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notesMasterIdLst>
    <p:notesMasterId r:id="rId45"/>
  </p:notesMasterIdLst>
  <p:sldIdLst>
    <p:sldId id="256" r:id="rId2"/>
    <p:sldId id="257" r:id="rId3"/>
    <p:sldId id="259" r:id="rId4"/>
    <p:sldId id="258" r:id="rId5"/>
    <p:sldId id="298" r:id="rId6"/>
    <p:sldId id="261" r:id="rId7"/>
    <p:sldId id="260" r:id="rId8"/>
    <p:sldId id="268" r:id="rId9"/>
    <p:sldId id="297" r:id="rId10"/>
    <p:sldId id="296" r:id="rId11"/>
    <p:sldId id="299" r:id="rId12"/>
    <p:sldId id="262" r:id="rId13"/>
    <p:sldId id="269" r:id="rId14"/>
    <p:sldId id="274" r:id="rId15"/>
    <p:sldId id="263" r:id="rId16"/>
    <p:sldId id="266" r:id="rId17"/>
    <p:sldId id="267" r:id="rId18"/>
    <p:sldId id="265" r:id="rId19"/>
    <p:sldId id="275" r:id="rId20"/>
    <p:sldId id="300" r:id="rId21"/>
    <p:sldId id="272" r:id="rId22"/>
    <p:sldId id="273" r:id="rId23"/>
    <p:sldId id="293" r:id="rId24"/>
    <p:sldId id="276" r:id="rId25"/>
    <p:sldId id="279" r:id="rId26"/>
    <p:sldId id="294" r:id="rId27"/>
    <p:sldId id="278" r:id="rId28"/>
    <p:sldId id="301" r:id="rId29"/>
    <p:sldId id="280" r:id="rId30"/>
    <p:sldId id="281" r:id="rId31"/>
    <p:sldId id="282" r:id="rId32"/>
    <p:sldId id="288" r:id="rId33"/>
    <p:sldId id="303" r:id="rId34"/>
    <p:sldId id="283" r:id="rId35"/>
    <p:sldId id="287" r:id="rId36"/>
    <p:sldId id="284" r:id="rId37"/>
    <p:sldId id="286" r:id="rId38"/>
    <p:sldId id="264" r:id="rId39"/>
    <p:sldId id="289" r:id="rId40"/>
    <p:sldId id="302" r:id="rId41"/>
    <p:sldId id="290" r:id="rId42"/>
    <p:sldId id="291" r:id="rId43"/>
    <p:sldId id="292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94677" autoAdjust="0"/>
  </p:normalViewPr>
  <p:slideViewPr>
    <p:cSldViewPr snapToGrid="0">
      <p:cViewPr>
        <p:scale>
          <a:sx n="91" d="100"/>
          <a:sy n="91" d="100"/>
        </p:scale>
        <p:origin x="15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5B3C3-8D63-46A0-813E-6D1FAE8947E0}" type="datetimeFigureOut">
              <a:rPr lang="zh-TW" altLang="en-US" smtClean="0"/>
              <a:t>2016/9/21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0CEA4-2B18-4E23-970F-7FA2EEF375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081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401A6-3376-A648-A4EF-55FD6199C464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50372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82763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6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43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0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32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12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61015F-7CC6-4D0A-9D87-873EA4C304CC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3376" y="6282268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5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84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8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EF4D4C-5367-4C26-9E2B-D8088D7FCA81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19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9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7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2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3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keuseof.com/tag/text-editors-vs-ides-one-better-programmers/" TargetMode="External"/><Relationship Id="rId2" Type="http://schemas.openxmlformats.org/officeDocument/2006/relationships/hyperlink" Target="http://www.ithome.com.tw/voice/9937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iki.python.org.tw/Python/IDE%E6%88%96%E7%B7%A8%E8%BC%AF%E5%99%A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tepoint.com/which-code-editors-do-pythonists-use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chinaunix.net/uid-11009135-id-3569888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husiang.gitbooks.io/using-python/content/Environment.html" TargetMode="External"/><Relationship Id="rId2" Type="http://schemas.openxmlformats.org/officeDocument/2006/relationships/hyperlink" Target="https://read01.com/3K6A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03725017@ntu.edu.tw" TargetMode="External"/><Relationship Id="rId2" Type="http://schemas.openxmlformats.org/officeDocument/2006/relationships/hyperlink" Target="http://www.im.ntu.edu.tw/~lckung/courses/PBC16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05725037@ntu.edu.tw" TargetMode="External"/><Relationship Id="rId5" Type="http://schemas.openxmlformats.org/officeDocument/2006/relationships/hyperlink" Target="mailto:r04725008@ntu.edu.tw" TargetMode="External"/><Relationship Id="rId4" Type="http://schemas.openxmlformats.org/officeDocument/2006/relationships/hyperlink" Target="mailto:r04725021@ntu.edu.tw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dogs.ntu.i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ython.org/download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 Black" panose="020B0A04020102020204" pitchFamily="34" charset="0"/>
              </a:rPr>
              <a:t>PBC Lab #1</a:t>
            </a:r>
            <a:endParaRPr lang="zh-TW" altLang="en-US" dirty="0">
              <a:latin typeface="Arial Black" panose="020B0A040201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>
                <a:latin typeface="Arial Black" panose="020B0A04020102020204" pitchFamily="34" charset="0"/>
                <a:cs typeface="Arial" panose="020B0604020202020204" pitchFamily="34" charset="0"/>
              </a:rPr>
              <a:t>Date: 2016/09/21</a:t>
            </a:r>
          </a:p>
          <a:p>
            <a:r>
              <a:rPr lang="en-US" altLang="zh-TW" dirty="0" smtClean="0">
                <a:latin typeface="Arial Black" panose="020B0A04020102020204" pitchFamily="34" charset="0"/>
                <a:cs typeface="Arial" panose="020B0604020202020204" pitchFamily="34" charset="0"/>
              </a:rPr>
              <a:t>Presenter:</a:t>
            </a:r>
            <a:endParaRPr kumimoji="1" lang="zh-TW" altLang="en-US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US" altLang="zh-TW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788670" y="4389120"/>
            <a:ext cx="5918454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itchFamily="2" charset="2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Arial Black" panose="020B0A04020102020204" pitchFamily="34" charset="0"/>
                <a:cs typeface="Arial" panose="020B0604020202020204" pitchFamily="34" charset="0"/>
              </a:rPr>
              <a:t>Date: 2016/09/21</a:t>
            </a:r>
          </a:p>
          <a:p>
            <a:r>
              <a:rPr lang="en-US" altLang="zh-TW" dirty="0" smtClean="0">
                <a:latin typeface="Arial Black" panose="020B0A04020102020204" pitchFamily="34" charset="0"/>
                <a:cs typeface="Arial" panose="020B0604020202020204" pitchFamily="34" charset="0"/>
              </a:rPr>
              <a:t>Presenter: 1000</a:t>
            </a:r>
            <a:endParaRPr kumimoji="1" lang="zh-TW" altLang="en-US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US" altLang="zh-TW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428" y="4707752"/>
            <a:ext cx="687250" cy="5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1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OS</a:t>
            </a:r>
            <a:r>
              <a:rPr lang="zh-TW" altLang="en-US" dirty="0"/>
              <a:t> </a:t>
            </a:r>
            <a:r>
              <a:rPr lang="en-US" altLang="zh-TW" dirty="0"/>
              <a:t>X</a:t>
            </a:r>
            <a:r>
              <a:rPr lang="zh-TW" altLang="en-US" dirty="0"/>
              <a:t> </a:t>
            </a:r>
            <a:r>
              <a:rPr kumimoji="1" lang="zh-TW" altLang="en-US" dirty="0"/>
              <a:t>使用</a:t>
            </a:r>
            <a:r>
              <a:rPr kumimoji="1" lang="en-US" altLang="zh-TW" dirty="0" smtClean="0"/>
              <a:t>Python </a:t>
            </a:r>
            <a:r>
              <a:rPr kumimoji="1" lang="en-US" altLang="zh-TW" dirty="0" smtClean="0"/>
              <a:t>launcher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/>
              <a:t>從</a:t>
            </a:r>
            <a:r>
              <a:rPr kumimoji="1" lang="en-US" altLang="zh-TW" dirty="0">
                <a:hlinkClick r:id="rId3"/>
              </a:rPr>
              <a:t>https://www.python.org</a:t>
            </a:r>
            <a:r>
              <a:rPr kumimoji="1" lang="en-US" altLang="zh-TW" dirty="0"/>
              <a:t> </a:t>
            </a:r>
            <a:r>
              <a:rPr kumimoji="1" lang="zh-TW" altLang="en-US" dirty="0" smtClean="0"/>
              <a:t>下載</a:t>
            </a:r>
          </a:p>
          <a:p>
            <a:r>
              <a:rPr kumimoji="1" lang="zh-TW" altLang="en-US" dirty="0" smtClean="0"/>
              <a:t>幫助你完成上述很複雜的工作</a:t>
            </a:r>
            <a:endParaRPr kumimoji="1" lang="zh-TW" altLang="en-US" dirty="0"/>
          </a:p>
          <a:p>
            <a:pPr lvl="1"/>
            <a:r>
              <a:rPr kumimoji="1" lang="zh-TW" altLang="en-US" dirty="0" smtClean="0"/>
              <a:t>按下右鍵</a:t>
            </a:r>
            <a:r>
              <a:rPr kumimoji="1" lang="en-US" altLang="zh-TW" dirty="0" smtClean="0"/>
              <a:t> -&gt; </a:t>
            </a:r>
            <a:r>
              <a:rPr kumimoji="1" lang="zh-TW" altLang="en-US" dirty="0" smtClean="0"/>
              <a:t>打開檔案的應用程式 </a:t>
            </a:r>
            <a:r>
              <a:rPr kumimoji="1" lang="en-US" altLang="zh-TW" dirty="0" smtClean="0"/>
              <a:t>-&gt; python launcher</a:t>
            </a:r>
          </a:p>
          <a:p>
            <a:pPr lvl="1"/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忽略前兩行看起來很奇怪的東西</a:t>
            </a:r>
          </a:p>
          <a:p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7" t="-41113" r="947" b="41113"/>
          <a:stretch/>
        </p:blipFill>
        <p:spPr>
          <a:xfrm>
            <a:off x="929289" y="2645172"/>
            <a:ext cx="5223023" cy="366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494572"/>
            <a:ext cx="7772400" cy="1609344"/>
          </a:xfrm>
        </p:spPr>
        <p:txBody>
          <a:bodyPr/>
          <a:lstStyle/>
          <a:p>
            <a:r>
              <a:rPr kumimoji="1" lang="en-US" altLang="zh-TW" sz="4400" dirty="0">
                <a:latin typeface="+mj-ea"/>
              </a:rPr>
              <a:t>Agenda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</a:rPr>
              <a:t>安裝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Python</a:t>
            </a:r>
          </a:p>
          <a:p>
            <a:r>
              <a:rPr lang="zh-TW" altLang="en-US" dirty="0" smtClean="0"/>
              <a:t>推薦的開發環境</a:t>
            </a:r>
            <a:r>
              <a:rPr lang="en-US" altLang="zh-TW" dirty="0" smtClean="0"/>
              <a:t>(</a:t>
            </a:r>
            <a:r>
              <a:rPr lang="zh-TW" altLang="en-US" dirty="0" smtClean="0"/>
              <a:t>編輯器、</a:t>
            </a:r>
            <a:r>
              <a:rPr lang="en-US" altLang="zh-TW" dirty="0" smtClean="0"/>
              <a:t>IDE)</a:t>
            </a:r>
            <a:r>
              <a:rPr lang="zh-TW" altLang="en-US" dirty="0" smtClean="0"/>
              <a:t>介紹、執行</a:t>
            </a:r>
            <a:endParaRPr lang="en-US" altLang="zh-TW" dirty="0" smtClean="0"/>
          </a:p>
          <a:p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Practice #1 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–Print</a:t>
            </a:r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and Variable </a:t>
            </a:r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declaration </a:t>
            </a:r>
            <a:endParaRPr lang="en-US" altLang="zh-TW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Practice #2 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-</a:t>
            </a:r>
            <a:r>
              <a:rPr lang="en-US" altLang="zh-TW" dirty="0" err="1">
                <a:solidFill>
                  <a:schemeClr val="bg1">
                    <a:lumMod val="85000"/>
                  </a:schemeClr>
                </a:solidFill>
              </a:rPr>
              <a:t>r</a:t>
            </a:r>
            <a:r>
              <a:rPr lang="en-US" altLang="zh-TW" dirty="0" err="1" smtClean="0">
                <a:solidFill>
                  <a:schemeClr val="bg1">
                    <a:lumMod val="85000"/>
                  </a:schemeClr>
                </a:solidFill>
              </a:rPr>
              <a:t>aw_input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 and Casting</a:t>
            </a:r>
          </a:p>
          <a:p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Practice #3 -Conditionals</a:t>
            </a:r>
          </a:p>
          <a:p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</a:rPr>
              <a:t>寫程式的好</a:t>
            </a:r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習慣</a:t>
            </a:r>
            <a:endParaRPr lang="en-US" altLang="zh-TW" dirty="0">
              <a:solidFill>
                <a:schemeClr val="bg1">
                  <a:lumMod val="85000"/>
                </a:schemeClr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983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推薦的開發環境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在開發程式時，你會選擇什麼工具來撰寫程式？</a:t>
            </a:r>
          </a:p>
        </p:txBody>
      </p:sp>
    </p:spTree>
    <p:extLst>
      <p:ext uri="{BB962C8B-B14F-4D97-AF65-F5344CB8AC3E}">
        <p14:creationId xmlns:p14="http://schemas.microsoft.com/office/powerpoint/2010/main" val="71602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Cmd</a:t>
            </a:r>
            <a:r>
              <a:rPr lang="zh-TW" altLang="en-US" dirty="0" smtClean="0"/>
              <a:t>直接上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1800" b="67806"/>
          <a:stretch/>
        </p:blipFill>
        <p:spPr>
          <a:xfrm>
            <a:off x="188843" y="1665837"/>
            <a:ext cx="8841973" cy="1555583"/>
          </a:xfrm>
          <a:prstGeom prst="rect">
            <a:avLst/>
          </a:prstGeom>
        </p:spPr>
      </p:pic>
      <p:pic>
        <p:nvPicPr>
          <p:cNvPr id="3074" name="Picture 2" descr="「駭客 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718" y="3131969"/>
            <a:ext cx="483870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93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How to run Python?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829"/>
          <a:stretch/>
        </p:blipFill>
        <p:spPr>
          <a:xfrm>
            <a:off x="783731" y="1605170"/>
            <a:ext cx="7738392" cy="436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Text Editor V.S. IDE ?</a:t>
            </a:r>
            <a:br>
              <a:rPr lang="en-US" altLang="zh-TW" dirty="0" smtClean="0"/>
            </a:br>
            <a:r>
              <a:rPr lang="zh-TW" altLang="en-US" sz="3200" dirty="0" smtClean="0">
                <a:solidFill>
                  <a:schemeClr val="accent4"/>
                </a:solidFill>
              </a:rPr>
              <a:t>文字編輯器                          </a:t>
            </a:r>
            <a:r>
              <a:rPr lang="zh-TW" altLang="en-US" sz="3200" dirty="0" smtClean="0">
                <a:solidFill>
                  <a:schemeClr val="accent4"/>
                </a:solidFill>
                <a:latin typeface="Arial" panose="020B0604020202020204" pitchFamily="34" charset="0"/>
              </a:rPr>
              <a:t>整合</a:t>
            </a:r>
            <a:r>
              <a:rPr lang="zh-TW" altLang="en-US" sz="3200" dirty="0">
                <a:solidFill>
                  <a:schemeClr val="accent4"/>
                </a:solidFill>
                <a:latin typeface="Arial" panose="020B0604020202020204" pitchFamily="34" charset="0"/>
              </a:rPr>
              <a:t>開發環境</a:t>
            </a:r>
            <a:endParaRPr lang="zh-TW" altLang="en-US" dirty="0">
              <a:solidFill>
                <a:schemeClr val="accent4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5434" y="5332342"/>
            <a:ext cx="7772400" cy="1649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200" b="1" dirty="0" smtClean="0">
                <a:solidFill>
                  <a:schemeClr val="accent4"/>
                </a:solidFill>
              </a:rPr>
              <a:t>REF:</a:t>
            </a:r>
            <a:endParaRPr lang="en-US" altLang="zh-TW" sz="1200" b="1" dirty="0" smtClean="0">
              <a:solidFill>
                <a:schemeClr val="accent4"/>
              </a:solidFill>
              <a:hlinkClick r:id="rId2"/>
            </a:endParaRPr>
          </a:p>
          <a:p>
            <a:r>
              <a:rPr lang="en-US" altLang="zh-TW" sz="1200" b="1" dirty="0" smtClean="0">
                <a:hlinkClick r:id="rId2"/>
              </a:rPr>
              <a:t>IDE</a:t>
            </a:r>
            <a:r>
              <a:rPr lang="zh-TW" altLang="en-US" sz="1200" b="1" dirty="0">
                <a:hlinkClick r:id="rId2"/>
              </a:rPr>
              <a:t>、編輯器的迷</a:t>
            </a:r>
            <a:r>
              <a:rPr lang="zh-TW" altLang="en-US" sz="1200" b="1" dirty="0" smtClean="0">
                <a:hlinkClick r:id="rId2"/>
              </a:rPr>
              <a:t>思</a:t>
            </a:r>
            <a:endParaRPr lang="en-US" altLang="zh-TW" sz="1200" dirty="0" smtClean="0">
              <a:hlinkClick r:id="rId3"/>
            </a:endParaRPr>
          </a:p>
          <a:p>
            <a:r>
              <a:rPr lang="en-US" altLang="zh-TW" sz="1200" dirty="0" smtClean="0">
                <a:hlinkClick r:id="rId3"/>
              </a:rPr>
              <a:t>Text </a:t>
            </a:r>
            <a:r>
              <a:rPr lang="en-US" altLang="zh-TW" sz="1200" dirty="0">
                <a:hlinkClick r:id="rId3"/>
              </a:rPr>
              <a:t>Editor vs IDE – Which one to use? Click here to know more.</a:t>
            </a:r>
            <a:endParaRPr lang="en-US" altLang="zh-TW" sz="1200" dirty="0">
              <a:hlinkClick r:id="rId4"/>
            </a:endParaRPr>
          </a:p>
          <a:p>
            <a:r>
              <a:rPr lang="zh-TW" altLang="en-US" sz="1200" dirty="0" smtClean="0">
                <a:hlinkClick r:id="rId4"/>
              </a:rPr>
              <a:t>跨平台 </a:t>
            </a:r>
            <a:r>
              <a:rPr lang="en-US" altLang="zh-TW" sz="1200" dirty="0" smtClean="0">
                <a:hlinkClick r:id="rId4"/>
              </a:rPr>
              <a:t>IDE/Editors </a:t>
            </a:r>
            <a:r>
              <a:rPr lang="zh-TW" altLang="en-US" sz="1200" dirty="0" smtClean="0">
                <a:hlinkClick r:id="rId4"/>
              </a:rPr>
              <a:t>參考</a:t>
            </a:r>
            <a:endParaRPr lang="zh-TW" altLang="en-US" sz="1200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85800" y="1896783"/>
            <a:ext cx="7772400" cy="164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45434" y="2093976"/>
            <a:ext cx="808051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252525"/>
                </a:solidFill>
                <a:latin typeface="Arial" panose="020B0604020202020204" pitchFamily="34" charset="0"/>
              </a:rPr>
              <a:t>啊等</a:t>
            </a:r>
            <a:r>
              <a:rPr lang="zh-TW" altLang="en-US" b="1" dirty="0">
                <a:solidFill>
                  <a:srgbClr val="252525"/>
                </a:solidFill>
                <a:latin typeface="Arial" panose="020B0604020202020204" pitchFamily="34" charset="0"/>
              </a:rPr>
              <a:t>等</a:t>
            </a:r>
            <a:r>
              <a:rPr lang="zh-TW" altLang="en-US" b="1" dirty="0" smtClean="0">
                <a:solidFill>
                  <a:srgbClr val="252525"/>
                </a:solidFill>
                <a:latin typeface="Arial" panose="020B0604020202020204" pitchFamily="34" charset="0"/>
              </a:rPr>
              <a:t>，</a:t>
            </a:r>
            <a:r>
              <a:rPr lang="en-US" altLang="zh-TW" b="1" dirty="0" smtClean="0">
                <a:solidFill>
                  <a:schemeClr val="accent4"/>
                </a:solidFill>
                <a:latin typeface="Arial" panose="020B0604020202020204" pitchFamily="34" charset="0"/>
              </a:rPr>
              <a:t>IDE</a:t>
            </a:r>
            <a:r>
              <a:rPr lang="zh-TW" altLang="en-US" b="1" dirty="0" smtClean="0">
                <a:solidFill>
                  <a:srgbClr val="252525"/>
                </a:solidFill>
                <a:latin typeface="Arial" panose="020B0604020202020204" pitchFamily="34" charset="0"/>
              </a:rPr>
              <a:t>是什麼</a:t>
            </a:r>
            <a:r>
              <a:rPr lang="en-US" altLang="zh-TW" b="1" dirty="0" smtClean="0">
                <a:solidFill>
                  <a:srgbClr val="252525"/>
                </a:solidFill>
                <a:latin typeface="Arial" panose="020B0604020202020204" pitchFamily="34" charset="0"/>
              </a:rPr>
              <a:t>?</a:t>
            </a:r>
            <a:r>
              <a:rPr lang="zh-TW" altLang="en-US" b="1" dirty="0" smtClean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endParaRPr lang="en-US" altLang="zh-TW" b="1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r>
              <a:rPr lang="zh-TW" altLang="en-US" sz="1400" b="1" dirty="0" smtClean="0">
                <a:solidFill>
                  <a:srgbClr val="252525"/>
                </a:solidFill>
                <a:latin typeface="Arial" panose="020B0604020202020204" pitchFamily="34" charset="0"/>
              </a:rPr>
              <a:t>整合</a:t>
            </a:r>
            <a:r>
              <a:rPr lang="zh-TW" altLang="en-US" sz="1400" b="1" dirty="0">
                <a:solidFill>
                  <a:srgbClr val="252525"/>
                </a:solidFill>
                <a:latin typeface="Arial" panose="020B0604020202020204" pitchFamily="34" charset="0"/>
              </a:rPr>
              <a:t>開發</a:t>
            </a:r>
            <a:r>
              <a:rPr lang="zh-TW" altLang="en-US" sz="1400" b="1" dirty="0" smtClean="0">
                <a:solidFill>
                  <a:srgbClr val="252525"/>
                </a:solidFill>
                <a:latin typeface="Arial" panose="020B0604020202020204" pitchFamily="34" charset="0"/>
              </a:rPr>
              <a:t>環境</a:t>
            </a:r>
            <a:r>
              <a:rPr lang="en-US" altLang="zh-TW" sz="1400" dirty="0" smtClean="0">
                <a:solidFill>
                  <a:srgbClr val="252525"/>
                </a:solidFill>
                <a:latin typeface="Arial" panose="020B0604020202020204" pitchFamily="34" charset="0"/>
              </a:rPr>
              <a:t>Integrated </a:t>
            </a:r>
            <a:r>
              <a:rPr lang="en-US" altLang="zh-TW" sz="1400" dirty="0">
                <a:solidFill>
                  <a:srgbClr val="252525"/>
                </a:solidFill>
                <a:latin typeface="Arial" panose="020B0604020202020204" pitchFamily="34" charset="0"/>
              </a:rPr>
              <a:t>Development </a:t>
            </a:r>
            <a:r>
              <a:rPr lang="en-US" altLang="zh-TW" sz="1400" dirty="0" smtClean="0">
                <a:solidFill>
                  <a:srgbClr val="252525"/>
                </a:solidFill>
                <a:latin typeface="Arial" panose="020B0604020202020204" pitchFamily="34" charset="0"/>
              </a:rPr>
              <a:t>Environment</a:t>
            </a:r>
            <a:r>
              <a:rPr lang="zh-TW" altLang="en-US" sz="1400" dirty="0" smtClean="0">
                <a:solidFill>
                  <a:srgbClr val="252525"/>
                </a:solidFill>
                <a:latin typeface="Arial" panose="020B0604020202020204" pitchFamily="34" charset="0"/>
              </a:rPr>
              <a:t>是</a:t>
            </a:r>
            <a:r>
              <a:rPr lang="zh-TW" altLang="en-US" sz="1400" dirty="0">
                <a:solidFill>
                  <a:srgbClr val="252525"/>
                </a:solidFill>
                <a:latin typeface="Arial" panose="020B0604020202020204" pitchFamily="34" charset="0"/>
              </a:rPr>
              <a:t>一種輔助程式開發人員開發</a:t>
            </a:r>
            <a:r>
              <a:rPr lang="zh-TW" altLang="en-US" sz="1400" dirty="0">
                <a:latin typeface="Arial" panose="020B0604020202020204" pitchFamily="34" charset="0"/>
              </a:rPr>
              <a:t>軟體的應用軟體</a:t>
            </a:r>
            <a:r>
              <a:rPr lang="zh-TW" altLang="en-US" sz="1400" dirty="0">
                <a:solidFill>
                  <a:srgbClr val="252525"/>
                </a:solidFill>
                <a:latin typeface="Arial" panose="020B0604020202020204" pitchFamily="34" charset="0"/>
              </a:rPr>
              <a:t>，在開發工具內部就可以輔助編寫原始碼文本、並編譯打包成為可用的程式，有些甚至可以設計圖形介面</a:t>
            </a:r>
            <a:r>
              <a:rPr lang="zh-TW" altLang="en-US" sz="1400" dirty="0" smtClean="0">
                <a:solidFill>
                  <a:srgbClr val="252525"/>
                </a:solidFill>
                <a:latin typeface="Arial" panose="020B0604020202020204" pitchFamily="34" charset="0"/>
              </a:rPr>
              <a:t>。通常</a:t>
            </a:r>
            <a:r>
              <a:rPr lang="zh-TW" altLang="en-US" sz="1400" dirty="0">
                <a:solidFill>
                  <a:srgbClr val="252525"/>
                </a:solidFill>
                <a:latin typeface="Arial" panose="020B0604020202020204" pitchFamily="34" charset="0"/>
              </a:rPr>
              <a:t>還</a:t>
            </a:r>
            <a:r>
              <a:rPr lang="zh-TW" altLang="en-US" sz="1400" dirty="0" smtClean="0">
                <a:solidFill>
                  <a:srgbClr val="252525"/>
                </a:solidFill>
                <a:latin typeface="Arial" panose="020B0604020202020204" pitchFamily="34" charset="0"/>
              </a:rPr>
              <a:t>包括</a:t>
            </a:r>
            <a:r>
              <a:rPr lang="zh-TW" altLang="en-US" sz="1400" dirty="0">
                <a:solidFill>
                  <a:srgbClr val="252525"/>
                </a:solidFill>
                <a:latin typeface="Arial" panose="020B0604020202020204" pitchFamily="34" charset="0"/>
              </a:rPr>
              <a:t>自動構建工具、</a:t>
            </a:r>
            <a:r>
              <a:rPr lang="zh-TW" altLang="en-US" sz="1400" dirty="0" smtClean="0">
                <a:solidFill>
                  <a:srgbClr val="252525"/>
                </a:solidFill>
                <a:latin typeface="Arial" panose="020B0604020202020204" pitchFamily="34" charset="0"/>
              </a:rPr>
              <a:t>除錯</a:t>
            </a:r>
            <a:r>
              <a:rPr lang="zh-TW" altLang="en-US" sz="1400" dirty="0">
                <a:solidFill>
                  <a:srgbClr val="252525"/>
                </a:solidFill>
                <a:latin typeface="Arial" panose="020B0604020202020204" pitchFamily="34" charset="0"/>
              </a:rPr>
              <a:t>器。支援物件導向的現代化</a:t>
            </a:r>
            <a:r>
              <a:rPr lang="en-US" altLang="zh-TW" sz="1400" dirty="0">
                <a:solidFill>
                  <a:srgbClr val="252525"/>
                </a:solidFill>
                <a:latin typeface="Arial" panose="020B0604020202020204" pitchFamily="34" charset="0"/>
              </a:rPr>
              <a:t>IDE</a:t>
            </a:r>
            <a:r>
              <a:rPr lang="zh-TW" altLang="en-US" sz="1400" dirty="0">
                <a:solidFill>
                  <a:srgbClr val="252525"/>
                </a:solidFill>
                <a:latin typeface="Arial" panose="020B0604020202020204" pitchFamily="34" charset="0"/>
              </a:rPr>
              <a:t>還包括了類別瀏覽器、物件檢視器、物件結構</a:t>
            </a:r>
            <a:r>
              <a:rPr lang="zh-TW" altLang="en-US" sz="1400" dirty="0" smtClean="0">
                <a:solidFill>
                  <a:srgbClr val="252525"/>
                </a:solidFill>
                <a:latin typeface="Arial" panose="020B0604020202020204" pitchFamily="34" charset="0"/>
              </a:rPr>
              <a:t>圖</a:t>
            </a:r>
            <a:r>
              <a:rPr lang="en-US" altLang="zh-TW" sz="1400" dirty="0" smtClean="0">
                <a:solidFill>
                  <a:srgbClr val="252525"/>
                </a:solidFill>
                <a:latin typeface="Arial" panose="020B0604020202020204" pitchFamily="34" charset="0"/>
              </a:rPr>
              <a:t>….</a:t>
            </a:r>
            <a:r>
              <a:rPr lang="zh-TW" altLang="en-US" sz="1400" dirty="0" smtClean="0">
                <a:solidFill>
                  <a:srgbClr val="252525"/>
                </a:solidFill>
                <a:latin typeface="Arial" panose="020B0604020202020204" pitchFamily="34" charset="0"/>
              </a:rPr>
              <a:t>。</a:t>
            </a:r>
            <a:endParaRPr lang="en-US" altLang="zh-TW" sz="1400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endParaRPr lang="en-US" altLang="zh-TW" b="1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r>
              <a:rPr lang="zh-TW" altLang="en-US" b="1" dirty="0" smtClean="0">
                <a:solidFill>
                  <a:srgbClr val="252525"/>
                </a:solidFill>
                <a:latin typeface="Arial" panose="020B0604020202020204" pitchFamily="34" charset="0"/>
              </a:rPr>
              <a:t>好像很棒啊</a:t>
            </a:r>
            <a:r>
              <a:rPr lang="en-US" altLang="zh-TW" b="1" dirty="0" smtClean="0">
                <a:solidFill>
                  <a:schemeClr val="accent4"/>
                </a:solidFill>
                <a:latin typeface="Arial" panose="020B0604020202020204" pitchFamily="34" charset="0"/>
              </a:rPr>
              <a:t>IDE</a:t>
            </a:r>
            <a:r>
              <a:rPr lang="zh-TW" altLang="en-US" b="1" dirty="0" smtClean="0">
                <a:solidFill>
                  <a:srgbClr val="252525"/>
                </a:solidFill>
                <a:latin typeface="Arial" panose="020B0604020202020204" pitchFamily="34" charset="0"/>
              </a:rPr>
              <a:t>什麼都有，所以用</a:t>
            </a:r>
            <a:r>
              <a:rPr lang="en-US" altLang="zh-TW" b="1" dirty="0" smtClean="0">
                <a:solidFill>
                  <a:srgbClr val="252525"/>
                </a:solidFill>
                <a:latin typeface="Arial" panose="020B0604020202020204" pitchFamily="34" charset="0"/>
              </a:rPr>
              <a:t>IDE?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400" dirty="0" smtClean="0"/>
              <a:t>功能太多或許會成為學習</a:t>
            </a:r>
            <a:r>
              <a:rPr lang="zh-TW" altLang="en-US" sz="1400" dirty="0"/>
              <a:t>的</a:t>
            </a:r>
            <a:r>
              <a:rPr lang="zh-TW" altLang="en-US" sz="1400" dirty="0" smtClean="0"/>
              <a:t>絆腳石</a:t>
            </a:r>
            <a:endParaRPr lang="en-US" altLang="zh-TW" sz="14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1400" dirty="0" smtClean="0"/>
              <a:t>IDE</a:t>
            </a:r>
            <a:r>
              <a:rPr lang="zh-TW" altLang="en-US" sz="1400" dirty="0" smtClean="0"/>
              <a:t>很胖很肥</a:t>
            </a:r>
            <a:endParaRPr lang="en-US" altLang="zh-TW" sz="14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400" dirty="0"/>
              <a:t>這</a:t>
            </a:r>
            <a:r>
              <a:rPr lang="zh-TW" altLang="en-US" sz="1400" dirty="0" smtClean="0"/>
              <a:t>門課程沒有這麼複雜</a:t>
            </a:r>
            <a:endParaRPr lang="en-US" altLang="zh-TW" sz="14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TW" sz="1400" dirty="0"/>
          </a:p>
          <a:p>
            <a:r>
              <a:rPr lang="zh-TW" altLang="en-US" sz="1600" b="1" dirty="0" smtClean="0"/>
              <a:t>所以這裡建議初學者的大家先挑一種</a:t>
            </a:r>
            <a:r>
              <a:rPr lang="en-US" altLang="zh-TW" sz="1600" b="1" dirty="0" smtClean="0">
                <a:solidFill>
                  <a:schemeClr val="accent4"/>
                </a:solidFill>
              </a:rPr>
              <a:t>Text </a:t>
            </a:r>
            <a:r>
              <a:rPr lang="en-US" altLang="zh-TW" sz="1600" b="1" dirty="0">
                <a:solidFill>
                  <a:schemeClr val="accent4"/>
                </a:solidFill>
              </a:rPr>
              <a:t>Editor </a:t>
            </a:r>
            <a:r>
              <a:rPr lang="zh-TW" altLang="en-US" sz="1600" b="1" dirty="0" smtClean="0"/>
              <a:t>用就好</a:t>
            </a:r>
            <a:r>
              <a:rPr lang="en-US" altLang="zh-TW" sz="1600" b="1" dirty="0" smtClean="0"/>
              <a:t>~</a:t>
            </a:r>
            <a:endParaRPr lang="zh-TW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5619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Text Editor</a:t>
            </a:r>
            <a:r>
              <a:rPr lang="zh-TW" altLang="en-US" dirty="0" smtClean="0"/>
              <a:t>這麼多</a:t>
            </a:r>
            <a:endParaRPr lang="zh-TW" altLang="en-US" dirty="0"/>
          </a:p>
        </p:txBody>
      </p:sp>
      <p:pic>
        <p:nvPicPr>
          <p:cNvPr id="3074" name="Picture 2" descr="Fig.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633" y="1876739"/>
            <a:ext cx="6502734" cy="387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525712" y="6199123"/>
            <a:ext cx="8537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solidFill>
                  <a:schemeClr val="accent4"/>
                </a:solidFill>
              </a:rPr>
              <a:t>Ref: </a:t>
            </a:r>
            <a:r>
              <a:rPr lang="zh-TW" altLang="en-US" sz="1400" dirty="0" smtClean="0">
                <a:solidFill>
                  <a:schemeClr val="accent4"/>
                </a:solidFill>
                <a:hlinkClick r:id="rId3"/>
              </a:rPr>
              <a:t>https</a:t>
            </a:r>
            <a:r>
              <a:rPr lang="zh-TW" altLang="en-US" sz="1400" dirty="0">
                <a:solidFill>
                  <a:schemeClr val="accent4"/>
                </a:solidFill>
                <a:hlinkClick r:id="rId3"/>
              </a:rPr>
              <a:t>://www.sitepoint.com/which-code-editors-do-pythonists-use</a:t>
            </a:r>
            <a:r>
              <a:rPr lang="zh-TW" altLang="en-US" sz="1400" dirty="0" smtClean="0">
                <a:solidFill>
                  <a:schemeClr val="accent4"/>
                </a:solidFill>
                <a:hlinkClick r:id="rId3"/>
              </a:rPr>
              <a:t>/</a:t>
            </a:r>
            <a:endParaRPr lang="en-US" altLang="zh-TW" sz="1400" dirty="0" smtClean="0">
              <a:solidFill>
                <a:schemeClr val="accent4"/>
              </a:solidFill>
            </a:endParaRPr>
          </a:p>
          <a:p>
            <a:endParaRPr lang="zh-TW" altLang="en-US" sz="1400" dirty="0">
              <a:solidFill>
                <a:schemeClr val="accent4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887818" y="4447761"/>
            <a:ext cx="4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任君挑選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8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Text </a:t>
            </a:r>
            <a:r>
              <a:rPr lang="en-US" altLang="zh-TW" dirty="0" smtClean="0"/>
              <a:t>Editor</a:t>
            </a:r>
            <a:br>
              <a:rPr lang="en-US" altLang="zh-TW" dirty="0" smtClean="0"/>
            </a:br>
            <a:r>
              <a:rPr lang="zh-TW" altLang="en-US" dirty="0" smtClean="0"/>
              <a:t>用</a:t>
            </a:r>
            <a:r>
              <a:rPr lang="en-US" altLang="zh-TW" dirty="0" smtClean="0"/>
              <a:t>Notepad++</a:t>
            </a:r>
            <a:r>
              <a:rPr lang="zh-TW" altLang="en-US" dirty="0" smtClean="0"/>
              <a:t>執行</a:t>
            </a:r>
            <a:r>
              <a:rPr lang="en-US" altLang="zh-TW" dirty="0" smtClean="0"/>
              <a:t>Python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zh-TW" altLang="en-US" dirty="0" smtClean="0"/>
              <a:t>下載</a:t>
            </a:r>
            <a:r>
              <a:rPr lang="en-US" altLang="zh-TW" dirty="0" smtClean="0"/>
              <a:t>Notepad++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/>
              <a:t>編輯一個</a:t>
            </a:r>
            <a:r>
              <a:rPr lang="en-US" altLang="zh-TW" dirty="0" smtClean="0"/>
              <a:t>.</a:t>
            </a:r>
            <a:r>
              <a:rPr lang="en-US" altLang="zh-TW" dirty="0" err="1" smtClean="0"/>
              <a:t>py</a:t>
            </a:r>
            <a:r>
              <a:rPr lang="zh-TW" altLang="en-US" dirty="0" smtClean="0"/>
              <a:t>檔</a:t>
            </a:r>
            <a:endParaRPr lang="en-US" altLang="zh-TW" dirty="0" smtClean="0"/>
          </a:p>
          <a:p>
            <a:pPr marL="457200" indent="-457200">
              <a:buFont typeface="+mj-lt"/>
              <a:buAutoNum type="arabicPeriod"/>
            </a:pPr>
            <a:r>
              <a:rPr lang="zh-TW" altLang="en-US" b="1" dirty="0" smtClean="0">
                <a:solidFill>
                  <a:schemeClr val="accent4"/>
                </a:solidFill>
              </a:rPr>
              <a:t>儲存****</a:t>
            </a:r>
            <a:endParaRPr lang="en-US" altLang="zh-TW" b="1" dirty="0" smtClean="0">
              <a:solidFill>
                <a:schemeClr val="accent4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/>
              <a:t>按下執行</a:t>
            </a:r>
            <a:r>
              <a:rPr lang="en-US" altLang="zh-TW" dirty="0" smtClean="0"/>
              <a:t>(F5)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/>
              <a:t>貼上</a:t>
            </a:r>
            <a:r>
              <a:rPr lang="en-US" altLang="zh-TW" dirty="0" err="1" smtClean="0">
                <a:solidFill>
                  <a:schemeClr val="accent4"/>
                </a:solidFill>
              </a:rPr>
              <a:t>cmd</a:t>
            </a:r>
            <a:r>
              <a:rPr lang="en-US" altLang="zh-TW" dirty="0" smtClean="0">
                <a:solidFill>
                  <a:schemeClr val="accent4"/>
                </a:solidFill>
              </a:rPr>
              <a:t> /k python "$(FULL_CURRENT_PATH)" &amp; PAUSE &amp; EXIT</a:t>
            </a:r>
          </a:p>
          <a:p>
            <a:pPr marL="0" indent="0">
              <a:buNone/>
            </a:pPr>
            <a:endParaRPr lang="en-US" altLang="zh-TW" sz="1400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altLang="zh-TW" sz="1400" dirty="0" smtClean="0">
                <a:solidFill>
                  <a:schemeClr val="accent4"/>
                </a:solidFill>
              </a:rPr>
              <a:t>Ref:</a:t>
            </a:r>
            <a:r>
              <a:rPr lang="zh-TW" altLang="en-US" sz="1400" dirty="0" smtClean="0">
                <a:solidFill>
                  <a:schemeClr val="accent4"/>
                </a:solidFill>
              </a:rPr>
              <a:t> </a:t>
            </a:r>
            <a:r>
              <a:rPr lang="en-US" altLang="zh-TW" sz="1400" dirty="0" smtClean="0">
                <a:solidFill>
                  <a:schemeClr val="accent4"/>
                </a:solidFill>
                <a:hlinkClick r:id="rId2"/>
              </a:rPr>
              <a:t>http</a:t>
            </a:r>
            <a:r>
              <a:rPr lang="en-US" altLang="zh-TW" sz="1400" dirty="0">
                <a:solidFill>
                  <a:schemeClr val="accent4"/>
                </a:solidFill>
                <a:hlinkClick r:id="rId2"/>
              </a:rPr>
              <a:t>://</a:t>
            </a:r>
            <a:r>
              <a:rPr lang="en-US" altLang="zh-TW" sz="1400" dirty="0" smtClean="0">
                <a:solidFill>
                  <a:schemeClr val="accent4"/>
                </a:solidFill>
                <a:hlinkClick r:id="rId2"/>
              </a:rPr>
              <a:t>blog.chinaunix.net/uid-11009135-id-3569888.html</a:t>
            </a:r>
            <a:endParaRPr lang="en-US" altLang="zh-TW" sz="1400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altLang="zh-TW" sz="1400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altLang="zh-TW" sz="1400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zh-TW" altLang="en-US" dirty="0" smtClean="0"/>
              <a:t>*</a:t>
            </a:r>
            <a:r>
              <a:rPr lang="en-US" altLang="zh-TW" dirty="0" smtClean="0"/>
              <a:t>NOTEPAD++ </a:t>
            </a:r>
            <a:r>
              <a:rPr lang="zh-TW" altLang="en-US" dirty="0" smtClean="0"/>
              <a:t>只支援</a:t>
            </a:r>
            <a:r>
              <a:rPr lang="en-US" altLang="zh-TW" dirty="0" smtClean="0"/>
              <a:t>Windows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90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IDE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r>
              <a:rPr lang="zh-TW" altLang="en-US" dirty="0" smtClean="0"/>
              <a:t>款開</a:t>
            </a:r>
            <a:r>
              <a:rPr lang="zh-TW" altLang="en-US" dirty="0"/>
              <a:t>源的</a:t>
            </a:r>
            <a:r>
              <a:rPr lang="en-US" altLang="zh-TW" dirty="0"/>
              <a:t>Python IDE </a:t>
            </a:r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 dirty="0" smtClean="0">
                <a:hlinkClick r:id="rId2"/>
              </a:rPr>
              <a:t>read01.com/3K6AN.html</a:t>
            </a:r>
            <a:endParaRPr lang="en-US" altLang="zh-TW" dirty="0" smtClean="0"/>
          </a:p>
          <a:p>
            <a:r>
              <a:rPr lang="zh-TW" altLang="en-US" dirty="0" smtClean="0"/>
              <a:t>推薦</a:t>
            </a:r>
            <a:r>
              <a:rPr lang="en-US" altLang="zh-TW" dirty="0" err="1" smtClean="0"/>
              <a:t>Eclipse+PyDev</a:t>
            </a:r>
            <a:r>
              <a:rPr lang="en-US" altLang="zh-TW" dirty="0" smtClean="0"/>
              <a:t>:</a:t>
            </a:r>
            <a:r>
              <a:rPr lang="zh-TW" altLang="en-US" dirty="0" smtClean="0"/>
              <a:t> 免費、功能</a:t>
            </a:r>
            <a:r>
              <a:rPr lang="zh-TW" altLang="en-US" dirty="0" smtClean="0"/>
              <a:t>完整、適合開發專案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安裝請</a:t>
            </a:r>
            <a:r>
              <a:rPr lang="zh-TW" altLang="en-US" dirty="0"/>
              <a:t>參考</a:t>
            </a:r>
            <a:r>
              <a:rPr lang="en-US" altLang="zh-TW" dirty="0" smtClean="0">
                <a:hlinkClick r:id="rId3"/>
              </a:rPr>
              <a:t>https</a:t>
            </a:r>
            <a:r>
              <a:rPr lang="en-US" altLang="zh-TW" dirty="0">
                <a:hlinkClick r:id="rId3"/>
              </a:rPr>
              <a:t>://</a:t>
            </a:r>
            <a:r>
              <a:rPr lang="en-US" altLang="zh-TW" dirty="0" smtClean="0">
                <a:hlinkClick r:id="rId3"/>
              </a:rPr>
              <a:t>chusiang.gitbooks.io/using-python/content/Environment.html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6148" name="Picture 4" descr="「Eclipse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58" y="3782181"/>
            <a:ext cx="3462268" cy="81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「PyDev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084" y="3670554"/>
            <a:ext cx="25431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98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Steps to do computer programming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8485" y="2120900"/>
            <a:ext cx="3467224" cy="432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5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z="4400" dirty="0"/>
              <a:t>實習課資訊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2121408"/>
            <a:ext cx="7976152" cy="405079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kumimoji="1" lang="zh-TW" altLang="en-US" sz="2400" dirty="0">
                <a:latin typeface="+mn-ea"/>
              </a:rPr>
              <a:t>課程網站和</a:t>
            </a:r>
            <a:r>
              <a:rPr kumimoji="1" lang="en-US" altLang="zh-TW" sz="2400" dirty="0">
                <a:latin typeface="+mn-ea"/>
              </a:rPr>
              <a:t>Lab</a:t>
            </a:r>
            <a:r>
              <a:rPr kumimoji="1" lang="zh-TW" altLang="en-US" sz="2400" dirty="0">
                <a:latin typeface="+mn-ea"/>
              </a:rPr>
              <a:t>時程表：</a:t>
            </a:r>
            <a:r>
              <a:rPr kumimoji="1" lang="en-US" altLang="zh-TW" sz="2400" dirty="0">
                <a:latin typeface="+mn-ea"/>
                <a:hlinkClick r:id="rId2"/>
              </a:rPr>
              <a:t>http://www.im.ntu.edu.tw/~</a:t>
            </a:r>
            <a:r>
              <a:rPr kumimoji="1" lang="en-US" altLang="zh-TW" sz="2400" dirty="0" smtClean="0">
                <a:latin typeface="+mn-ea"/>
                <a:hlinkClick r:id="rId2"/>
              </a:rPr>
              <a:t>lckung/courses/PBC16</a:t>
            </a:r>
            <a:r>
              <a:rPr kumimoji="1" lang="en-US" altLang="zh-TW" sz="2400" dirty="0">
                <a:latin typeface="+mn-ea"/>
                <a:hlinkClick r:id="rId2"/>
              </a:rPr>
              <a:t>/</a:t>
            </a:r>
            <a:r>
              <a:rPr kumimoji="1" lang="en-US" altLang="zh-TW" sz="2400" dirty="0">
                <a:latin typeface="+mn-ea"/>
              </a:rPr>
              <a:t> </a:t>
            </a:r>
            <a:endParaRPr kumimoji="1" lang="en-US" altLang="zh-TW" sz="2400" dirty="0" smtClean="0">
              <a:latin typeface="+mn-ea"/>
            </a:endParaRPr>
          </a:p>
          <a:p>
            <a:pPr marL="342900" indent="-342900">
              <a:buFont typeface="Arial"/>
              <a:buChar char="•"/>
            </a:pPr>
            <a:endParaRPr kumimoji="1" lang="en-US" altLang="zh-TW" sz="2400" dirty="0">
              <a:latin typeface="+mn-ea"/>
            </a:endParaRPr>
          </a:p>
          <a:p>
            <a:pPr marL="342900" indent="-342900">
              <a:buFont typeface="Arial"/>
              <a:buChar char="•"/>
            </a:pPr>
            <a:r>
              <a:rPr lang="zh-TW" altLang="en-US" sz="2400" dirty="0" smtClean="0"/>
              <a:t>實習課</a:t>
            </a:r>
            <a:r>
              <a:rPr lang="en-US" altLang="zh-TW" sz="2400" dirty="0" smtClean="0"/>
              <a:t> 1: </a:t>
            </a:r>
            <a:r>
              <a:rPr lang="en-US" altLang="zh-TW" sz="2400" dirty="0"/>
              <a:t>6:25-8:10 pm, Wednesday. </a:t>
            </a:r>
            <a:r>
              <a:rPr lang="en-US" altLang="zh-TW" sz="2400" dirty="0" smtClean="0"/>
              <a:t>@</a:t>
            </a:r>
            <a:r>
              <a:rPr lang="zh-TW" altLang="en-US" sz="2400" dirty="0" smtClean="0"/>
              <a:t>管一</a:t>
            </a:r>
            <a:r>
              <a:rPr lang="en-US" altLang="zh-TW" sz="2400" dirty="0" smtClean="0"/>
              <a:t>101</a:t>
            </a:r>
            <a:r>
              <a:rPr lang="zh-TW" altLang="en-US" sz="2400" dirty="0" smtClean="0"/>
              <a:t>教室</a:t>
            </a:r>
            <a:endParaRPr lang="en-US" altLang="zh-TW" sz="2400" dirty="0" smtClean="0"/>
          </a:p>
          <a:p>
            <a:pPr marL="617220" lvl="1" indent="-342900">
              <a:buFont typeface="Arial"/>
              <a:buChar char="•"/>
            </a:pPr>
            <a:r>
              <a:rPr kumimoji="1" lang="en-US" altLang="zh-TW" sz="2200" dirty="0" smtClean="0">
                <a:latin typeface="+mj-ea"/>
              </a:rPr>
              <a:t>TA </a:t>
            </a:r>
            <a:r>
              <a:rPr kumimoji="1" lang="zh-TW" altLang="en-US" sz="2200" dirty="0">
                <a:latin typeface="+mj-ea"/>
              </a:rPr>
              <a:t>資訊</a:t>
            </a:r>
            <a:r>
              <a:rPr kumimoji="1" lang="en-US" altLang="zh-TW" sz="2200" dirty="0">
                <a:latin typeface="+mj-ea"/>
              </a:rPr>
              <a:t>:</a:t>
            </a:r>
          </a:p>
          <a:p>
            <a:pPr marL="800100" lvl="1" indent="-342900">
              <a:buFont typeface="Arial"/>
              <a:buChar char="•"/>
            </a:pPr>
            <a:r>
              <a:rPr kumimoji="1" lang="zh-TW" altLang="en-US" sz="2400" dirty="0">
                <a:latin typeface="+mn-ea"/>
              </a:rPr>
              <a:t>江柏</a:t>
            </a:r>
            <a:r>
              <a:rPr kumimoji="1" lang="zh-TW" altLang="en-US" sz="2400" dirty="0" smtClean="0">
                <a:latin typeface="+mn-ea"/>
              </a:rPr>
              <a:t>宣</a:t>
            </a:r>
            <a:r>
              <a:rPr kumimoji="1" lang="en-US" altLang="zh-TW" sz="2400" dirty="0" smtClean="0">
                <a:latin typeface="+mn-ea"/>
              </a:rPr>
              <a:t>(</a:t>
            </a:r>
            <a:r>
              <a:rPr kumimoji="1" lang="zh-TW" altLang="en-US" sz="2400" dirty="0" smtClean="0">
                <a:latin typeface="+mn-ea"/>
              </a:rPr>
              <a:t>阿波</a:t>
            </a:r>
            <a:r>
              <a:rPr kumimoji="1" lang="en-US" altLang="zh-TW" sz="2400" dirty="0" smtClean="0">
                <a:latin typeface="+mn-ea"/>
              </a:rPr>
              <a:t>)</a:t>
            </a:r>
            <a:r>
              <a:rPr kumimoji="1" lang="en-US" altLang="zh-TW" sz="2400" dirty="0">
                <a:latin typeface="+mn-ea"/>
              </a:rPr>
              <a:t>	</a:t>
            </a:r>
            <a:r>
              <a:rPr kumimoji="1" lang="en-US" altLang="zh-TW" sz="2400" dirty="0">
                <a:latin typeface="+mn-ea"/>
                <a:hlinkClick r:id="rId3"/>
              </a:rPr>
              <a:t>r04725020@ntu.edu.tw</a:t>
            </a:r>
            <a:endParaRPr kumimoji="1" lang="en-US" altLang="zh-TW" sz="2400" dirty="0">
              <a:latin typeface="+mn-ea"/>
            </a:endParaRPr>
          </a:p>
          <a:p>
            <a:pPr marL="800100" lvl="1" indent="-342900">
              <a:buFont typeface="Arial"/>
              <a:buChar char="•"/>
            </a:pPr>
            <a:r>
              <a:rPr kumimoji="1" lang="zh-TW" altLang="en-US" sz="2400" dirty="0" smtClean="0">
                <a:latin typeface="+mn-ea"/>
              </a:rPr>
              <a:t>黃千瑜</a:t>
            </a:r>
            <a:r>
              <a:rPr kumimoji="1" lang="en-US" altLang="zh-TW" sz="2400" dirty="0" smtClean="0">
                <a:latin typeface="+mn-ea"/>
              </a:rPr>
              <a:t>(1000)</a:t>
            </a:r>
            <a:r>
              <a:rPr kumimoji="1" lang="en-US" altLang="zh-TW" sz="2400" dirty="0">
                <a:latin typeface="+mn-ea"/>
              </a:rPr>
              <a:t>	</a:t>
            </a:r>
            <a:r>
              <a:rPr kumimoji="1" lang="en-US" altLang="zh-TW" sz="2400" dirty="0">
                <a:latin typeface="+mn-ea"/>
                <a:hlinkClick r:id="rId4"/>
              </a:rPr>
              <a:t>r04725021@ntu.edu.tw</a:t>
            </a:r>
            <a:endParaRPr kumimoji="1" lang="en-US" altLang="zh-TW" sz="2400" dirty="0">
              <a:latin typeface="+mn-ea"/>
            </a:endParaRPr>
          </a:p>
          <a:p>
            <a:pPr marL="342900" indent="-342900">
              <a:buFont typeface="Arial"/>
              <a:buChar char="•"/>
            </a:pPr>
            <a:endParaRPr lang="en-US" altLang="zh-TW" sz="2400" dirty="0" smtClean="0"/>
          </a:p>
          <a:p>
            <a:pPr marL="342900" indent="-342900">
              <a:buFont typeface="Arial"/>
              <a:buChar char="•"/>
            </a:pPr>
            <a:r>
              <a:rPr lang="zh-TW" altLang="en-US" sz="2400" dirty="0" smtClean="0"/>
              <a:t>實習課</a:t>
            </a:r>
            <a:r>
              <a:rPr lang="en-US" altLang="zh-TW" sz="2400" dirty="0" smtClean="0"/>
              <a:t> 2: </a:t>
            </a:r>
            <a:r>
              <a:rPr lang="en-US" altLang="zh-TW" sz="2400" dirty="0"/>
              <a:t>6:25-8:10 pm, </a:t>
            </a:r>
            <a:r>
              <a:rPr lang="en-US" altLang="zh-TW" sz="2400" dirty="0" smtClean="0"/>
              <a:t>Thursday. @</a:t>
            </a:r>
            <a:r>
              <a:rPr kumimoji="1" lang="zh-TW" altLang="en-US" sz="2400" dirty="0" smtClean="0">
                <a:latin typeface="+mn-ea"/>
              </a:rPr>
              <a:t>三</a:t>
            </a:r>
            <a:r>
              <a:rPr kumimoji="1" lang="zh-TW" altLang="en-US" sz="2400" dirty="0">
                <a:latin typeface="+mn-ea"/>
              </a:rPr>
              <a:t>樓大電腦教室</a:t>
            </a:r>
            <a:endParaRPr kumimoji="1" lang="en-US" altLang="zh-TW" sz="2400" dirty="0">
              <a:latin typeface="+mn-ea"/>
            </a:endParaRPr>
          </a:p>
          <a:p>
            <a:pPr marL="617220" lvl="1" indent="-342900">
              <a:buFont typeface="Arial"/>
              <a:buChar char="•"/>
            </a:pPr>
            <a:r>
              <a:rPr kumimoji="1" lang="en-US" altLang="zh-TW" sz="2200" dirty="0">
                <a:latin typeface="+mj-ea"/>
              </a:rPr>
              <a:t>TA </a:t>
            </a:r>
            <a:r>
              <a:rPr kumimoji="1" lang="zh-TW" altLang="en-US" sz="2200" dirty="0">
                <a:latin typeface="+mj-ea"/>
              </a:rPr>
              <a:t>資訊</a:t>
            </a:r>
            <a:r>
              <a:rPr kumimoji="1" lang="en-US" altLang="zh-TW" sz="2200" dirty="0" smtClean="0">
                <a:latin typeface="+mj-ea"/>
              </a:rPr>
              <a:t>:</a:t>
            </a:r>
            <a:endParaRPr kumimoji="1" lang="en-US" altLang="zh-TW" sz="2200" dirty="0">
              <a:latin typeface="+mj-ea"/>
            </a:endParaRPr>
          </a:p>
          <a:p>
            <a:pPr marL="800100" lvl="1" indent="-342900">
              <a:buFont typeface="Arial"/>
              <a:buChar char="•"/>
            </a:pPr>
            <a:r>
              <a:rPr kumimoji="1" lang="zh-TW" altLang="en-US" sz="2400" dirty="0" smtClean="0">
                <a:latin typeface="+mn-ea"/>
              </a:rPr>
              <a:t>張郁卿</a:t>
            </a:r>
            <a:r>
              <a:rPr kumimoji="1" lang="en-US" altLang="zh-TW" sz="2400" dirty="0">
                <a:latin typeface="+mn-ea"/>
              </a:rPr>
              <a:t>	</a:t>
            </a:r>
            <a:r>
              <a:rPr kumimoji="1" lang="en-US" altLang="zh-TW" sz="2400" dirty="0" smtClean="0">
                <a:latin typeface="+mn-ea"/>
                <a:hlinkClick r:id="rId5"/>
              </a:rPr>
              <a:t>r04725008@ntu.edu.tw</a:t>
            </a:r>
            <a:endParaRPr kumimoji="1" lang="en-US" altLang="zh-TW" sz="2400" dirty="0">
              <a:latin typeface="+mn-ea"/>
            </a:endParaRPr>
          </a:p>
          <a:p>
            <a:pPr marL="800100" lvl="1" indent="-342900">
              <a:buFont typeface="Arial"/>
              <a:buChar char="•"/>
            </a:pPr>
            <a:r>
              <a:rPr kumimoji="1" lang="zh-TW" altLang="en-US" sz="2400" dirty="0" smtClean="0">
                <a:latin typeface="+mn-ea"/>
              </a:rPr>
              <a:t>陳</a:t>
            </a:r>
            <a:r>
              <a:rPr kumimoji="1" lang="zh-TW" altLang="en-US" sz="2400" dirty="0">
                <a:latin typeface="+mn-ea"/>
              </a:rPr>
              <a:t>妍</a:t>
            </a:r>
            <a:r>
              <a:rPr kumimoji="1" lang="zh-TW" altLang="en-US" sz="2400" dirty="0" smtClean="0">
                <a:latin typeface="+mn-ea"/>
              </a:rPr>
              <a:t>秀</a:t>
            </a:r>
            <a:r>
              <a:rPr kumimoji="1" lang="en-US" altLang="zh-TW" sz="2400" dirty="0">
                <a:latin typeface="+mn-ea"/>
              </a:rPr>
              <a:t>	</a:t>
            </a:r>
            <a:r>
              <a:rPr kumimoji="1" lang="en-US" altLang="zh-TW" sz="2400" dirty="0" smtClean="0">
                <a:latin typeface="+mn-ea"/>
                <a:hlinkClick r:id="rId6"/>
              </a:rPr>
              <a:t>r05725037@ntu.edu.tw</a:t>
            </a:r>
            <a:endParaRPr kumimoji="1" lang="en-US" altLang="zh-TW" sz="2400" dirty="0">
              <a:latin typeface="+mn-ea"/>
            </a:endParaRPr>
          </a:p>
          <a:p>
            <a:pPr marL="342900" indent="-342900">
              <a:buFont typeface="Arial"/>
              <a:buChar char="•"/>
            </a:pPr>
            <a:endParaRPr kumimoji="1" lang="en-US" altLang="zh-TW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7782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494572"/>
            <a:ext cx="7772400" cy="1609344"/>
          </a:xfrm>
        </p:spPr>
        <p:txBody>
          <a:bodyPr/>
          <a:lstStyle/>
          <a:p>
            <a:r>
              <a:rPr kumimoji="1" lang="en-US" altLang="zh-TW" sz="4400" dirty="0">
                <a:latin typeface="+mj-ea"/>
              </a:rPr>
              <a:t>Agenda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</a:rPr>
              <a:t>安裝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Python</a:t>
            </a:r>
          </a:p>
          <a:p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</a:rPr>
              <a:t>推薦的開發環境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</a:rPr>
              <a:t>編輯器、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IDE)</a:t>
            </a:r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</a:rPr>
              <a:t>介紹、執行</a:t>
            </a:r>
            <a:endParaRPr lang="en-US" altLang="zh-TW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zh-TW" dirty="0"/>
              <a:t>Practice #1 </a:t>
            </a:r>
            <a:r>
              <a:rPr lang="en-US" altLang="zh-TW" dirty="0" smtClean="0"/>
              <a:t>–Print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Variable </a:t>
            </a:r>
            <a:r>
              <a:rPr lang="en-US" altLang="zh-TW" dirty="0"/>
              <a:t>declaration </a:t>
            </a:r>
            <a:endParaRPr lang="en-US" altLang="zh-TW" dirty="0" smtClean="0"/>
          </a:p>
          <a:p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Practice #2 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-</a:t>
            </a:r>
            <a:r>
              <a:rPr lang="en-US" altLang="zh-TW" dirty="0" err="1">
                <a:solidFill>
                  <a:schemeClr val="bg1">
                    <a:lumMod val="85000"/>
                  </a:schemeClr>
                </a:solidFill>
              </a:rPr>
              <a:t>r</a:t>
            </a:r>
            <a:r>
              <a:rPr lang="en-US" altLang="zh-TW" dirty="0" err="1" smtClean="0">
                <a:solidFill>
                  <a:schemeClr val="bg1">
                    <a:lumMod val="85000"/>
                  </a:schemeClr>
                </a:solidFill>
              </a:rPr>
              <a:t>aw_input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 and Casting</a:t>
            </a:r>
          </a:p>
          <a:p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Practice #3 -Conditionals</a:t>
            </a:r>
          </a:p>
          <a:p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</a:rPr>
              <a:t>寫程式的好</a:t>
            </a:r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習慣</a:t>
            </a:r>
            <a:endParaRPr lang="en-US" altLang="zh-TW" dirty="0">
              <a:solidFill>
                <a:schemeClr val="bg1">
                  <a:lumMod val="85000"/>
                </a:schemeClr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471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Practice #</a:t>
            </a:r>
            <a:r>
              <a:rPr lang="en-US" altLang="zh-TW" dirty="0" smtClean="0"/>
              <a:t>1 </a:t>
            </a:r>
            <a:br>
              <a:rPr lang="en-US" altLang="zh-TW" dirty="0" smtClean="0"/>
            </a:br>
            <a:r>
              <a:rPr lang="en-US" altLang="zh-TW" sz="4000" dirty="0" smtClean="0"/>
              <a:t>Print</a:t>
            </a:r>
            <a:r>
              <a:rPr lang="zh-TW" altLang="en-US" sz="4000" dirty="0" smtClean="0"/>
              <a:t> </a:t>
            </a:r>
            <a:r>
              <a:rPr lang="en-US" altLang="zh-TW" sz="4000" dirty="0"/>
              <a:t>and Variable declaration 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39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print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23680" y="1445415"/>
            <a:ext cx="7896639" cy="4050792"/>
          </a:xfrm>
        </p:spPr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/>
              <a:t>print</a:t>
            </a:r>
            <a:r>
              <a:rPr lang="zh-TW" altLang="en-US" dirty="0"/>
              <a:t>語法不只有可以印出文字，也可以印出數字物件</a:t>
            </a:r>
            <a:r>
              <a:rPr lang="zh-TW" altLang="en-US" dirty="0" smtClean="0"/>
              <a:t>等等</a:t>
            </a:r>
            <a:r>
              <a:rPr lang="en-US" altLang="zh-TW" dirty="0" smtClean="0"/>
              <a:t>…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把</a:t>
            </a:r>
            <a:r>
              <a:rPr lang="zh-TW" altLang="en-US" dirty="0"/>
              <a:t>很多東西塞在</a:t>
            </a:r>
            <a:r>
              <a:rPr lang="zh-TW" altLang="en-US" dirty="0" smtClean="0"/>
              <a:t>一行一起，用半形的</a:t>
            </a:r>
            <a:r>
              <a:rPr lang="en-US" altLang="zh-TW" sz="2400" b="1" dirty="0" smtClean="0">
                <a:solidFill>
                  <a:schemeClr val="accent4"/>
                </a:solidFill>
              </a:rPr>
              <a:t>,</a:t>
            </a:r>
            <a:r>
              <a:rPr lang="zh-TW" altLang="en-US" dirty="0" smtClean="0"/>
              <a:t>連接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solidFill>
                  <a:schemeClr val="accent1"/>
                </a:solidFill>
              </a:rPr>
              <a:t>(</a:t>
            </a:r>
            <a:r>
              <a:rPr lang="zh-TW" altLang="en-US" dirty="0" smtClean="0">
                <a:solidFill>
                  <a:schemeClr val="accent1"/>
                </a:solidFill>
              </a:rPr>
              <a:t>注意</a:t>
            </a:r>
            <a:r>
              <a:rPr lang="en-US" altLang="zh-TW" dirty="0" smtClean="0">
                <a:solidFill>
                  <a:schemeClr val="accent1"/>
                </a:solidFill>
              </a:rPr>
              <a:t>:print</a:t>
            </a:r>
            <a:r>
              <a:rPr lang="zh-TW" altLang="en-US" dirty="0" smtClean="0">
                <a:solidFill>
                  <a:schemeClr val="accent1"/>
                </a:solidFill>
              </a:rPr>
              <a:t>結果，</a:t>
            </a:r>
            <a:r>
              <a:rPr lang="en-US" altLang="zh-TW" dirty="0" smtClean="0">
                <a:solidFill>
                  <a:schemeClr val="accent1"/>
                </a:solidFill>
              </a:rPr>
              <a:t>same</a:t>
            </a:r>
            <a:r>
              <a:rPr lang="zh-TW" altLang="en-US" dirty="0" smtClean="0">
                <a:solidFill>
                  <a:schemeClr val="accent1"/>
                </a:solidFill>
              </a:rPr>
              <a:t>跟</a:t>
            </a:r>
            <a:r>
              <a:rPr lang="en-US" altLang="zh-TW" dirty="0" smtClean="0">
                <a:solidFill>
                  <a:schemeClr val="accent1"/>
                </a:solidFill>
              </a:rPr>
              <a:t>line</a:t>
            </a:r>
            <a:r>
              <a:rPr lang="zh-TW" altLang="en-US" dirty="0" smtClean="0">
                <a:solidFill>
                  <a:schemeClr val="accent1"/>
                </a:solidFill>
              </a:rPr>
              <a:t>會多一個空白</a:t>
            </a:r>
            <a:r>
              <a:rPr lang="en-US" altLang="zh-TW" dirty="0" smtClean="0">
                <a:solidFill>
                  <a:schemeClr val="accent1"/>
                </a:solidFill>
              </a:rPr>
              <a:t>)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2912737" y="2331687"/>
            <a:ext cx="3920987" cy="144614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nb-NO" altLang="zh-TW" dirty="0"/>
              <a:t>print </a:t>
            </a:r>
            <a:r>
              <a:rPr lang="nb-NO" altLang="zh-TW" dirty="0" smtClean="0"/>
              <a:t>‘</a:t>
            </a:r>
            <a:r>
              <a:rPr lang="zh-TW" altLang="en-US" dirty="0"/>
              <a:t>一串文字請用成對</a:t>
            </a:r>
            <a:r>
              <a:rPr lang="zh-TW" altLang="en-US" dirty="0" smtClean="0"/>
              <a:t>的單引</a:t>
            </a:r>
            <a:r>
              <a:rPr lang="zh-TW" altLang="en-US" dirty="0"/>
              <a:t>號</a:t>
            </a:r>
            <a:r>
              <a:rPr lang="nb-NO" altLang="zh-TW" dirty="0" smtClean="0"/>
              <a:t>’</a:t>
            </a:r>
          </a:p>
          <a:p>
            <a:r>
              <a:rPr lang="nb-NO" altLang="zh-TW" dirty="0" smtClean="0"/>
              <a:t>print </a:t>
            </a:r>
            <a:r>
              <a:rPr lang="en-US" altLang="zh-TW" dirty="0" smtClean="0"/>
              <a:t>“</a:t>
            </a:r>
            <a:r>
              <a:rPr lang="zh-TW" altLang="en-US" dirty="0" smtClean="0"/>
              <a:t>或雙引號也可</a:t>
            </a:r>
            <a:r>
              <a:rPr lang="en-US" altLang="zh-TW" dirty="0" smtClean="0"/>
              <a:t>”</a:t>
            </a:r>
            <a:endParaRPr lang="nb-NO" altLang="zh-TW" dirty="0"/>
          </a:p>
          <a:p>
            <a:r>
              <a:rPr lang="nb-NO" altLang="zh-TW" dirty="0"/>
              <a:t>print </a:t>
            </a:r>
            <a:r>
              <a:rPr lang="nb-NO" altLang="zh-TW" dirty="0" smtClean="0"/>
              <a:t>2333</a:t>
            </a:r>
            <a:endParaRPr lang="nb-NO" altLang="zh-TW" dirty="0"/>
          </a:p>
          <a:p>
            <a:r>
              <a:rPr lang="nb-NO" altLang="zh-TW" dirty="0"/>
              <a:t>print 1+1</a:t>
            </a:r>
          </a:p>
          <a:p>
            <a:r>
              <a:rPr lang="nb-NO" altLang="zh-TW" dirty="0"/>
              <a:t>print 2**15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2855844" y="4847645"/>
            <a:ext cx="3920987" cy="1254982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nb-NO" altLang="zh-TW" dirty="0" smtClean="0"/>
              <a:t>print </a:t>
            </a:r>
            <a:r>
              <a:rPr lang="en-US" altLang="zh-TW" dirty="0" smtClean="0"/>
              <a:t>“The first”</a:t>
            </a:r>
            <a:r>
              <a:rPr lang="en-US" altLang="zh-TW" b="1" dirty="0" smtClean="0">
                <a:solidFill>
                  <a:schemeClr val="accent6"/>
                </a:solidFill>
              </a:rPr>
              <a:t>,</a:t>
            </a:r>
            <a:r>
              <a:rPr lang="en-US" altLang="zh-TW" dirty="0" smtClean="0"/>
              <a:t> ”line”</a:t>
            </a:r>
          </a:p>
          <a:p>
            <a:r>
              <a:rPr lang="nb-NO" altLang="zh-TW" dirty="0" smtClean="0"/>
              <a:t>print </a:t>
            </a:r>
            <a:r>
              <a:rPr lang="en-US" altLang="zh-TW" dirty="0" smtClean="0"/>
              <a:t>“This is”</a:t>
            </a:r>
            <a:r>
              <a:rPr lang="en-US" altLang="zh-TW" b="1" dirty="0" smtClean="0">
                <a:solidFill>
                  <a:schemeClr val="accent6"/>
                </a:solidFill>
              </a:rPr>
              <a:t>,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print “second line”</a:t>
            </a:r>
            <a:endParaRPr lang="nb-NO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67441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Escape sequence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013" y="2454668"/>
            <a:ext cx="7772400" cy="218112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12944" y="4867522"/>
            <a:ext cx="4817165" cy="1205287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nb-NO" altLang="zh-TW" dirty="0" smtClean="0"/>
              <a:t>print </a:t>
            </a:r>
            <a:r>
              <a:rPr lang="en-US" altLang="zh-TW" dirty="0" smtClean="0"/>
              <a:t>“The first line</a:t>
            </a:r>
            <a:r>
              <a:rPr lang="en-US" altLang="zh-TW" b="1" dirty="0" smtClean="0">
                <a:solidFill>
                  <a:schemeClr val="accent6"/>
                </a:solidFill>
              </a:rPr>
              <a:t>\</a:t>
            </a:r>
            <a:r>
              <a:rPr lang="en-US" altLang="zh-TW" b="1" dirty="0" err="1" smtClean="0">
                <a:solidFill>
                  <a:schemeClr val="accent6"/>
                </a:solidFill>
              </a:rPr>
              <a:t>n</a:t>
            </a:r>
            <a:r>
              <a:rPr lang="en-US" altLang="zh-TW" dirty="0" err="1" smtClean="0"/>
              <a:t>The</a:t>
            </a:r>
            <a:r>
              <a:rPr lang="en-US" altLang="zh-TW" dirty="0" smtClean="0"/>
              <a:t> second line”</a:t>
            </a:r>
          </a:p>
          <a:p>
            <a:r>
              <a:rPr lang="nb-NO" altLang="zh-TW" dirty="0" smtClean="0"/>
              <a:t>print </a:t>
            </a:r>
            <a:r>
              <a:rPr lang="en-US" altLang="zh-TW" dirty="0" smtClean="0"/>
              <a:t>“I</a:t>
            </a:r>
            <a:r>
              <a:rPr lang="en-US" altLang="zh-TW" b="1" dirty="0" smtClean="0">
                <a:solidFill>
                  <a:schemeClr val="accent6"/>
                </a:solidFill>
              </a:rPr>
              <a:t>\’</a:t>
            </a:r>
            <a:r>
              <a:rPr lang="en-US" altLang="zh-TW" dirty="0" smtClean="0"/>
              <a:t>am 1000”</a:t>
            </a:r>
            <a:br>
              <a:rPr lang="en-US" altLang="zh-TW" dirty="0" smtClean="0"/>
            </a:br>
            <a:r>
              <a:rPr lang="en-US" altLang="zh-TW" dirty="0" smtClean="0"/>
              <a:t>print “She said</a:t>
            </a:r>
            <a:r>
              <a:rPr lang="en-US" altLang="zh-TW" b="1" dirty="0" smtClean="0">
                <a:solidFill>
                  <a:schemeClr val="accent6"/>
                </a:solidFill>
              </a:rPr>
              <a:t>\”</a:t>
            </a:r>
            <a:r>
              <a:rPr lang="en-US" altLang="zh-TW" dirty="0" smtClean="0"/>
              <a:t>What?</a:t>
            </a:r>
            <a:r>
              <a:rPr lang="en-US" altLang="zh-TW" b="1" dirty="0" smtClean="0">
                <a:solidFill>
                  <a:schemeClr val="accent6"/>
                </a:solidFill>
              </a:rPr>
              <a:t>\”</a:t>
            </a:r>
            <a:r>
              <a:rPr lang="en-US" altLang="zh-TW" dirty="0" smtClean="0"/>
              <a:t>”</a:t>
            </a:r>
            <a:endParaRPr lang="nb-NO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8977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Variable Declaration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017353" y="4193169"/>
            <a:ext cx="2613991" cy="12672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TW" dirty="0" smtClean="0"/>
              <a:t>name: a</a:t>
            </a:r>
          </a:p>
          <a:p>
            <a:r>
              <a:rPr lang="en-US" altLang="zh-TW" dirty="0" smtClean="0"/>
              <a:t>value: 5566</a:t>
            </a:r>
          </a:p>
          <a:p>
            <a:r>
              <a:rPr lang="en-US" altLang="zh-TW" dirty="0" smtClean="0"/>
              <a:t>type: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int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3286538" y="2463266"/>
            <a:ext cx="1876839" cy="557187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nb-NO" altLang="zh-TW" sz="2800" dirty="0" smtClean="0"/>
              <a:t>a = 5566</a:t>
            </a:r>
          </a:p>
        </p:txBody>
      </p:sp>
      <p:sp>
        <p:nvSpPr>
          <p:cNvPr id="15" name="矩形 14"/>
          <p:cNvSpPr/>
          <p:nvPr/>
        </p:nvSpPr>
        <p:spPr>
          <a:xfrm>
            <a:off x="1959664" y="3447785"/>
            <a:ext cx="4729370" cy="3180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把</a:t>
            </a:r>
            <a:r>
              <a:rPr lang="zh-TW" altLang="en-US" dirty="0" smtClean="0">
                <a:solidFill>
                  <a:schemeClr val="accent6"/>
                </a:solidFill>
              </a:rPr>
              <a:t>等號左邊的值</a:t>
            </a:r>
            <a:r>
              <a:rPr lang="zh-TW" altLang="en-US" dirty="0">
                <a:solidFill>
                  <a:schemeClr val="tx1"/>
                </a:solidFill>
              </a:rPr>
              <a:t>傳</a:t>
            </a:r>
            <a:r>
              <a:rPr lang="zh-TW" altLang="en-US" dirty="0" smtClean="0">
                <a:solidFill>
                  <a:schemeClr val="tx1"/>
                </a:solidFill>
              </a:rPr>
              <a:t>給</a:t>
            </a:r>
            <a:r>
              <a:rPr lang="zh-TW" altLang="en-US" dirty="0" smtClean="0">
                <a:solidFill>
                  <a:schemeClr val="accent6"/>
                </a:solidFill>
              </a:rPr>
              <a:t>名字為等號右邊的變數</a:t>
            </a:r>
            <a:endParaRPr lang="nb-NO" altLang="zh-TW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7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Variable Type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85800" y="1768569"/>
            <a:ext cx="7772400" cy="4050792"/>
          </a:xfrm>
        </p:spPr>
        <p:txBody>
          <a:bodyPr/>
          <a:lstStyle/>
          <a:p>
            <a:r>
              <a:rPr lang="en-US" altLang="zh-TW" dirty="0" err="1" smtClean="0"/>
              <a:t>int</a:t>
            </a:r>
            <a:r>
              <a:rPr lang="en-US" altLang="zh-TW" dirty="0" smtClean="0"/>
              <a:t>:</a:t>
            </a:r>
            <a:r>
              <a:rPr lang="zh-TW" altLang="en-US" dirty="0" smtClean="0"/>
              <a:t>整數</a:t>
            </a:r>
            <a:endParaRPr lang="en-US" altLang="zh-TW" dirty="0" smtClean="0"/>
          </a:p>
          <a:p>
            <a:r>
              <a:rPr lang="en-US" altLang="zh-TW" dirty="0" smtClean="0"/>
              <a:t>Float:</a:t>
            </a:r>
            <a:r>
              <a:rPr lang="zh-TW" altLang="en-US" dirty="0" smtClean="0"/>
              <a:t>小數</a:t>
            </a:r>
            <a:endParaRPr lang="en-US" altLang="zh-TW" dirty="0" smtClean="0"/>
          </a:p>
          <a:p>
            <a:r>
              <a:rPr lang="en-US" altLang="zh-TW" dirty="0" smtClean="0"/>
              <a:t>String(</a:t>
            </a:r>
            <a:r>
              <a:rPr lang="en-US" altLang="zh-TW" dirty="0" err="1" smtClean="0"/>
              <a:t>str</a:t>
            </a:r>
            <a:r>
              <a:rPr lang="en-US" altLang="zh-TW" dirty="0" smtClean="0"/>
              <a:t>):</a:t>
            </a:r>
            <a:r>
              <a:rPr lang="zh-TW" altLang="en-US" dirty="0" smtClean="0"/>
              <a:t>字串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用</a:t>
            </a:r>
            <a:r>
              <a:rPr lang="zh-TW" altLang="en-US" dirty="0"/>
              <a:t>函數</a:t>
            </a:r>
            <a:r>
              <a:rPr lang="en-US" altLang="zh-TW" dirty="0" smtClean="0"/>
              <a:t>type()</a:t>
            </a:r>
            <a:r>
              <a:rPr lang="zh-TW" altLang="en-US" dirty="0" smtClean="0"/>
              <a:t>會回傳變數型態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函數</a:t>
            </a:r>
            <a:r>
              <a:rPr lang="en-US" altLang="zh-TW" dirty="0" err="1" smtClean="0"/>
              <a:t>len</a:t>
            </a:r>
            <a:r>
              <a:rPr lang="en-US" altLang="zh-TW" dirty="0" smtClean="0"/>
              <a:t>()</a:t>
            </a:r>
            <a:r>
              <a:rPr lang="zh-TW" altLang="en-US" dirty="0" smtClean="0"/>
              <a:t>會回傳字串長</a:t>
            </a:r>
            <a:r>
              <a:rPr lang="zh-TW" altLang="en-US" dirty="0"/>
              <a:t>度</a:t>
            </a:r>
          </a:p>
        </p:txBody>
      </p:sp>
      <p:sp>
        <p:nvSpPr>
          <p:cNvPr id="6" name="矩形 5"/>
          <p:cNvSpPr/>
          <p:nvPr/>
        </p:nvSpPr>
        <p:spPr>
          <a:xfrm>
            <a:off x="5017605" y="3063836"/>
            <a:ext cx="2456621" cy="2581591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altLang="zh-TW" dirty="0"/>
              <a:t>a = 689</a:t>
            </a:r>
          </a:p>
          <a:p>
            <a:r>
              <a:rPr lang="en-US" altLang="zh-TW" dirty="0"/>
              <a:t>b = 8.7</a:t>
            </a:r>
          </a:p>
          <a:p>
            <a:r>
              <a:rPr lang="en-US" altLang="zh-TW" dirty="0"/>
              <a:t>c = "Hi everyone, "</a:t>
            </a:r>
          </a:p>
          <a:p>
            <a:r>
              <a:rPr lang="en-US" altLang="zh-TW" dirty="0"/>
              <a:t>print type(a)</a:t>
            </a:r>
          </a:p>
          <a:p>
            <a:r>
              <a:rPr lang="en-US" altLang="zh-TW" dirty="0"/>
              <a:t>print type(b)</a:t>
            </a:r>
          </a:p>
          <a:p>
            <a:r>
              <a:rPr lang="en-US" altLang="zh-TW" dirty="0"/>
              <a:t>print type(c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print </a:t>
            </a:r>
            <a:r>
              <a:rPr lang="en-US" altLang="zh-TW" dirty="0" err="1" smtClean="0"/>
              <a:t>len</a:t>
            </a:r>
            <a:r>
              <a:rPr lang="en-US" altLang="zh-TW" dirty="0" smtClean="0"/>
              <a:t>(c)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1233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運算符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算術運算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/>
              <a:t>指派運算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307240"/>
              </p:ext>
            </p:extLst>
          </p:nvPr>
        </p:nvGraphicFramePr>
        <p:xfrm>
          <a:off x="2445027" y="1867452"/>
          <a:ext cx="5600700" cy="193018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15617">
                  <a:extLst>
                    <a:ext uri="{9D8B030D-6E8A-4147-A177-3AD203B41FA5}">
                      <a16:colId xmlns:a16="http://schemas.microsoft.com/office/drawing/2014/main" val="816595637"/>
                    </a:ext>
                  </a:extLst>
                </a:gridCol>
                <a:gridCol w="1928191">
                  <a:extLst>
                    <a:ext uri="{9D8B030D-6E8A-4147-A177-3AD203B41FA5}">
                      <a16:colId xmlns:a16="http://schemas.microsoft.com/office/drawing/2014/main" val="644435495"/>
                    </a:ext>
                  </a:extLst>
                </a:gridCol>
                <a:gridCol w="2956892">
                  <a:extLst>
                    <a:ext uri="{9D8B030D-6E8A-4147-A177-3AD203B41FA5}">
                      <a16:colId xmlns:a16="http://schemas.microsoft.com/office/drawing/2014/main" val="3082271757"/>
                    </a:ext>
                  </a:extLst>
                </a:gridCol>
              </a:tblGrid>
              <a:tr h="91415">
                <a:tc>
                  <a:txBody>
                    <a:bodyPr/>
                    <a:lstStyle/>
                    <a:p>
                      <a:r>
                        <a:rPr lang="en-US" altLang="zh-TW" sz="14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</a:p>
                  </a:txBody>
                  <a:tcPr marL="34559" marR="34559" marT="15950" marB="15950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加</a:t>
                      </a:r>
                      <a:endParaRPr lang="zh-CN" altLang="en-US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4559" marR="34559" marT="15950" marB="15950"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10+20 </a:t>
                      </a:r>
                      <a:r>
                        <a:rPr lang="zh-TW" altLang="en-US" sz="140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輸出結果 </a:t>
                      </a:r>
                      <a:r>
                        <a:rPr lang="en-US" altLang="zh-TW" sz="140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en-US" altLang="zh-TW" sz="14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4559" marR="34559" marT="15950" marB="15950" anchor="ctr"/>
                </a:tc>
                <a:extLst>
                  <a:ext uri="{0D108BD9-81ED-4DB2-BD59-A6C34878D82A}">
                    <a16:rowId xmlns:a16="http://schemas.microsoft.com/office/drawing/2014/main" val="3354019029"/>
                  </a:ext>
                </a:extLst>
              </a:tr>
              <a:tr h="164483">
                <a:tc>
                  <a:txBody>
                    <a:bodyPr/>
                    <a:lstStyle/>
                    <a:p>
                      <a:r>
                        <a:rPr lang="en-US" altLang="zh-TW" sz="14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34559" marR="34559" marT="15950" marB="15950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減</a:t>
                      </a:r>
                      <a:endParaRPr lang="zh-CN" altLang="en-US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4559" marR="34559" marT="15950" marB="15950"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10-20 </a:t>
                      </a:r>
                      <a:r>
                        <a:rPr lang="zh-TW" altLang="en-US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輸出結果 </a:t>
                      </a:r>
                      <a:r>
                        <a:rPr lang="en-US" altLang="zh-TW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en-US" alt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</a:p>
                  </a:txBody>
                  <a:tcPr marL="34559" marR="34559" marT="15950" marB="15950" anchor="ctr"/>
                </a:tc>
                <a:extLst>
                  <a:ext uri="{0D108BD9-81ED-4DB2-BD59-A6C34878D82A}">
                    <a16:rowId xmlns:a16="http://schemas.microsoft.com/office/drawing/2014/main" val="547096097"/>
                  </a:ext>
                </a:extLst>
              </a:tr>
              <a:tr h="196064"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</a:p>
                  </a:txBody>
                  <a:tcPr marL="34559" marR="34559" marT="15950" marB="15950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乘</a:t>
                      </a:r>
                      <a:endParaRPr lang="zh-CN" altLang="en-US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4559" marR="34559" marT="15950" marB="15950"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 * 20 </a:t>
                      </a:r>
                      <a:r>
                        <a:rPr lang="zh-TW" altLang="en-US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輸出結果 </a:t>
                      </a:r>
                      <a:r>
                        <a:rPr lang="en-US" altLang="zh-TW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</a:t>
                      </a:r>
                      <a:endParaRPr lang="en-US" alt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4559" marR="34559" marT="15950" marB="15950" anchor="ctr"/>
                </a:tc>
                <a:extLst>
                  <a:ext uri="{0D108BD9-81ED-4DB2-BD59-A6C34878D82A}">
                    <a16:rowId xmlns:a16="http://schemas.microsoft.com/office/drawing/2014/main" val="3844905099"/>
                  </a:ext>
                </a:extLst>
              </a:tr>
              <a:tr h="91415">
                <a:tc>
                  <a:txBody>
                    <a:bodyPr/>
                    <a:lstStyle/>
                    <a:p>
                      <a:r>
                        <a:rPr lang="en-US" altLang="zh-TW" sz="14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</a:p>
                  </a:txBody>
                  <a:tcPr marL="34559" marR="34559" marT="15950" marB="15950"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除</a:t>
                      </a:r>
                      <a:endParaRPr lang="en-US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4559" marR="34559" marT="15950" marB="15950"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20/10 </a:t>
                      </a:r>
                      <a:r>
                        <a:rPr lang="zh-TW" altLang="en-US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輸出結果 </a:t>
                      </a:r>
                      <a:r>
                        <a:rPr lang="en-US" altLang="zh-TW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4559" marR="34559" marT="15950" marB="15950" anchor="ctr"/>
                </a:tc>
                <a:extLst>
                  <a:ext uri="{0D108BD9-81ED-4DB2-BD59-A6C34878D82A}">
                    <a16:rowId xmlns:a16="http://schemas.microsoft.com/office/drawing/2014/main" val="2369542478"/>
                  </a:ext>
                </a:extLst>
              </a:tr>
              <a:tr h="101321"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</a:p>
                  </a:txBody>
                  <a:tcPr marL="34559" marR="34559" marT="15950" marB="15950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取餘 </a:t>
                      </a:r>
                      <a:r>
                        <a:rPr lang="en-US" altLang="zh-CN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 </a:t>
                      </a:r>
                      <a:r>
                        <a:rPr lang="zh-CN" altLang="en-US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返回除法的餘數</a:t>
                      </a:r>
                      <a:endParaRPr lang="zh-CN" altLang="en-US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4559" marR="34559" marT="15950" marB="15950"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20%10 </a:t>
                      </a:r>
                      <a:r>
                        <a:rPr lang="zh-TW" altLang="en-US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輸出結果 </a:t>
                      </a:r>
                      <a:r>
                        <a:rPr lang="en-US" altLang="zh-TW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en-US" alt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4559" marR="34559" marT="15950" marB="15950" anchor="ctr"/>
                </a:tc>
                <a:extLst>
                  <a:ext uri="{0D108BD9-81ED-4DB2-BD59-A6C34878D82A}">
                    <a16:rowId xmlns:a16="http://schemas.microsoft.com/office/drawing/2014/main" val="527941987"/>
                  </a:ext>
                </a:extLst>
              </a:tr>
              <a:tr h="91415">
                <a:tc>
                  <a:txBody>
                    <a:bodyPr/>
                    <a:lstStyle/>
                    <a:p>
                      <a:r>
                        <a:rPr lang="zh-TW" altLang="en-US" sz="14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**</a:t>
                      </a:r>
                    </a:p>
                  </a:txBody>
                  <a:tcPr marL="34559" marR="34559" marT="15950" marB="15950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冪 </a:t>
                      </a:r>
                      <a:r>
                        <a:rPr lang="en-US" altLang="zh-CN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 </a:t>
                      </a:r>
                      <a:r>
                        <a:rPr lang="zh-CN" alt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返回</a:t>
                      </a:r>
                      <a:r>
                        <a:rPr lang="en-US" altLang="zh-CN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r>
                        <a:rPr lang="zh-CN" alt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</a:t>
                      </a:r>
                      <a:r>
                        <a:rPr lang="en-US" altLang="zh-CN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</a:t>
                      </a:r>
                      <a:r>
                        <a:rPr lang="zh-TW" altLang="en-US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次方</a:t>
                      </a:r>
                      <a:endParaRPr lang="zh-CN" altLang="en-US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4559" marR="34559" marT="15950" marB="15950"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10**2 </a:t>
                      </a:r>
                      <a:r>
                        <a:rPr lang="zh-TW" altLang="en-US" sz="140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輸出結果 </a:t>
                      </a:r>
                      <a:r>
                        <a:rPr lang="en-US" altLang="zh-TW" sz="140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  <a:endParaRPr lang="en-US" altLang="zh-TW" sz="14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4559" marR="34559" marT="15950" marB="15950" anchor="ctr"/>
                </a:tc>
                <a:extLst>
                  <a:ext uri="{0D108BD9-81ED-4DB2-BD59-A6C34878D82A}">
                    <a16:rowId xmlns:a16="http://schemas.microsoft.com/office/drawing/2014/main" val="1532036629"/>
                  </a:ext>
                </a:extLst>
              </a:tr>
              <a:tr h="164483">
                <a:tc>
                  <a:txBody>
                    <a:bodyPr/>
                    <a:lstStyle/>
                    <a:p>
                      <a:r>
                        <a:rPr lang="en-US" altLang="zh-TW" sz="14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//</a:t>
                      </a:r>
                    </a:p>
                  </a:txBody>
                  <a:tcPr marL="34559" marR="34559" marT="15950" marB="15950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取整除 </a:t>
                      </a:r>
                      <a:r>
                        <a:rPr lang="en-US" altLang="zh-CN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 </a:t>
                      </a:r>
                      <a:r>
                        <a:rPr lang="zh-CN" altLang="en-US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返回商的整數部分</a:t>
                      </a:r>
                      <a:endParaRPr lang="zh-CN" altLang="en-US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4559" marR="34559" marT="15950" marB="15950"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9//2 </a:t>
                      </a:r>
                      <a:r>
                        <a:rPr lang="zh-CN" altLang="en-US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輸出結果 </a:t>
                      </a:r>
                      <a:r>
                        <a:rPr lang="en-US" altLang="zh-CN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 </a:t>
                      </a:r>
                      <a:r>
                        <a:rPr lang="en-US" altLang="zh-CN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 9.0//2.0 </a:t>
                      </a:r>
                      <a:r>
                        <a:rPr lang="zh-CN" altLang="en-US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輸出結果 </a:t>
                      </a:r>
                      <a:r>
                        <a:rPr lang="en-US" altLang="zh-CN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4.0</a:t>
                      </a:r>
                      <a:endParaRPr lang="en-US" altLang="zh-CN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4559" marR="34559" marT="15950" marB="15950" anchor="ctr"/>
                </a:tc>
                <a:extLst>
                  <a:ext uri="{0D108BD9-81ED-4DB2-BD59-A6C34878D82A}">
                    <a16:rowId xmlns:a16="http://schemas.microsoft.com/office/drawing/2014/main" val="1391872621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986119"/>
              </p:ext>
            </p:extLst>
          </p:nvPr>
        </p:nvGraphicFramePr>
        <p:xfrm>
          <a:off x="2445027" y="4013717"/>
          <a:ext cx="3532365" cy="2173723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586">
                  <a:extLst>
                    <a:ext uri="{9D8B030D-6E8A-4147-A177-3AD203B41FA5}">
                      <a16:colId xmlns:a16="http://schemas.microsoft.com/office/drawing/2014/main" val="695115317"/>
                    </a:ext>
                  </a:extLst>
                </a:gridCol>
                <a:gridCol w="1893404">
                  <a:extLst>
                    <a:ext uri="{9D8B030D-6E8A-4147-A177-3AD203B41FA5}">
                      <a16:colId xmlns:a16="http://schemas.microsoft.com/office/drawing/2014/main" val="629917443"/>
                    </a:ext>
                  </a:extLst>
                </a:gridCol>
                <a:gridCol w="918375">
                  <a:extLst>
                    <a:ext uri="{9D8B030D-6E8A-4147-A177-3AD203B41FA5}">
                      <a16:colId xmlns:a16="http://schemas.microsoft.com/office/drawing/2014/main" val="3763502987"/>
                    </a:ext>
                  </a:extLst>
                </a:gridCol>
              </a:tblGrid>
              <a:tr h="25157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/>
                        <a:t>=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/>
                        <a:t>指派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 = 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3742401"/>
                  </a:ext>
                </a:extLst>
              </a:tr>
              <a:tr h="28139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+=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/>
                        <a:t>相加同時指派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 += 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554378"/>
                  </a:ext>
                </a:extLst>
              </a:tr>
              <a:tr h="28139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/>
                        <a:t>-=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/>
                        <a:t>相減同時指派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 -= 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3154305"/>
                  </a:ext>
                </a:extLst>
              </a:tr>
              <a:tr h="2813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/>
                        <a:t>*</a:t>
                      </a:r>
                      <a:r>
                        <a:rPr lang="en-US" altLang="zh-TW" sz="1200" dirty="0"/>
                        <a:t>=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/>
                        <a:t>相乘同時指派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 *= 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5632166"/>
                  </a:ext>
                </a:extLst>
              </a:tr>
              <a:tr h="2813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/>
                        <a:t>**</a:t>
                      </a:r>
                      <a:r>
                        <a:rPr lang="en-US" altLang="zh-TW" sz="1200"/>
                        <a:t>=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/>
                        <a:t>取指數同時指派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 **= 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2300471"/>
                  </a:ext>
                </a:extLst>
              </a:tr>
              <a:tr h="28139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/>
                        <a:t>/=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/>
                        <a:t>相除同時指派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 /= 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9754774"/>
                  </a:ext>
                </a:extLst>
              </a:tr>
              <a:tr h="49243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/>
                        <a:t>/=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/>
                        <a:t>整數相除同時指派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 //=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2167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18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Practice #</a:t>
            </a:r>
            <a:r>
              <a:rPr lang="en-US" altLang="zh-TW" dirty="0" smtClean="0"/>
              <a:t>1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Pokemon</a:t>
            </a:r>
            <a:r>
              <a:rPr lang="en-US" altLang="zh-TW" dirty="0" smtClean="0"/>
              <a:t> Go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3006" y="1727060"/>
            <a:ext cx="5335860" cy="4050792"/>
          </a:xfrm>
        </p:spPr>
        <p:txBody>
          <a:bodyPr/>
          <a:lstStyle/>
          <a:p>
            <a:r>
              <a:rPr lang="en-US" altLang="zh-TW" dirty="0" err="1" smtClean="0"/>
              <a:t>Pokemon</a:t>
            </a:r>
            <a:r>
              <a:rPr lang="zh-TW" altLang="en-US" dirty="0" smtClean="0"/>
              <a:t> </a:t>
            </a:r>
            <a:r>
              <a:rPr lang="en-US" altLang="zh-TW" dirty="0" smtClean="0"/>
              <a:t>Go</a:t>
            </a:r>
            <a:r>
              <a:rPr lang="zh-TW" altLang="en-US" dirty="0"/>
              <a:t>人氣爆</a:t>
            </a:r>
            <a:r>
              <a:rPr lang="zh-TW" altLang="en-US" dirty="0" smtClean="0"/>
              <a:t>紅，阿波因為長得太像卡比獸因此也爆紅。今天阿波想要把積存已久的</a:t>
            </a:r>
            <a:r>
              <a:rPr lang="en-US" altLang="zh-TW" dirty="0" smtClean="0"/>
              <a:t>87</a:t>
            </a:r>
            <a:r>
              <a:rPr lang="zh-TW" altLang="en-US" dirty="0" smtClean="0"/>
              <a:t>顆糖果用來強化他的卡比。</a:t>
            </a:r>
            <a:endParaRPr lang="en-US" altLang="zh-TW" dirty="0" smtClean="0"/>
          </a:p>
          <a:p>
            <a:r>
              <a:rPr lang="zh-TW" altLang="en-US" dirty="0" smtClean="0"/>
              <a:t>假</a:t>
            </a:r>
            <a:r>
              <a:rPr lang="zh-TW" altLang="en-US" dirty="0"/>
              <a:t>設</a:t>
            </a:r>
            <a:r>
              <a:rPr lang="zh-TW" altLang="en-US" dirty="0" smtClean="0"/>
              <a:t>一隻卡比獸需要</a:t>
            </a:r>
            <a:r>
              <a:rPr lang="en-US" altLang="zh-TW" dirty="0" smtClean="0"/>
              <a:t>7</a:t>
            </a:r>
            <a:r>
              <a:rPr lang="zh-TW" altLang="en-US" dirty="0" smtClean="0"/>
              <a:t>顆糖才能強化一次。</a:t>
            </a:r>
            <a:endParaRPr lang="en-US" altLang="zh-TW" dirty="0" smtClean="0"/>
          </a:p>
          <a:p>
            <a:r>
              <a:rPr lang="zh-TW" altLang="en-US" dirty="0" smtClean="0"/>
              <a:t>請問阿波可以升級幾次</a:t>
            </a:r>
            <a:r>
              <a:rPr lang="en-US" altLang="zh-TW" dirty="0" smtClean="0"/>
              <a:t>?</a:t>
            </a:r>
            <a:r>
              <a:rPr lang="zh-TW" altLang="en-US" dirty="0" smtClean="0"/>
              <a:t>還剩幾顆糖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>
                <a:solidFill>
                  <a:schemeClr val="accent4"/>
                </a:solidFill>
              </a:rPr>
              <a:t>提示</a:t>
            </a:r>
            <a:r>
              <a:rPr lang="en-US" altLang="zh-TW" dirty="0" smtClean="0">
                <a:solidFill>
                  <a:schemeClr val="accent4"/>
                </a:solidFill>
              </a:rPr>
              <a:t>:</a:t>
            </a:r>
            <a:r>
              <a:rPr lang="zh-TW" altLang="en-US" dirty="0" smtClean="0">
                <a:solidFill>
                  <a:schemeClr val="accent4"/>
                </a:solidFill>
              </a:rPr>
              <a:t>用</a:t>
            </a:r>
            <a:r>
              <a:rPr lang="en-US" altLang="zh-TW" dirty="0" smtClean="0">
                <a:solidFill>
                  <a:schemeClr val="accent4"/>
                </a:solidFill>
              </a:rPr>
              <a:t>%</a:t>
            </a:r>
            <a:r>
              <a:rPr lang="zh-TW" altLang="en-US" dirty="0" smtClean="0">
                <a:solidFill>
                  <a:schemeClr val="accent4"/>
                </a:solidFill>
              </a:rPr>
              <a:t>運算符號</a:t>
            </a:r>
            <a:endParaRPr lang="en-US" altLang="zh-TW" dirty="0" smtClean="0">
              <a:solidFill>
                <a:schemeClr val="accent4"/>
              </a:solidFill>
            </a:endParaRPr>
          </a:p>
          <a:p>
            <a:endParaRPr lang="en-US" altLang="zh-TW" dirty="0">
              <a:solidFill>
                <a:schemeClr val="accent4"/>
              </a:solidFill>
            </a:endParaRPr>
          </a:p>
          <a:p>
            <a:endParaRPr lang="en-US" altLang="zh-TW" dirty="0">
              <a:solidFill>
                <a:schemeClr val="accent4"/>
              </a:solidFill>
            </a:endParaRPr>
          </a:p>
          <a:p>
            <a:r>
              <a:rPr lang="en-US" altLang="zh-TW" dirty="0" smtClean="0"/>
              <a:t>Expected Output: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1032" name="Picture 8" descr="「pokemon go snorlax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824" y="1644461"/>
            <a:ext cx="2603170" cy="210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/>
          <a:srcRect b="71607"/>
          <a:stretch/>
        </p:blipFill>
        <p:spPr>
          <a:xfrm>
            <a:off x="844441" y="5332336"/>
            <a:ext cx="7613759" cy="45360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83022" y="3951918"/>
            <a:ext cx="2102068" cy="61555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accent4"/>
                </a:solidFill>
              </a:rPr>
              <a:t>candy=87</a:t>
            </a:r>
          </a:p>
          <a:p>
            <a:r>
              <a:rPr lang="zh-TW" altLang="en-US" sz="1600" dirty="0">
                <a:solidFill>
                  <a:schemeClr val="accent4"/>
                </a:solidFill>
              </a:rPr>
              <a:t>..</a:t>
            </a:r>
            <a:r>
              <a:rPr lang="zh-TW" altLang="en-US" sz="1600" dirty="0" smtClean="0">
                <a:solidFill>
                  <a:schemeClr val="accent4"/>
                </a:solidFill>
              </a:rPr>
              <a:t>.</a:t>
            </a:r>
            <a:endParaRPr lang="zh-TW" altLang="en-US" sz="1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3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494572"/>
            <a:ext cx="7772400" cy="1609344"/>
          </a:xfrm>
        </p:spPr>
        <p:txBody>
          <a:bodyPr/>
          <a:lstStyle/>
          <a:p>
            <a:r>
              <a:rPr kumimoji="1" lang="en-US" altLang="zh-TW" sz="4400" dirty="0">
                <a:latin typeface="+mj-ea"/>
              </a:rPr>
              <a:t>Agenda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</a:rPr>
              <a:t>安裝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Python</a:t>
            </a:r>
          </a:p>
          <a:p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</a:rPr>
              <a:t>推薦的開發環境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</a:rPr>
              <a:t>編輯器、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IDE)</a:t>
            </a:r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</a:rPr>
              <a:t>介紹、執行</a:t>
            </a:r>
            <a:endParaRPr lang="en-US" altLang="zh-TW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Practice #1 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–Print</a:t>
            </a:r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and Variable </a:t>
            </a:r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declaration </a:t>
            </a:r>
            <a:endParaRPr lang="en-US" altLang="zh-TW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zh-TW" dirty="0"/>
              <a:t>Practice #2 </a:t>
            </a:r>
            <a:r>
              <a:rPr lang="en-US" altLang="zh-TW" dirty="0" smtClean="0"/>
              <a:t>-</a:t>
            </a:r>
            <a:r>
              <a:rPr lang="en-US" altLang="zh-TW" dirty="0" err="1"/>
              <a:t>r</a:t>
            </a:r>
            <a:r>
              <a:rPr lang="en-US" altLang="zh-TW" dirty="0" err="1" smtClean="0"/>
              <a:t>aw_input</a:t>
            </a:r>
            <a:r>
              <a:rPr lang="en-US" altLang="zh-TW" dirty="0" smtClean="0"/>
              <a:t> and Casting</a:t>
            </a:r>
          </a:p>
          <a:p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Practice #3 -Conditionals</a:t>
            </a:r>
          </a:p>
          <a:p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</a:rPr>
              <a:t>寫程式的好</a:t>
            </a:r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習慣</a:t>
            </a:r>
            <a:endParaRPr lang="en-US" altLang="zh-TW" dirty="0">
              <a:solidFill>
                <a:schemeClr val="bg1">
                  <a:lumMod val="85000"/>
                </a:schemeClr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743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Practice </a:t>
            </a:r>
            <a:r>
              <a:rPr lang="en-US" altLang="zh-TW" dirty="0" smtClean="0"/>
              <a:t>#2 </a:t>
            </a:r>
            <a:br>
              <a:rPr lang="en-US" altLang="zh-TW" dirty="0" smtClean="0"/>
            </a:br>
            <a:r>
              <a:rPr lang="en-US" altLang="zh-TW" dirty="0" err="1" smtClean="0"/>
              <a:t>r</a:t>
            </a:r>
            <a:r>
              <a:rPr lang="en-US" altLang="zh-TW" sz="4000" dirty="0" err="1" smtClean="0"/>
              <a:t>aw_input</a:t>
            </a:r>
            <a:r>
              <a:rPr lang="en-US" altLang="zh-TW" sz="4000" dirty="0" smtClean="0"/>
              <a:t> </a:t>
            </a:r>
            <a:r>
              <a:rPr lang="en-US" altLang="zh-TW" sz="4000" dirty="0"/>
              <a:t>and Casting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01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4400" dirty="0">
                <a:latin typeface="+mn-ea"/>
              </a:rPr>
              <a:t>作業</a:t>
            </a:r>
            <a:r>
              <a:rPr kumimoji="1" lang="zh-TW" altLang="en-US" sz="4400" dirty="0" smtClean="0">
                <a:latin typeface="+mn-ea"/>
              </a:rPr>
              <a:t>繳交</a:t>
            </a:r>
            <a:r>
              <a:rPr kumimoji="1" lang="en-US" altLang="zh-TW" sz="4400" dirty="0" smtClean="0">
                <a:latin typeface="+mn-ea"/>
              </a:rPr>
              <a:t>*</a:t>
            </a:r>
            <a:endParaRPr kumimoji="1" lang="zh-TW" altLang="en-US" sz="4400" b="1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972321"/>
            <a:ext cx="8458200" cy="405079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kumimoji="1" lang="zh-TW" altLang="en-US" sz="2200" b="0" dirty="0" smtClean="0">
                <a:latin typeface="+mn-ea"/>
              </a:rPr>
              <a:t>線</a:t>
            </a:r>
            <a:r>
              <a:rPr kumimoji="1" lang="zh-TW" altLang="en-US" sz="2200" b="0" dirty="0">
                <a:latin typeface="+mn-ea"/>
              </a:rPr>
              <a:t>上批改網站</a:t>
            </a:r>
            <a:r>
              <a:rPr kumimoji="1" lang="en-US" altLang="zh-TW" sz="2200" b="0" dirty="0">
                <a:latin typeface="+mn-ea"/>
              </a:rPr>
              <a:t> PDOGS</a:t>
            </a:r>
            <a:br>
              <a:rPr kumimoji="1" lang="en-US" altLang="zh-TW" sz="2200" b="0" dirty="0">
                <a:latin typeface="+mn-ea"/>
              </a:rPr>
            </a:br>
            <a:r>
              <a:rPr kumimoji="1" lang="en-US" altLang="zh-TW" sz="2200" b="0" dirty="0">
                <a:latin typeface="+mn-ea"/>
                <a:hlinkClick r:id="rId2"/>
              </a:rPr>
              <a:t>https://pdogs.ntu.im</a:t>
            </a:r>
            <a:r>
              <a:rPr kumimoji="1" lang="en-US" altLang="zh-TW" sz="2200" b="0" dirty="0" smtClean="0">
                <a:latin typeface="+mn-ea"/>
                <a:hlinkClick r:id="rId2"/>
              </a:rPr>
              <a:t>/</a:t>
            </a:r>
            <a:endParaRPr kumimoji="1" lang="en-US" altLang="zh-TW" sz="2200" b="0" dirty="0" smtClean="0">
              <a:latin typeface="+mn-ea"/>
            </a:endParaRPr>
          </a:p>
          <a:p>
            <a:pPr marL="342900" indent="-342900">
              <a:buFont typeface="Arial"/>
              <a:buChar char="•"/>
            </a:pPr>
            <a:endParaRPr kumimoji="1" lang="en-US" altLang="zh-TW" sz="2200" b="0" dirty="0" smtClean="0">
              <a:latin typeface="+mn-ea"/>
            </a:endParaRPr>
          </a:p>
          <a:p>
            <a:pPr marL="342900" indent="-342900">
              <a:buFont typeface="Arial"/>
              <a:buChar char="•"/>
            </a:pPr>
            <a:r>
              <a:rPr kumimoji="1" lang="en-US" altLang="zh-TW" sz="2200" b="0" dirty="0" smtClean="0">
                <a:latin typeface="+mn-ea"/>
              </a:rPr>
              <a:t>Challenge</a:t>
            </a:r>
            <a:r>
              <a:rPr kumimoji="1" lang="zh-TW" altLang="en-US" sz="2200" b="0" dirty="0" smtClean="0">
                <a:latin typeface="+mn-ea"/>
              </a:rPr>
              <a:t>清單可以看到作業</a:t>
            </a:r>
            <a:endParaRPr kumimoji="1" lang="en-US" altLang="zh-TW" sz="2200" b="0" dirty="0" smtClean="0">
              <a:latin typeface="+mn-ea"/>
            </a:endParaRPr>
          </a:p>
          <a:p>
            <a:pPr marL="800100" lvl="1" indent="-342900">
              <a:buFont typeface="Arial"/>
              <a:buChar char="•"/>
            </a:pPr>
            <a:r>
              <a:rPr kumimoji="1" lang="en-US" altLang="zh-TW" sz="2200" b="0" dirty="0" smtClean="0">
                <a:latin typeface="+mn-ea"/>
              </a:rPr>
              <a:t>Problem </a:t>
            </a:r>
            <a:r>
              <a:rPr kumimoji="1" lang="zh-TW" altLang="en-US" sz="2200" b="0" dirty="0" smtClean="0">
                <a:latin typeface="+mn-ea"/>
              </a:rPr>
              <a:t>為程式題</a:t>
            </a:r>
            <a:endParaRPr kumimoji="1" lang="en-US" altLang="zh-TW" sz="2200" b="0" dirty="0" smtClean="0">
              <a:latin typeface="+mn-ea"/>
            </a:endParaRPr>
          </a:p>
          <a:p>
            <a:pPr marL="800100" lvl="1" indent="-342900">
              <a:buFont typeface="Arial"/>
              <a:buChar char="•"/>
            </a:pPr>
            <a:r>
              <a:rPr kumimoji="1" lang="zh-TW" altLang="en-US" sz="2200" dirty="0" smtClean="0">
                <a:solidFill>
                  <a:srgbClr val="FF0000"/>
                </a:solidFill>
                <a:latin typeface="+mn-ea"/>
              </a:rPr>
              <a:t>問答題請打成一份</a:t>
            </a:r>
            <a:r>
              <a:rPr kumimoji="1" lang="en-US" altLang="zh-TW" sz="2200" dirty="0" smtClean="0">
                <a:solidFill>
                  <a:srgbClr val="FF0000"/>
                </a:solidFill>
                <a:latin typeface="+mn-ea"/>
              </a:rPr>
              <a:t>pdf</a:t>
            </a:r>
            <a:r>
              <a:rPr kumimoji="1" lang="zh-TW" altLang="en-US" sz="2200" dirty="0" smtClean="0">
                <a:solidFill>
                  <a:srgbClr val="FF0000"/>
                </a:solidFill>
                <a:latin typeface="+mn-ea"/>
              </a:rPr>
              <a:t>檔上傳</a:t>
            </a:r>
            <a:endParaRPr kumimoji="1" lang="en-US" altLang="zh-TW" sz="2200" dirty="0" smtClean="0">
              <a:solidFill>
                <a:srgbClr val="FF0000"/>
              </a:solidFill>
              <a:latin typeface="+mn-ea"/>
            </a:endParaRPr>
          </a:p>
          <a:p>
            <a:pPr marL="800100" lvl="1" indent="-342900">
              <a:buFont typeface="Arial"/>
              <a:buChar char="•"/>
            </a:pPr>
            <a:endParaRPr kumimoji="1" lang="en-US" altLang="zh-TW" sz="2200" b="0" dirty="0">
              <a:latin typeface="+mn-ea"/>
            </a:endParaRPr>
          </a:p>
          <a:p>
            <a:pPr marL="342900" indent="-342900">
              <a:buFont typeface="Arial"/>
              <a:buChar char="•"/>
            </a:pPr>
            <a:r>
              <a:rPr kumimoji="1" lang="zh-TW" altLang="en-US" sz="2200" b="1" dirty="0" smtClean="0">
                <a:latin typeface="+mn-ea"/>
              </a:rPr>
              <a:t>請去註冊帳號</a:t>
            </a:r>
            <a:r>
              <a:rPr kumimoji="1" lang="zh-TW" altLang="en-US" sz="2200" b="0" dirty="0" smtClean="0">
                <a:latin typeface="+mn-ea"/>
              </a:rPr>
              <a:t>，收到</a:t>
            </a:r>
            <a:r>
              <a:rPr kumimoji="1" lang="zh-TW" altLang="en-US" sz="2200" b="1" dirty="0" smtClean="0">
                <a:latin typeface="+mn-ea"/>
              </a:rPr>
              <a:t>驗證信</a:t>
            </a:r>
            <a:r>
              <a:rPr kumimoji="1" lang="zh-TW" altLang="en-US" sz="2200" b="0" dirty="0" smtClean="0">
                <a:latin typeface="+mn-ea"/>
              </a:rPr>
              <a:t>後即可使用</a:t>
            </a:r>
            <a:r>
              <a:rPr kumimoji="1" lang="en-US" altLang="zh-TW" sz="2200" b="0" dirty="0" smtClean="0">
                <a:latin typeface="+mn-ea"/>
              </a:rPr>
              <a:t/>
            </a:r>
            <a:br>
              <a:rPr kumimoji="1" lang="en-US" altLang="zh-TW" sz="2200" b="0" dirty="0" smtClean="0">
                <a:latin typeface="+mn-ea"/>
              </a:rPr>
            </a:br>
            <a:r>
              <a:rPr kumimoji="1" lang="en-US" altLang="zh-TW" sz="2200" b="0" dirty="0" smtClean="0">
                <a:latin typeface="+mn-ea"/>
              </a:rPr>
              <a:t>(</a:t>
            </a:r>
            <a:r>
              <a:rPr kumimoji="1" lang="zh-TW" altLang="en-US" sz="1700" b="0" dirty="0" smtClean="0">
                <a:latin typeface="+mn-ea"/>
              </a:rPr>
              <a:t>驗證信可能會被分至垃圾信件夾，請去認領它</a:t>
            </a:r>
            <a:r>
              <a:rPr kumimoji="1" lang="en-US" altLang="zh-TW" sz="2200" b="0" dirty="0" smtClean="0">
                <a:latin typeface="+mn-ea"/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kumimoji="1" lang="zh-TW" altLang="en-US" sz="2200" b="0" dirty="0" smtClean="0">
                <a:latin typeface="+mn-ea"/>
              </a:rPr>
              <a:t>有問題請寄信回報助教</a:t>
            </a:r>
            <a:endParaRPr kumimoji="1" lang="en-US" altLang="zh-TW" sz="2200" b="0" dirty="0" smtClean="0">
              <a:latin typeface="+mn-ea"/>
            </a:endParaRPr>
          </a:p>
          <a:p>
            <a:pPr marL="342900" indent="-342900">
              <a:buFont typeface="Arial"/>
              <a:buChar char="•"/>
            </a:pPr>
            <a:r>
              <a:rPr kumimoji="1" lang="zh-TW" altLang="en-US" sz="2200" dirty="0" smtClean="0">
                <a:latin typeface="+mn-ea"/>
              </a:rPr>
              <a:t>或</a:t>
            </a:r>
            <a:r>
              <a:rPr kumimoji="1" lang="zh-TW" altLang="en-US" sz="2200" b="1" dirty="0" smtClean="0">
                <a:latin typeface="+mn-ea"/>
              </a:rPr>
              <a:t>課程討論平台</a:t>
            </a:r>
            <a:r>
              <a:rPr kumimoji="1" lang="zh-TW" altLang="en-US" sz="2200" dirty="0" smtClean="0">
                <a:latin typeface="+mn-ea"/>
              </a:rPr>
              <a:t>發</a:t>
            </a:r>
            <a:r>
              <a:rPr kumimoji="1" lang="zh-TW" altLang="en-US" sz="2200" dirty="0">
                <a:latin typeface="+mn-ea"/>
              </a:rPr>
              <a:t>問</a:t>
            </a:r>
            <a:r>
              <a:rPr kumimoji="1" lang="en-US" altLang="zh-TW" sz="2200" dirty="0" smtClean="0">
                <a:latin typeface="+mn-ea"/>
              </a:rPr>
              <a:t>:</a:t>
            </a:r>
          </a:p>
          <a:p>
            <a:pPr marL="617220" lvl="1" indent="-342900">
              <a:buFont typeface="Arial"/>
              <a:buChar char="•"/>
            </a:pPr>
            <a:r>
              <a:rPr lang="en-US" altLang="zh-TW" sz="2200" dirty="0" smtClean="0"/>
              <a:t>https</a:t>
            </a:r>
            <a:r>
              <a:rPr lang="en-US" altLang="zh-TW" sz="2200" dirty="0"/>
              <a:t>://piazza.com/ntu.edu.tw/fall2016/im2011.</a:t>
            </a:r>
            <a:endParaRPr kumimoji="1" lang="zh-TW" altLang="en-US" sz="2000" b="0" dirty="0">
              <a:latin typeface="+mn-ea"/>
            </a:endParaRPr>
          </a:p>
          <a:p>
            <a:pPr marL="342900" indent="-342900">
              <a:buFont typeface="Arial"/>
              <a:buChar char="•"/>
            </a:pPr>
            <a:endParaRPr kumimoji="1" lang="en-US" altLang="zh-TW" sz="2200" b="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494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Raw_input</a:t>
            </a:r>
            <a:endParaRPr lang="zh-TW" altLang="en-US" dirty="0"/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420"/>
          <a:stretch/>
        </p:blipFill>
        <p:spPr>
          <a:xfrm>
            <a:off x="638504" y="2039006"/>
            <a:ext cx="7772400" cy="904431"/>
          </a:xfrm>
          <a:prstGeom prst="rect">
            <a:avLst/>
          </a:prstGeo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433552" y="2093976"/>
            <a:ext cx="4395951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885497" y="3132082"/>
            <a:ext cx="6303579" cy="31388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err="1" smtClean="0"/>
              <a:t>raw_input</a:t>
            </a:r>
            <a:r>
              <a:rPr lang="en-US" altLang="zh-TW" dirty="0" smtClean="0"/>
              <a:t>():</a:t>
            </a:r>
            <a:r>
              <a:rPr lang="zh-TW" altLang="en-US" dirty="0" smtClean="0"/>
              <a:t>讓使用者輸入一段字串</a:t>
            </a:r>
            <a:endParaRPr lang="en-US" altLang="zh-TW" dirty="0" smtClean="0"/>
          </a:p>
          <a:p>
            <a:r>
              <a:rPr lang="en-US" altLang="zh-TW" dirty="0" err="1" smtClean="0"/>
              <a:t>raw_input</a:t>
            </a:r>
            <a:r>
              <a:rPr lang="en-US" altLang="zh-TW" dirty="0" smtClean="0"/>
              <a:t>()</a:t>
            </a:r>
            <a:r>
              <a:rPr lang="zh-TW" altLang="en-US" dirty="0" smtClean="0"/>
              <a:t>讀進來的</a:t>
            </a:r>
            <a:r>
              <a:rPr lang="en-US" altLang="zh-TW" dirty="0" smtClean="0"/>
              <a:t>variable</a:t>
            </a:r>
            <a:r>
              <a:rPr lang="zh-TW" altLang="en-US" dirty="0"/>
              <a:t> </a:t>
            </a:r>
            <a:r>
              <a:rPr lang="en-US" altLang="zh-TW" dirty="0" smtClean="0"/>
              <a:t>type: String</a:t>
            </a:r>
          </a:p>
          <a:p>
            <a:r>
              <a:rPr lang="zh-TW" altLang="en-US" dirty="0" smtClean="0"/>
              <a:t>括號中間可以填入給使用者的訊息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但如果想讓使用者輸入是整數</a:t>
            </a:r>
            <a:r>
              <a:rPr lang="en-US" altLang="zh-TW" dirty="0" smtClean="0"/>
              <a:t>?</a:t>
            </a:r>
            <a:r>
              <a:rPr lang="zh-TW" altLang="en-US" dirty="0" smtClean="0"/>
              <a:t>是小數</a:t>
            </a:r>
            <a:r>
              <a:rPr lang="en-US" altLang="zh-TW" dirty="0" smtClean="0"/>
              <a:t>?</a:t>
            </a:r>
          </a:p>
          <a:p>
            <a:pPr lvl="1"/>
            <a:r>
              <a:rPr lang="en-US" altLang="zh-TW" b="1" dirty="0" smtClean="0">
                <a:solidFill>
                  <a:schemeClr val="accent4"/>
                </a:solidFill>
              </a:rPr>
              <a:t>Casting!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2081048" y="4320072"/>
            <a:ext cx="5309095" cy="448061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altLang="zh-TW" dirty="0" smtClean="0"/>
              <a:t>variable = </a:t>
            </a:r>
            <a:r>
              <a:rPr lang="en-US" altLang="zh-TW" dirty="0" err="1" smtClean="0"/>
              <a:t>raw_input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chemeClr val="accent6"/>
                </a:solidFill>
              </a:rPr>
              <a:t>“some message to user”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685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Casting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2" y="3919264"/>
            <a:ext cx="7484357" cy="143575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724" y="5635966"/>
            <a:ext cx="5425308" cy="1020694"/>
          </a:xfrm>
          <a:prstGeom prst="rect">
            <a:avLst/>
          </a:prstGeom>
        </p:spPr>
      </p:pic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730467" y="1603519"/>
            <a:ext cx="7600785" cy="463149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Casting:</a:t>
            </a:r>
            <a:r>
              <a:rPr lang="zh-TW" altLang="en-US" dirty="0" smtClean="0"/>
              <a:t>轉化</a:t>
            </a:r>
            <a:r>
              <a:rPr lang="en-US" altLang="zh-TW" dirty="0" smtClean="0"/>
              <a:t>variable</a:t>
            </a:r>
            <a:r>
              <a:rPr lang="zh-TW" altLang="en-US" dirty="0" smtClean="0"/>
              <a:t>的</a:t>
            </a:r>
            <a:r>
              <a:rPr lang="en-US" altLang="zh-TW" dirty="0" smtClean="0"/>
              <a:t>type</a:t>
            </a:r>
            <a:endParaRPr lang="en-US" altLang="zh-TW" dirty="0"/>
          </a:p>
          <a:p>
            <a:pPr marL="0" indent="0" algn="ctr">
              <a:buNone/>
            </a:pPr>
            <a:r>
              <a:rPr lang="en-US" altLang="zh-TW" dirty="0" err="1" smtClean="0"/>
              <a:t>int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chemeClr val="accent4"/>
                </a:solidFill>
              </a:rPr>
              <a:t>variable</a:t>
            </a:r>
            <a:r>
              <a:rPr lang="en-US" altLang="zh-TW" dirty="0" smtClean="0"/>
              <a:t>):</a:t>
            </a:r>
            <a:r>
              <a:rPr lang="zh-TW" altLang="en-US" dirty="0" smtClean="0"/>
              <a:t>轉成整數</a:t>
            </a:r>
            <a:endParaRPr lang="en-US" altLang="zh-TW" dirty="0" smtClean="0"/>
          </a:p>
          <a:p>
            <a:pPr marL="0" indent="0" algn="ctr">
              <a:buNone/>
            </a:pPr>
            <a:r>
              <a:rPr lang="en-US" altLang="zh-TW" dirty="0" smtClean="0"/>
              <a:t>float(</a:t>
            </a:r>
            <a:r>
              <a:rPr lang="en-US" altLang="zh-TW" dirty="0" smtClean="0">
                <a:solidFill>
                  <a:schemeClr val="accent4"/>
                </a:solidFill>
              </a:rPr>
              <a:t>variable</a:t>
            </a:r>
            <a:r>
              <a:rPr lang="en-US" altLang="zh-TW" dirty="0"/>
              <a:t>):</a:t>
            </a:r>
            <a:r>
              <a:rPr lang="zh-TW" altLang="en-US" dirty="0"/>
              <a:t>轉</a:t>
            </a:r>
            <a:r>
              <a:rPr lang="zh-TW" altLang="en-US" dirty="0" smtClean="0"/>
              <a:t>成小數</a:t>
            </a:r>
            <a:endParaRPr lang="en-US" altLang="zh-TW" dirty="0" smtClean="0"/>
          </a:p>
          <a:p>
            <a:pPr marL="0" indent="0" algn="ctr">
              <a:buNone/>
            </a:pPr>
            <a:r>
              <a:rPr lang="en-US" altLang="zh-TW" dirty="0" err="1" smtClean="0"/>
              <a:t>str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chemeClr val="accent4"/>
                </a:solidFill>
              </a:rPr>
              <a:t>variable</a:t>
            </a:r>
            <a:r>
              <a:rPr lang="en-US" altLang="zh-TW" dirty="0"/>
              <a:t>):</a:t>
            </a:r>
            <a:r>
              <a:rPr lang="zh-TW" altLang="en-US" dirty="0"/>
              <a:t>轉</a:t>
            </a:r>
            <a:r>
              <a:rPr lang="zh-TW" altLang="en-US" dirty="0" smtClean="0"/>
              <a:t>成字串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搭配</a:t>
            </a:r>
            <a:r>
              <a:rPr lang="en-US" altLang="zh-TW" dirty="0" err="1" smtClean="0"/>
              <a:t>raw_input</a:t>
            </a:r>
            <a:r>
              <a:rPr lang="zh-TW" altLang="en-US" dirty="0" smtClean="0"/>
              <a:t>一起用</a:t>
            </a:r>
            <a:r>
              <a:rPr lang="en-US" altLang="zh-TW" dirty="0" smtClean="0"/>
              <a:t>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或這樣</a:t>
            </a:r>
            <a:r>
              <a:rPr lang="en-US" altLang="zh-TW" dirty="0" smtClean="0"/>
              <a:t>:</a:t>
            </a:r>
          </a:p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397063" y="5242679"/>
            <a:ext cx="4743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accent4"/>
                </a:solidFill>
              </a:rPr>
              <a:t>印出字串</a:t>
            </a:r>
            <a:r>
              <a:rPr lang="zh-TW" altLang="en-US" dirty="0" smtClean="0">
                <a:solidFill>
                  <a:schemeClr val="accent4"/>
                </a:solidFill>
              </a:rPr>
              <a:t>相連</a:t>
            </a:r>
            <a:r>
              <a:rPr lang="en-US" altLang="zh-TW" dirty="0" smtClean="0">
                <a:solidFill>
                  <a:schemeClr val="accent4"/>
                </a:solidFill>
              </a:rPr>
              <a:t>: </a:t>
            </a:r>
            <a:r>
              <a:rPr lang="en-US" altLang="zh-TW" dirty="0"/>
              <a:t>print “</a:t>
            </a:r>
            <a:r>
              <a:rPr lang="en-US" altLang="zh-TW" dirty="0" err="1"/>
              <a:t>str</a:t>
            </a:r>
            <a:r>
              <a:rPr lang="en-US" altLang="zh-TW" dirty="0"/>
              <a:t>”</a:t>
            </a:r>
            <a:r>
              <a:rPr lang="en-US" altLang="zh-TW" dirty="0">
                <a:solidFill>
                  <a:srgbClr val="FF0000"/>
                </a:solidFill>
              </a:rPr>
              <a:t>+</a:t>
            </a:r>
            <a:r>
              <a:rPr lang="en-US" altLang="zh-TW" dirty="0"/>
              <a:t>”</a:t>
            </a:r>
            <a:r>
              <a:rPr lang="en-US" altLang="zh-TW" dirty="0" err="1"/>
              <a:t>str</a:t>
            </a:r>
            <a:r>
              <a:rPr lang="en-US" altLang="zh-TW" dirty="0"/>
              <a:t>”</a:t>
            </a:r>
            <a:endParaRPr lang="zh-TW" altLang="en-US" dirty="0"/>
          </a:p>
          <a:p>
            <a:endParaRPr lang="en-US" altLang="zh-TW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5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Practice </a:t>
            </a:r>
            <a:r>
              <a:rPr lang="en-US" altLang="zh-TW" dirty="0" smtClean="0"/>
              <a:t>#2 </a:t>
            </a:r>
            <a:r>
              <a:rPr lang="en-US" altLang="zh-TW" dirty="0"/>
              <a:t>- </a:t>
            </a:r>
            <a:r>
              <a:rPr lang="en-US" altLang="zh-TW" dirty="0" err="1"/>
              <a:t>Pokemon</a:t>
            </a:r>
            <a:r>
              <a:rPr lang="en-US" altLang="zh-TW" dirty="0"/>
              <a:t> </a:t>
            </a:r>
            <a:r>
              <a:rPr lang="en-US" altLang="zh-TW" dirty="0" smtClean="0"/>
              <a:t>Goo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799" y="1821863"/>
            <a:ext cx="7772400" cy="4050792"/>
          </a:xfrm>
        </p:spPr>
        <p:txBody>
          <a:bodyPr/>
          <a:lstStyle/>
          <a:p>
            <a:r>
              <a:rPr lang="zh-TW" altLang="en-US" dirty="0"/>
              <a:t>呈</a:t>
            </a:r>
            <a:r>
              <a:rPr lang="zh-TW" altLang="en-US" dirty="0" smtClean="0"/>
              <a:t>上題，</a:t>
            </a:r>
            <a:r>
              <a:rPr lang="zh-TW" altLang="en-US" dirty="0" smtClean="0"/>
              <a:t>阿波想把他美麗的程式碼給胖千使用</a:t>
            </a:r>
            <a:r>
              <a:rPr lang="en-US" altLang="zh-TW" dirty="0" smtClean="0"/>
              <a:t>!</a:t>
            </a:r>
            <a:r>
              <a:rPr lang="zh-TW" altLang="en-US" dirty="0" smtClean="0"/>
              <a:t> 胖千的世界裡，強化寶貝可以獲得經驗值，強化一次</a:t>
            </a:r>
            <a:r>
              <a:rPr lang="zh-TW" altLang="en-US" dirty="0" smtClean="0"/>
              <a:t>可以得到</a:t>
            </a:r>
            <a:r>
              <a:rPr lang="zh-TW" altLang="en-US" b="1" dirty="0" smtClean="0">
                <a:solidFill>
                  <a:schemeClr val="accent4"/>
                </a:solidFill>
              </a:rPr>
              <a:t>強化所需糖果數的</a:t>
            </a:r>
            <a:r>
              <a:rPr lang="zh-TW" altLang="en-US" b="1" dirty="0" smtClean="0">
                <a:solidFill>
                  <a:schemeClr val="accent4"/>
                </a:solidFill>
              </a:rPr>
              <a:t>三次方</a:t>
            </a:r>
            <a:r>
              <a:rPr lang="zh-TW" altLang="en-US" dirty="0" smtClean="0"/>
              <a:t>的經驗值。</a:t>
            </a:r>
            <a:endParaRPr lang="en-US" altLang="zh-TW" dirty="0" smtClean="0"/>
          </a:p>
          <a:p>
            <a:r>
              <a:rPr lang="zh-TW" altLang="en-US" dirty="0" smtClean="0"/>
              <a:t>請幫胖千寫一隻程式，讓胖千輸入糖果數</a:t>
            </a:r>
            <a:endParaRPr lang="en-US" altLang="zh-TW" dirty="0" smtClean="0"/>
          </a:p>
          <a:p>
            <a:r>
              <a:rPr lang="zh-TW" altLang="en-US" dirty="0" smtClean="0"/>
              <a:t>輸出</a:t>
            </a:r>
            <a:r>
              <a:rPr lang="zh-TW" altLang="en-US" dirty="0"/>
              <a:t>可以強化的次數、剩餘糖果數以及強化後可以獲得的經驗</a:t>
            </a:r>
            <a:r>
              <a:rPr lang="zh-TW" altLang="en-US" dirty="0" smtClean="0"/>
              <a:t>值</a:t>
            </a:r>
            <a:endParaRPr lang="en-US" altLang="zh-TW" dirty="0"/>
          </a:p>
          <a:p>
            <a:r>
              <a:rPr lang="zh-TW" altLang="en-US" dirty="0" smtClean="0">
                <a:solidFill>
                  <a:schemeClr val="accent4"/>
                </a:solidFill>
              </a:rPr>
              <a:t>提示</a:t>
            </a:r>
            <a:r>
              <a:rPr lang="en-US" altLang="zh-TW" dirty="0" smtClean="0">
                <a:solidFill>
                  <a:schemeClr val="accent4"/>
                </a:solidFill>
              </a:rPr>
              <a:t>:</a:t>
            </a:r>
            <a:r>
              <a:rPr lang="zh-TW" altLang="en-US" dirty="0" smtClean="0">
                <a:solidFill>
                  <a:schemeClr val="accent4"/>
                </a:solidFill>
              </a:rPr>
              <a:t>請練習用 </a:t>
            </a:r>
            <a:r>
              <a:rPr lang="en-US" altLang="zh-TW" dirty="0" smtClean="0">
                <a:solidFill>
                  <a:schemeClr val="accent4"/>
                </a:solidFill>
              </a:rPr>
              <a:t>print </a:t>
            </a:r>
            <a:r>
              <a:rPr lang="en-US" altLang="zh-TW" dirty="0">
                <a:solidFill>
                  <a:schemeClr val="accent4"/>
                </a:solidFill>
              </a:rPr>
              <a:t>“</a:t>
            </a:r>
            <a:r>
              <a:rPr lang="en-US" altLang="zh-TW" dirty="0" err="1">
                <a:solidFill>
                  <a:schemeClr val="accent4"/>
                </a:solidFill>
              </a:rPr>
              <a:t>str</a:t>
            </a:r>
            <a:r>
              <a:rPr lang="en-US" altLang="zh-TW" dirty="0">
                <a:solidFill>
                  <a:schemeClr val="accent4"/>
                </a:solidFill>
              </a:rPr>
              <a:t>”+”</a:t>
            </a:r>
            <a:r>
              <a:rPr lang="en-US" altLang="zh-TW" dirty="0" err="1">
                <a:solidFill>
                  <a:schemeClr val="accent4"/>
                </a:solidFill>
              </a:rPr>
              <a:t>str</a:t>
            </a:r>
            <a:r>
              <a:rPr lang="en-US" altLang="zh-TW" dirty="0">
                <a:solidFill>
                  <a:schemeClr val="accent4"/>
                </a:solidFill>
              </a:rPr>
              <a:t>”</a:t>
            </a:r>
          </a:p>
          <a:p>
            <a:r>
              <a:rPr lang="en-US" altLang="zh-TW" dirty="0" smtClean="0"/>
              <a:t>Expected </a:t>
            </a:r>
            <a:r>
              <a:rPr lang="en-US" altLang="zh-TW" dirty="0"/>
              <a:t>Output: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388" y="4768152"/>
            <a:ext cx="6697223" cy="147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2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494572"/>
            <a:ext cx="7772400" cy="1609344"/>
          </a:xfrm>
        </p:spPr>
        <p:txBody>
          <a:bodyPr/>
          <a:lstStyle/>
          <a:p>
            <a:r>
              <a:rPr kumimoji="1" lang="en-US" altLang="zh-TW" sz="4400" dirty="0">
                <a:latin typeface="+mj-ea"/>
              </a:rPr>
              <a:t>Agenda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</a:rPr>
              <a:t>安裝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Python</a:t>
            </a:r>
          </a:p>
          <a:p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</a:rPr>
              <a:t>推薦的開發環境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</a:rPr>
              <a:t>編輯器、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IDE)</a:t>
            </a:r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</a:rPr>
              <a:t>介紹、執行</a:t>
            </a:r>
            <a:endParaRPr lang="en-US" altLang="zh-TW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Practice #1 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–Print</a:t>
            </a:r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and Variable </a:t>
            </a:r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declaration </a:t>
            </a:r>
            <a:endParaRPr lang="en-US" altLang="zh-TW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Practice #2 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-</a:t>
            </a:r>
            <a:r>
              <a:rPr lang="en-US" altLang="zh-TW" dirty="0" err="1">
                <a:solidFill>
                  <a:schemeClr val="bg1">
                    <a:lumMod val="85000"/>
                  </a:schemeClr>
                </a:solidFill>
              </a:rPr>
              <a:t>r</a:t>
            </a:r>
            <a:r>
              <a:rPr lang="en-US" altLang="zh-TW" dirty="0" err="1" smtClean="0">
                <a:solidFill>
                  <a:schemeClr val="bg1">
                    <a:lumMod val="85000"/>
                  </a:schemeClr>
                </a:solidFill>
              </a:rPr>
              <a:t>aw_input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 and Casting</a:t>
            </a:r>
          </a:p>
          <a:p>
            <a:r>
              <a:rPr lang="en-US" altLang="zh-TW" dirty="0" smtClean="0"/>
              <a:t>Practice #3 -Conditionals</a:t>
            </a:r>
          </a:p>
          <a:p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</a:rPr>
              <a:t>寫程式的好</a:t>
            </a:r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習慣</a:t>
            </a:r>
            <a:endParaRPr lang="en-US" altLang="zh-TW" dirty="0">
              <a:solidFill>
                <a:schemeClr val="bg1">
                  <a:lumMod val="85000"/>
                </a:schemeClr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669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Practice </a:t>
            </a:r>
            <a:r>
              <a:rPr lang="en-US" altLang="zh-TW" dirty="0" smtClean="0"/>
              <a:t>#3 </a:t>
            </a:r>
            <a:br>
              <a:rPr lang="en-US" altLang="zh-TW" dirty="0" smtClean="0"/>
            </a:br>
            <a:r>
              <a:rPr lang="en-US" altLang="zh-TW" dirty="0" smtClean="0"/>
              <a:t>Conditionals</a:t>
            </a:r>
            <a:endParaRPr lang="en-US" altLang="zh-TW" sz="40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424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comparison operators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663" y="2178059"/>
            <a:ext cx="6655675" cy="293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4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if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85800" y="1627422"/>
            <a:ext cx="7772400" cy="4050792"/>
          </a:xfrm>
        </p:spPr>
        <p:txBody>
          <a:bodyPr/>
          <a:lstStyle/>
          <a:p>
            <a:r>
              <a:rPr lang="en-US" altLang="zh-TW" b="1" dirty="0" smtClean="0">
                <a:solidFill>
                  <a:schemeClr val="accent4"/>
                </a:solidFill>
              </a:rPr>
              <a:t>if</a:t>
            </a:r>
            <a:r>
              <a:rPr lang="en-US" altLang="zh-TW" dirty="0" smtClean="0">
                <a:solidFill>
                  <a:schemeClr val="accent4"/>
                </a:solidFill>
              </a:rPr>
              <a:t> </a:t>
            </a:r>
            <a:r>
              <a:rPr lang="zh-TW" altLang="en-US" dirty="0" smtClean="0"/>
              <a:t>是個條件句，如果</a:t>
            </a:r>
            <a:r>
              <a:rPr lang="zh-TW" altLang="en-US" b="1" dirty="0" smtClean="0">
                <a:solidFill>
                  <a:schemeClr val="accent4"/>
                </a:solidFill>
              </a:rPr>
              <a:t>條件成立</a:t>
            </a:r>
            <a:r>
              <a:rPr lang="zh-TW" altLang="en-US" dirty="0" smtClean="0"/>
              <a:t>就會</a:t>
            </a:r>
            <a:r>
              <a:rPr lang="zh-TW" altLang="en-US" b="1" dirty="0" smtClean="0">
                <a:solidFill>
                  <a:schemeClr val="accent4"/>
                </a:solidFill>
              </a:rPr>
              <a:t>執行後面的敘述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注意格式</a:t>
            </a:r>
            <a:r>
              <a:rPr lang="en-US" altLang="zh-TW" dirty="0" smtClean="0"/>
              <a:t>!</a:t>
            </a:r>
          </a:p>
          <a:p>
            <a:pPr lvl="1"/>
            <a:r>
              <a:rPr lang="en-US" altLang="zh-TW" dirty="0" smtClean="0"/>
              <a:t>If</a:t>
            </a:r>
            <a:r>
              <a:rPr lang="zh-TW" altLang="en-US" dirty="0" smtClean="0"/>
              <a:t>條件的最後要加冒號</a:t>
            </a:r>
            <a:r>
              <a:rPr lang="en-US" altLang="zh-TW" dirty="0" smtClean="0">
                <a:solidFill>
                  <a:schemeClr val="accent6"/>
                </a:solidFill>
              </a:rPr>
              <a:t>:</a:t>
            </a:r>
          </a:p>
          <a:p>
            <a:pPr lvl="1"/>
            <a:r>
              <a:rPr lang="zh-TW" altLang="en-US" dirty="0" smtClean="0"/>
              <a:t>若符合條件，要執行的敘述要</a:t>
            </a:r>
            <a:r>
              <a:rPr lang="zh-TW" altLang="en-US" b="1" dirty="0" smtClean="0">
                <a:solidFill>
                  <a:schemeClr val="accent4"/>
                </a:solidFill>
              </a:rPr>
              <a:t>往後縮一排</a:t>
            </a:r>
            <a:r>
              <a:rPr lang="en-US" altLang="zh-TW" dirty="0" smtClean="0"/>
              <a:t>!</a:t>
            </a:r>
          </a:p>
          <a:p>
            <a:pPr lvl="2"/>
            <a:r>
              <a:rPr lang="zh-TW" altLang="en-US" dirty="0" smtClean="0"/>
              <a:t>縮排可</a:t>
            </a:r>
            <a:r>
              <a:rPr lang="zh-TW" altLang="en-US" dirty="0"/>
              <a:t>以</a:t>
            </a:r>
            <a:r>
              <a:rPr lang="zh-TW" altLang="en-US" dirty="0" smtClean="0"/>
              <a:t>按</a:t>
            </a:r>
            <a:r>
              <a:rPr lang="en-US" altLang="zh-TW" dirty="0" smtClean="0"/>
              <a:t>Tab</a:t>
            </a:r>
          </a:p>
          <a:p>
            <a:pPr lvl="2"/>
            <a:r>
              <a:rPr lang="zh-TW" altLang="en-US" dirty="0" smtClean="0"/>
              <a:t>或空白</a:t>
            </a:r>
            <a:r>
              <a:rPr lang="en-US" altLang="zh-TW" dirty="0" smtClean="0"/>
              <a:t>(</a:t>
            </a:r>
            <a:r>
              <a:rPr lang="zh-TW" altLang="en-US" dirty="0" smtClean="0"/>
              <a:t>最好四格空白</a:t>
            </a:r>
            <a:r>
              <a:rPr lang="en-US" altLang="zh-TW" dirty="0" smtClean="0"/>
              <a:t>)</a:t>
            </a:r>
          </a:p>
          <a:p>
            <a:pPr lvl="2"/>
            <a:r>
              <a:rPr lang="zh-TW" altLang="en-US" dirty="0" smtClean="0"/>
              <a:t>但不要混用</a:t>
            </a:r>
            <a:r>
              <a:rPr lang="en-US" altLang="zh-TW" dirty="0" smtClean="0"/>
              <a:t>!!!!</a:t>
            </a:r>
            <a:r>
              <a:rPr lang="en-US" altLang="zh-TW" dirty="0"/>
              <a:t>!</a:t>
            </a:r>
          </a:p>
        </p:txBody>
      </p:sp>
      <p:sp>
        <p:nvSpPr>
          <p:cNvPr id="6" name="矩形 5"/>
          <p:cNvSpPr/>
          <p:nvPr/>
        </p:nvSpPr>
        <p:spPr>
          <a:xfrm>
            <a:off x="2180897" y="2093976"/>
            <a:ext cx="5256543" cy="1142064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if 7 </a:t>
            </a:r>
            <a:r>
              <a:rPr lang="en-US" altLang="zh-TW" dirty="0">
                <a:solidFill>
                  <a:schemeClr val="tx1"/>
                </a:solidFill>
              </a:rPr>
              <a:t>&lt; </a:t>
            </a:r>
            <a:r>
              <a:rPr lang="en-US" altLang="zh-TW" dirty="0" smtClean="0">
                <a:solidFill>
                  <a:schemeClr val="tx1"/>
                </a:solidFill>
              </a:rPr>
              <a:t>9: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    print </a:t>
            </a:r>
            <a:r>
              <a:rPr lang="en-US" altLang="zh-TW" dirty="0" smtClean="0">
                <a:solidFill>
                  <a:schemeClr val="tx1"/>
                </a:solidFill>
              </a:rPr>
              <a:t>“Seven </a:t>
            </a:r>
            <a:r>
              <a:rPr lang="en-US" altLang="zh-TW" dirty="0">
                <a:solidFill>
                  <a:schemeClr val="tx1"/>
                </a:solidFill>
              </a:rPr>
              <a:t>is less than nine</a:t>
            </a:r>
            <a:r>
              <a:rPr lang="en-US" altLang="zh-TW" dirty="0" smtClean="0">
                <a:solidFill>
                  <a:schemeClr val="tx1"/>
                </a:solidFill>
              </a:rPr>
              <a:t>!"</a:t>
            </a:r>
            <a:endParaRPr lang="en-US" altLang="zh-TW" dirty="0">
              <a:solidFill>
                <a:schemeClr val="tx1"/>
              </a:solidFill>
            </a:endParaRPr>
          </a:p>
        </p:txBody>
      </p:sp>
      <p:pic>
        <p:nvPicPr>
          <p:cNvPr id="9" name="內容版面配置區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338651"/>
            <a:ext cx="7862283" cy="128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3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if-else statement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注意格式</a:t>
            </a:r>
            <a:r>
              <a:rPr lang="en-US" altLang="zh-TW" dirty="0" smtClean="0"/>
              <a:t>!</a:t>
            </a:r>
          </a:p>
          <a:p>
            <a:pPr lvl="1"/>
            <a:r>
              <a:rPr lang="en-US" altLang="zh-TW" dirty="0" smtClean="0"/>
              <a:t>Else</a:t>
            </a:r>
            <a:r>
              <a:rPr lang="zh-TW" altLang="en-US" dirty="0" smtClean="0"/>
              <a:t>跟</a:t>
            </a:r>
            <a:r>
              <a:rPr lang="en-US" altLang="zh-TW" dirty="0" smtClean="0"/>
              <a:t>if</a:t>
            </a:r>
            <a:r>
              <a:rPr lang="zh-TW" altLang="en-US" dirty="0" smtClean="0"/>
              <a:t>是同一排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Else</a:t>
            </a:r>
            <a:r>
              <a:rPr lang="zh-TW" altLang="en-US" dirty="0" smtClean="0"/>
              <a:t>後面要冒號</a:t>
            </a:r>
            <a:endParaRPr lang="en-US" altLang="zh-TW" dirty="0"/>
          </a:p>
          <a:p>
            <a:pPr lvl="1"/>
            <a:endParaRPr lang="en-US" altLang="zh-TW" dirty="0" smtClean="0"/>
          </a:p>
          <a:p>
            <a:r>
              <a:rPr lang="en-US" altLang="zh-TW" dirty="0" smtClean="0"/>
              <a:t>If-</a:t>
            </a:r>
            <a:r>
              <a:rPr lang="en-US" altLang="zh-TW" dirty="0" err="1" smtClean="0"/>
              <a:t>elif</a:t>
            </a:r>
            <a:r>
              <a:rPr lang="en-US" altLang="zh-TW" dirty="0" smtClean="0"/>
              <a:t>-else:</a:t>
            </a:r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241" y="1573349"/>
            <a:ext cx="2782627" cy="216307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04969" y="3952836"/>
            <a:ext cx="5256543" cy="2246796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altLang="zh-TW" b="1" dirty="0"/>
              <a:t>if </a:t>
            </a:r>
            <a:r>
              <a:rPr lang="en-US" altLang="zh-TW" dirty="0" smtClean="0">
                <a:solidFill>
                  <a:schemeClr val="tx1"/>
                </a:solidFill>
              </a:rPr>
              <a:t>7 </a:t>
            </a:r>
            <a:r>
              <a:rPr lang="en-US" altLang="zh-TW" dirty="0">
                <a:solidFill>
                  <a:schemeClr val="tx1"/>
                </a:solidFill>
              </a:rPr>
              <a:t>&gt; 9: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    print "I don't get printed!"</a:t>
            </a:r>
          </a:p>
          <a:p>
            <a:r>
              <a:rPr lang="en-US" altLang="zh-TW" b="1" dirty="0" err="1" smtClean="0"/>
              <a:t>Elif</a:t>
            </a:r>
            <a:r>
              <a:rPr lang="en-US" altLang="zh-TW" b="1" dirty="0" smtClean="0"/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 7 &lt; </a:t>
            </a:r>
            <a:r>
              <a:rPr lang="en-US" altLang="zh-TW" dirty="0">
                <a:solidFill>
                  <a:schemeClr val="tx1"/>
                </a:solidFill>
              </a:rPr>
              <a:t>9: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    print "I get printed!"</a:t>
            </a:r>
          </a:p>
          <a:p>
            <a:r>
              <a:rPr lang="en-US" altLang="zh-TW" b="1" dirty="0"/>
              <a:t>else</a:t>
            </a:r>
            <a:r>
              <a:rPr lang="en-US" altLang="zh-TW" dirty="0">
                <a:solidFill>
                  <a:schemeClr val="tx1"/>
                </a:solidFill>
              </a:rPr>
              <a:t>: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    print "I also don't get printed!"</a:t>
            </a:r>
            <a:endParaRPr lang="en-US" altLang="zh-T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8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Python </a:t>
            </a:r>
            <a:r>
              <a:rPr lang="zh-TW" altLang="en-US" dirty="0" smtClean="0"/>
              <a:t>運算符的優先</a:t>
            </a:r>
            <a:r>
              <a:rPr lang="zh-TW" altLang="en-US" dirty="0"/>
              <a:t>順序</a:t>
            </a:r>
            <a:endParaRPr lang="en-US" altLang="zh-TW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857304"/>
              </p:ext>
            </p:extLst>
          </p:nvPr>
        </p:nvGraphicFramePr>
        <p:xfrm>
          <a:off x="839851" y="1713396"/>
          <a:ext cx="7116422" cy="4458849"/>
        </p:xfrm>
        <a:graphic>
          <a:graphicData uri="http://schemas.openxmlformats.org/drawingml/2006/table">
            <a:tbl>
              <a:tblPr/>
              <a:tblGrid>
                <a:gridCol w="2743206">
                  <a:extLst>
                    <a:ext uri="{9D8B030D-6E8A-4147-A177-3AD203B41FA5}">
                      <a16:colId xmlns:a16="http://schemas.microsoft.com/office/drawing/2014/main" val="2558280777"/>
                    </a:ext>
                  </a:extLst>
                </a:gridCol>
                <a:gridCol w="4373216">
                  <a:extLst>
                    <a:ext uri="{9D8B030D-6E8A-4147-A177-3AD203B41FA5}">
                      <a16:colId xmlns:a16="http://schemas.microsoft.com/office/drawing/2014/main" val="3977685918"/>
                    </a:ext>
                  </a:extLst>
                </a:gridCol>
              </a:tblGrid>
              <a:tr h="142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Operator</a:t>
                      </a:r>
                    </a:p>
                  </a:txBody>
                  <a:tcPr marL="8671" marR="8671" marT="8671" marB="8671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marL="8671" marR="8671" marT="8671" marB="8671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79137"/>
                  </a:ext>
                </a:extLst>
              </a:tr>
              <a:tr h="329515">
                <a:tc>
                  <a:txBody>
                    <a:bodyPr/>
                    <a:lstStyle/>
                    <a:p>
                      <a:pPr fontAlgn="t"/>
                      <a:r>
                        <a:rPr lang="zh-TW" alt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</a:p>
                  </a:txBody>
                  <a:tcPr marL="8671" marR="8671" marT="8671" marB="8671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Exponentiation (raise to the power)</a:t>
                      </a:r>
                    </a:p>
                  </a:txBody>
                  <a:tcPr marL="8671" marR="8671" marT="8671" marB="8671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532008"/>
                  </a:ext>
                </a:extLst>
              </a:tr>
              <a:tr h="704121">
                <a:tc>
                  <a:txBody>
                    <a:bodyPr/>
                    <a:lstStyle/>
                    <a:p>
                      <a:pPr fontAlgn="t"/>
                      <a:r>
                        <a:rPr lang="en-US" altLang="zh-TW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 + -</a:t>
                      </a:r>
                    </a:p>
                  </a:txBody>
                  <a:tcPr marL="8671" marR="8671" marT="8671" marB="8671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Complement, unary plus and minus (method names for the last two are +@ and -@)</a:t>
                      </a:r>
                    </a:p>
                  </a:txBody>
                  <a:tcPr marL="8671" marR="8671" marT="8671" marB="8671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812182"/>
                  </a:ext>
                </a:extLst>
              </a:tr>
              <a:tr h="391949">
                <a:tc>
                  <a:txBody>
                    <a:bodyPr/>
                    <a:lstStyle/>
                    <a:p>
                      <a:pPr fontAlgn="t"/>
                      <a:r>
                        <a:rPr lang="zh-TW" alt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</a:t>
                      </a:r>
                      <a:r>
                        <a:rPr lang="en-US" altLang="zh-TW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% //</a:t>
                      </a:r>
                    </a:p>
                  </a:txBody>
                  <a:tcPr marL="8671" marR="8671" marT="8671" marB="8671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Multiply, divide, modulo and floor division</a:t>
                      </a:r>
                    </a:p>
                  </a:txBody>
                  <a:tcPr marL="8671" marR="8671" marT="8671" marB="8671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930639"/>
                  </a:ext>
                </a:extLst>
              </a:tr>
              <a:tr h="267081">
                <a:tc>
                  <a:txBody>
                    <a:bodyPr/>
                    <a:lstStyle/>
                    <a:p>
                      <a:pPr fontAlgn="t"/>
                      <a:r>
                        <a:rPr lang="en-US" altLang="zh-TW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-</a:t>
                      </a:r>
                    </a:p>
                  </a:txBody>
                  <a:tcPr marL="8671" marR="8671" marT="8671" marB="8671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 and subtraction</a:t>
                      </a:r>
                    </a:p>
                  </a:txBody>
                  <a:tcPr marL="8671" marR="8671" marT="8671" marB="8671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28388"/>
                  </a:ext>
                </a:extLst>
              </a:tr>
              <a:tr h="267081">
                <a:tc>
                  <a:txBody>
                    <a:bodyPr/>
                    <a:lstStyle/>
                    <a:p>
                      <a:pPr fontAlgn="t"/>
                      <a:r>
                        <a:rPr lang="en-US" altLang="zh-TW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&gt;&gt; &lt;&lt;</a:t>
                      </a:r>
                    </a:p>
                  </a:txBody>
                  <a:tcPr marL="8671" marR="8671" marT="8671" marB="8671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Right and left bitwise shift</a:t>
                      </a:r>
                    </a:p>
                  </a:txBody>
                  <a:tcPr marL="8671" marR="8671" marT="8671" marB="8671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200133"/>
                  </a:ext>
                </a:extLst>
              </a:tr>
              <a:tr h="142212">
                <a:tc>
                  <a:txBody>
                    <a:bodyPr/>
                    <a:lstStyle/>
                    <a:p>
                      <a:pPr fontAlgn="t"/>
                      <a:r>
                        <a:rPr lang="en-US" altLang="zh-TW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</a:p>
                  </a:txBody>
                  <a:tcPr marL="8671" marR="8671" marT="8671" marB="8671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Bitwise 'AND'</a:t>
                      </a:r>
                    </a:p>
                  </a:txBody>
                  <a:tcPr marL="8671" marR="8671" marT="8671" marB="8671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048552"/>
                  </a:ext>
                </a:extLst>
              </a:tr>
              <a:tr h="391949">
                <a:tc>
                  <a:txBody>
                    <a:bodyPr/>
                    <a:lstStyle/>
                    <a:p>
                      <a:pPr fontAlgn="t"/>
                      <a:r>
                        <a:rPr lang="en-US" altLang="zh-TW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^ |</a:t>
                      </a:r>
                    </a:p>
                  </a:txBody>
                  <a:tcPr marL="8671" marR="8671" marT="8671" marB="8671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Bitwise exclusive `OR' and regular `OR'</a:t>
                      </a:r>
                    </a:p>
                  </a:txBody>
                  <a:tcPr marL="8671" marR="8671" marT="8671" marB="8671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936771"/>
                  </a:ext>
                </a:extLst>
              </a:tr>
              <a:tr h="267081">
                <a:tc>
                  <a:txBody>
                    <a:bodyPr/>
                    <a:lstStyle/>
                    <a:p>
                      <a:pPr fontAlgn="t"/>
                      <a:r>
                        <a:rPr lang="en-US" altLang="zh-TW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&lt;= &lt; &gt; &gt;=</a:t>
                      </a:r>
                    </a:p>
                  </a:txBody>
                  <a:tcPr marL="8671" marR="8671" marT="8671" marB="8671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Comparison operators</a:t>
                      </a:r>
                    </a:p>
                  </a:txBody>
                  <a:tcPr marL="8671" marR="8671" marT="8671" marB="8671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274351"/>
                  </a:ext>
                </a:extLst>
              </a:tr>
              <a:tr h="204646">
                <a:tc>
                  <a:txBody>
                    <a:bodyPr/>
                    <a:lstStyle/>
                    <a:p>
                      <a:pPr fontAlgn="t"/>
                      <a:r>
                        <a:rPr lang="en-US" altLang="zh-TW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&lt;&gt; == !=</a:t>
                      </a:r>
                    </a:p>
                  </a:txBody>
                  <a:tcPr marL="8671" marR="8671" marT="8671" marB="8671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Equality operators</a:t>
                      </a:r>
                    </a:p>
                  </a:txBody>
                  <a:tcPr marL="8671" marR="8671" marT="8671" marB="8671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852993"/>
                  </a:ext>
                </a:extLst>
              </a:tr>
              <a:tr h="267081">
                <a:tc>
                  <a:txBody>
                    <a:bodyPr/>
                    <a:lstStyle/>
                    <a:p>
                      <a:pPr fontAlgn="t"/>
                      <a:r>
                        <a:rPr lang="en-US" altLang="zh-TW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%= /= //= -= += *= **=</a:t>
                      </a:r>
                    </a:p>
                  </a:txBody>
                  <a:tcPr marL="8671" marR="8671" marT="8671" marB="8671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Assignment operators</a:t>
                      </a:r>
                    </a:p>
                  </a:txBody>
                  <a:tcPr marL="8671" marR="8671" marT="8671" marB="8671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701484"/>
                  </a:ext>
                </a:extLst>
              </a:tr>
              <a:tr h="204646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not</a:t>
                      </a:r>
                    </a:p>
                  </a:txBody>
                  <a:tcPr marL="8671" marR="8671" marT="8671" marB="8671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Identity operators</a:t>
                      </a:r>
                    </a:p>
                  </a:txBody>
                  <a:tcPr marL="8671" marR="8671" marT="8671" marB="8671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120694"/>
                  </a:ext>
                </a:extLst>
              </a:tr>
              <a:tr h="267081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not in</a:t>
                      </a:r>
                    </a:p>
                  </a:txBody>
                  <a:tcPr marL="8671" marR="8671" marT="8671" marB="8671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Membership operators</a:t>
                      </a:r>
                    </a:p>
                  </a:txBody>
                  <a:tcPr marL="8671" marR="8671" marT="8671" marB="8671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298683"/>
                  </a:ext>
                </a:extLst>
              </a:tr>
              <a:tr h="204646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or and</a:t>
                      </a:r>
                    </a:p>
                  </a:txBody>
                  <a:tcPr marL="8671" marR="8671" marT="8671" marB="8671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Logical operators</a:t>
                      </a:r>
                    </a:p>
                  </a:txBody>
                  <a:tcPr marL="8671" marR="8671" marT="8671" marB="8671">
                    <a:lnL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01869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5551573" y="-323165"/>
            <a:ext cx="672574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 flipH="1">
            <a:off x="1458929" y="6241550"/>
            <a:ext cx="8165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chemeClr val="accent4"/>
                </a:solidFill>
              </a:rPr>
              <a:t>Ref: http</a:t>
            </a:r>
            <a:r>
              <a:rPr lang="en-US" altLang="zh-TW" sz="1400" dirty="0">
                <a:solidFill>
                  <a:schemeClr val="accent4"/>
                </a:solidFill>
              </a:rPr>
              <a:t>://www.tutorialspoint.com/python/python_basic_operators.htm</a:t>
            </a:r>
            <a:endParaRPr lang="zh-TW" altLang="en-US" sz="1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799" y="484632"/>
            <a:ext cx="8237483" cy="1609344"/>
          </a:xfrm>
        </p:spPr>
        <p:txBody>
          <a:bodyPr/>
          <a:lstStyle/>
          <a:p>
            <a:r>
              <a:rPr lang="en-US" altLang="zh-TW" dirty="0"/>
              <a:t>Practice </a:t>
            </a:r>
            <a:r>
              <a:rPr lang="en-US" altLang="zh-TW" dirty="0" smtClean="0"/>
              <a:t>#3 </a:t>
            </a:r>
            <a:r>
              <a:rPr lang="en-US" altLang="zh-TW" dirty="0"/>
              <a:t>- </a:t>
            </a:r>
            <a:r>
              <a:rPr lang="en-US" altLang="zh-TW" dirty="0" err="1"/>
              <a:t>Pokemon</a:t>
            </a:r>
            <a:r>
              <a:rPr lang="en-US" altLang="zh-TW" dirty="0"/>
              <a:t> </a:t>
            </a:r>
            <a:r>
              <a:rPr lang="en-US" altLang="zh-TW" dirty="0" err="1" smtClean="0"/>
              <a:t>Gooo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呈上題，若胖千的世界裡，寶貝要強化跟玩家經驗值有關。</a:t>
            </a:r>
            <a:r>
              <a:rPr lang="zh-TW" altLang="en-US" dirty="0" smtClean="0"/>
              <a:t>如果玩家經驗值超過</a:t>
            </a:r>
            <a:r>
              <a:rPr lang="en-US" altLang="zh-TW" dirty="0" smtClean="0"/>
              <a:t>4000</a:t>
            </a:r>
            <a:r>
              <a:rPr lang="zh-TW" altLang="en-US" dirty="0" smtClean="0"/>
              <a:t>，則每次強化一隻寶貝要</a:t>
            </a:r>
            <a:r>
              <a:rPr lang="en-US" altLang="zh-TW" dirty="0" smtClean="0"/>
              <a:t>10</a:t>
            </a:r>
            <a:r>
              <a:rPr lang="zh-TW" altLang="en-US" dirty="0" smtClean="0"/>
              <a:t>顆糖果。</a:t>
            </a:r>
            <a:endParaRPr lang="en-US" altLang="zh-TW" dirty="0" smtClean="0"/>
          </a:p>
          <a:p>
            <a:r>
              <a:rPr lang="zh-TW" altLang="en-US" dirty="0" smtClean="0"/>
              <a:t>請寫一隻程式讓使用者輸入他的糖果數、和當前的經驗值。</a:t>
            </a:r>
            <a:endParaRPr lang="en-US" altLang="zh-TW" dirty="0" smtClean="0"/>
          </a:p>
          <a:p>
            <a:r>
              <a:rPr lang="zh-TW" altLang="en-US" dirty="0" smtClean="0"/>
              <a:t>輸出可以強化的次數、剩餘糖果數以及強化後可以獲得的經驗值</a:t>
            </a:r>
            <a:endParaRPr lang="en-US" altLang="zh-TW" dirty="0" smtClean="0"/>
          </a:p>
          <a:p>
            <a:r>
              <a:rPr lang="en-US" altLang="zh-TW" dirty="0" smtClean="0"/>
              <a:t>Expected </a:t>
            </a:r>
            <a:r>
              <a:rPr lang="en-US" altLang="zh-TW" dirty="0"/>
              <a:t>Output: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r="30125"/>
          <a:stretch/>
        </p:blipFill>
        <p:spPr>
          <a:xfrm>
            <a:off x="2002221" y="5402736"/>
            <a:ext cx="5517931" cy="119258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r="4851"/>
          <a:stretch/>
        </p:blipFill>
        <p:spPr>
          <a:xfrm>
            <a:off x="2002222" y="4056993"/>
            <a:ext cx="5523186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5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494572"/>
            <a:ext cx="7772400" cy="1609344"/>
          </a:xfrm>
        </p:spPr>
        <p:txBody>
          <a:bodyPr/>
          <a:lstStyle/>
          <a:p>
            <a:r>
              <a:rPr kumimoji="1" lang="en-US" altLang="zh-TW" sz="4400" dirty="0">
                <a:latin typeface="+mj-ea"/>
              </a:rPr>
              <a:t>Agenda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安裝</a:t>
            </a:r>
            <a:r>
              <a:rPr lang="en-US" altLang="zh-TW" dirty="0" smtClean="0"/>
              <a:t>Python</a:t>
            </a:r>
          </a:p>
          <a:p>
            <a:r>
              <a:rPr lang="zh-TW" altLang="en-US" dirty="0" smtClean="0"/>
              <a:t>推薦的開發環境</a:t>
            </a:r>
            <a:r>
              <a:rPr lang="en-US" altLang="zh-TW" dirty="0" smtClean="0"/>
              <a:t>(</a:t>
            </a:r>
            <a:r>
              <a:rPr lang="zh-TW" altLang="en-US" dirty="0" smtClean="0"/>
              <a:t>編輯器、</a:t>
            </a:r>
            <a:r>
              <a:rPr lang="en-US" altLang="zh-TW" dirty="0" smtClean="0"/>
              <a:t>IDE)</a:t>
            </a:r>
            <a:r>
              <a:rPr lang="zh-TW" altLang="en-US" dirty="0" smtClean="0"/>
              <a:t>介紹、執行</a:t>
            </a:r>
            <a:endParaRPr lang="en-US" altLang="zh-TW" dirty="0" smtClean="0"/>
          </a:p>
          <a:p>
            <a:r>
              <a:rPr lang="en-US" altLang="zh-TW" dirty="0"/>
              <a:t>Practice #1 </a:t>
            </a:r>
            <a:r>
              <a:rPr lang="en-US" altLang="zh-TW" dirty="0" smtClean="0"/>
              <a:t>–Print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Variable </a:t>
            </a:r>
            <a:r>
              <a:rPr lang="en-US" altLang="zh-TW" dirty="0"/>
              <a:t>declaration </a:t>
            </a:r>
            <a:endParaRPr lang="en-US" altLang="zh-TW" dirty="0" smtClean="0"/>
          </a:p>
          <a:p>
            <a:r>
              <a:rPr lang="en-US" altLang="zh-TW" dirty="0"/>
              <a:t>Practice #2 </a:t>
            </a:r>
            <a:r>
              <a:rPr lang="en-US" altLang="zh-TW" dirty="0" smtClean="0"/>
              <a:t>-</a:t>
            </a:r>
            <a:r>
              <a:rPr lang="en-US" altLang="zh-TW" dirty="0" err="1"/>
              <a:t>r</a:t>
            </a:r>
            <a:r>
              <a:rPr lang="en-US" altLang="zh-TW" dirty="0" err="1" smtClean="0"/>
              <a:t>aw_input</a:t>
            </a:r>
            <a:r>
              <a:rPr lang="en-US" altLang="zh-TW" dirty="0" smtClean="0"/>
              <a:t> and Casting</a:t>
            </a:r>
          </a:p>
          <a:p>
            <a:r>
              <a:rPr lang="en-US" altLang="zh-TW" dirty="0" smtClean="0"/>
              <a:t>Practice #3 -Conditionals</a:t>
            </a:r>
          </a:p>
          <a:p>
            <a:r>
              <a:rPr lang="zh-TW" altLang="en-US" dirty="0" smtClean="0"/>
              <a:t>寫程式的好</a:t>
            </a:r>
            <a:r>
              <a:rPr lang="zh-TW" altLang="en-US" dirty="0"/>
              <a:t>習慣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1026" name="Picture 2" descr="「welcome python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165" y="72158"/>
            <a:ext cx="2787840" cy="325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1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494572"/>
            <a:ext cx="7772400" cy="1609344"/>
          </a:xfrm>
        </p:spPr>
        <p:txBody>
          <a:bodyPr/>
          <a:lstStyle/>
          <a:p>
            <a:r>
              <a:rPr kumimoji="1" lang="en-US" altLang="zh-TW" sz="4400" dirty="0">
                <a:latin typeface="+mj-ea"/>
              </a:rPr>
              <a:t>Agenda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</a:rPr>
              <a:t>安裝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Python</a:t>
            </a:r>
          </a:p>
          <a:p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</a:rPr>
              <a:t>推薦的開發環境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</a:rPr>
              <a:t>編輯器、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IDE)</a:t>
            </a:r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</a:rPr>
              <a:t>介紹、執行</a:t>
            </a:r>
            <a:endParaRPr lang="en-US" altLang="zh-TW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Practice #1 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–Print</a:t>
            </a:r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and Variable </a:t>
            </a:r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declaration </a:t>
            </a:r>
            <a:endParaRPr lang="en-US" altLang="zh-TW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Practice #2 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-</a:t>
            </a:r>
            <a:r>
              <a:rPr lang="en-US" altLang="zh-TW" dirty="0" err="1">
                <a:solidFill>
                  <a:schemeClr val="bg1">
                    <a:lumMod val="85000"/>
                  </a:schemeClr>
                </a:solidFill>
              </a:rPr>
              <a:t>r</a:t>
            </a:r>
            <a:r>
              <a:rPr lang="en-US" altLang="zh-TW" dirty="0" err="1" smtClean="0">
                <a:solidFill>
                  <a:schemeClr val="bg1">
                    <a:lumMod val="85000"/>
                  </a:schemeClr>
                </a:solidFill>
              </a:rPr>
              <a:t>aw_input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 and Casting</a:t>
            </a:r>
          </a:p>
          <a:p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Practice #3 -Conditionals</a:t>
            </a:r>
          </a:p>
          <a:p>
            <a:r>
              <a:rPr lang="zh-TW" altLang="en-US" dirty="0" smtClean="0"/>
              <a:t>寫程式的好</a:t>
            </a:r>
            <a:r>
              <a:rPr lang="zh-TW" altLang="en-US" dirty="0"/>
              <a:t>習慣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190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寫程式的好</a:t>
            </a:r>
            <a:r>
              <a:rPr lang="zh-TW" altLang="en-US" dirty="0"/>
              <a:t>習慣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13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寫程式的好習慣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85800" y="1544938"/>
            <a:ext cx="7772400" cy="5118622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寫註解 </a:t>
            </a:r>
            <a:endParaRPr lang="en-US" altLang="zh-TW" sz="1500" dirty="0"/>
          </a:p>
          <a:p>
            <a:pPr lvl="1"/>
            <a:r>
              <a:rPr lang="en-US" altLang="zh-TW" sz="2000" dirty="0" smtClean="0">
                <a:solidFill>
                  <a:schemeClr val="accent4"/>
                </a:solidFill>
              </a:rPr>
              <a:t>#notepad++</a:t>
            </a:r>
            <a:r>
              <a:rPr lang="zh-TW" altLang="en-US" sz="2000" dirty="0" smtClean="0">
                <a:solidFill>
                  <a:schemeClr val="accent4"/>
                </a:solidFill>
              </a:rPr>
              <a:t>快速鍵</a:t>
            </a:r>
            <a:r>
              <a:rPr lang="en-US" altLang="zh-TW" sz="2000" dirty="0" smtClean="0">
                <a:solidFill>
                  <a:schemeClr val="accent4"/>
                </a:solidFill>
              </a:rPr>
              <a:t>(</a:t>
            </a:r>
            <a:r>
              <a:rPr lang="en-US" altLang="zh-TW" sz="2000" dirty="0" err="1" smtClean="0">
                <a:solidFill>
                  <a:schemeClr val="accent4"/>
                </a:solidFill>
              </a:rPr>
              <a:t>Ctrl+K</a:t>
            </a:r>
            <a:r>
              <a:rPr lang="en-US" altLang="zh-TW" sz="2000" dirty="0" smtClean="0">
                <a:solidFill>
                  <a:schemeClr val="accent4"/>
                </a:solidFill>
              </a:rPr>
              <a:t>/</a:t>
            </a:r>
            <a:r>
              <a:rPr lang="zh-TW" altLang="en-US" sz="2000" dirty="0" smtClean="0">
                <a:solidFill>
                  <a:schemeClr val="accent4"/>
                </a:solidFill>
              </a:rPr>
              <a:t>反註解</a:t>
            </a:r>
            <a:r>
              <a:rPr lang="en-US" altLang="zh-TW" sz="2000" dirty="0" err="1" smtClean="0">
                <a:solidFill>
                  <a:schemeClr val="accent4"/>
                </a:solidFill>
              </a:rPr>
              <a:t>Ctrl+Q</a:t>
            </a:r>
            <a:r>
              <a:rPr lang="en-US" altLang="zh-TW" sz="2000" dirty="0" smtClean="0">
                <a:solidFill>
                  <a:schemeClr val="accent4"/>
                </a:solidFill>
              </a:rPr>
              <a:t>)</a:t>
            </a:r>
          </a:p>
          <a:p>
            <a:pPr lvl="1"/>
            <a:r>
              <a:rPr lang="en-US" altLang="zh-TW" sz="2000" dirty="0" smtClean="0">
                <a:solidFill>
                  <a:schemeClr val="accent4"/>
                </a:solidFill>
              </a:rPr>
              <a:t>#Sublime</a:t>
            </a:r>
            <a:r>
              <a:rPr lang="zh-TW" altLang="en-US" sz="2000" dirty="0" smtClean="0">
                <a:solidFill>
                  <a:schemeClr val="accent4"/>
                </a:solidFill>
              </a:rPr>
              <a:t>快速鍵</a:t>
            </a:r>
            <a:r>
              <a:rPr lang="en-US" altLang="zh-TW" sz="2000" dirty="0" smtClean="0">
                <a:solidFill>
                  <a:schemeClr val="accent4"/>
                </a:solidFill>
              </a:rPr>
              <a:t>(Ctrl+/)</a:t>
            </a:r>
          </a:p>
          <a:p>
            <a:r>
              <a:rPr lang="zh-TW" altLang="en-US" dirty="0" smtClean="0"/>
              <a:t>變數名稱好好的命名</a:t>
            </a:r>
            <a:endParaRPr lang="en-US" altLang="zh-TW" dirty="0" smtClean="0"/>
          </a:p>
          <a:p>
            <a:pPr lvl="1"/>
            <a:r>
              <a:rPr lang="en-US" altLang="zh-TW" sz="2100" dirty="0" err="1" smtClean="0">
                <a:solidFill>
                  <a:schemeClr val="accent4"/>
                </a:solidFill>
              </a:rPr>
              <a:t>goodName</a:t>
            </a:r>
            <a:r>
              <a:rPr lang="en-US" altLang="zh-TW" sz="2100" dirty="0" smtClean="0">
                <a:solidFill>
                  <a:schemeClr val="accent4"/>
                </a:solidFill>
              </a:rPr>
              <a:t> (</a:t>
            </a:r>
            <a:r>
              <a:rPr lang="zh-TW" altLang="en-US" sz="2100" dirty="0" smtClean="0">
                <a:solidFill>
                  <a:schemeClr val="accent4"/>
                </a:solidFill>
              </a:rPr>
              <a:t>第一個字母不要大寫</a:t>
            </a:r>
            <a:r>
              <a:rPr lang="en-US" altLang="zh-TW" sz="2100" dirty="0" smtClean="0">
                <a:solidFill>
                  <a:schemeClr val="accent4"/>
                </a:solidFill>
              </a:rPr>
              <a:t>)</a:t>
            </a:r>
          </a:p>
          <a:p>
            <a:pPr lvl="1"/>
            <a:r>
              <a:rPr lang="en-US" altLang="zh-TW" sz="2100" dirty="0" err="1" smtClean="0">
                <a:solidFill>
                  <a:schemeClr val="accent4"/>
                </a:solidFill>
              </a:rPr>
              <a:t>goodname</a:t>
            </a:r>
            <a:r>
              <a:rPr lang="en-US" altLang="zh-TW" sz="2100" dirty="0" smtClean="0">
                <a:solidFill>
                  <a:schemeClr val="accent4"/>
                </a:solidFill>
              </a:rPr>
              <a:t> (</a:t>
            </a:r>
            <a:r>
              <a:rPr lang="zh-TW" altLang="en-US" sz="2100" dirty="0" smtClean="0">
                <a:solidFill>
                  <a:schemeClr val="accent4"/>
                </a:solidFill>
              </a:rPr>
              <a:t>變數大小寫是有差的，我跟第一個不是同個變數喔</a:t>
            </a:r>
            <a:r>
              <a:rPr lang="en-US" altLang="zh-TW" sz="2100" dirty="0" smtClean="0">
                <a:solidFill>
                  <a:schemeClr val="accent4"/>
                </a:solidFill>
              </a:rPr>
              <a:t>)</a:t>
            </a:r>
          </a:p>
          <a:p>
            <a:pPr lvl="1"/>
            <a:r>
              <a:rPr lang="en-US" altLang="zh-TW" sz="2100" dirty="0" err="1" smtClean="0">
                <a:solidFill>
                  <a:schemeClr val="accent4"/>
                </a:solidFill>
              </a:rPr>
              <a:t>good_name_as_well</a:t>
            </a:r>
            <a:endParaRPr lang="en-US" altLang="zh-TW" sz="2100" dirty="0" smtClean="0">
              <a:solidFill>
                <a:schemeClr val="accent4"/>
              </a:solidFill>
            </a:endParaRPr>
          </a:p>
          <a:p>
            <a:pPr lvl="1"/>
            <a:r>
              <a:rPr lang="en-US" altLang="zh-TW" sz="2100" strike="sngStrike" dirty="0" smtClean="0">
                <a:solidFill>
                  <a:schemeClr val="accent6"/>
                </a:solidFill>
              </a:rPr>
              <a:t>gg</a:t>
            </a:r>
          </a:p>
          <a:p>
            <a:r>
              <a:rPr lang="zh-TW" altLang="en-US" dirty="0"/>
              <a:t>算術</a:t>
            </a:r>
            <a:r>
              <a:rPr lang="zh-TW" altLang="en-US" dirty="0" smtClean="0"/>
              <a:t>運算子前後加空白  </a:t>
            </a:r>
            <a:r>
              <a:rPr lang="en-US" altLang="zh-TW" sz="1200" dirty="0" smtClean="0">
                <a:solidFill>
                  <a:schemeClr val="accent4"/>
                </a:solidFill>
              </a:rPr>
              <a:t>(</a:t>
            </a:r>
            <a:r>
              <a:rPr lang="zh-TW" altLang="en-US" sz="1200" dirty="0" smtClean="0">
                <a:solidFill>
                  <a:schemeClr val="accent4"/>
                </a:solidFill>
              </a:rPr>
              <a:t>其他參考</a:t>
            </a:r>
            <a:r>
              <a:rPr lang="en-US" altLang="zh-TW" sz="1200" dirty="0" smtClean="0">
                <a:solidFill>
                  <a:schemeClr val="accent4"/>
                </a:solidFill>
              </a:rPr>
              <a:t>:http</a:t>
            </a:r>
            <a:r>
              <a:rPr lang="en-US" altLang="zh-TW" sz="1200" dirty="0">
                <a:solidFill>
                  <a:schemeClr val="accent4"/>
                </a:solidFill>
              </a:rPr>
              <a:t>://www.openfoundry.org/tw/tech-column/9179-python-)</a:t>
            </a:r>
            <a:endParaRPr lang="en-US" altLang="zh-TW" dirty="0" smtClean="0">
              <a:solidFill>
                <a:schemeClr val="accent4"/>
              </a:solidFill>
            </a:endParaRPr>
          </a:p>
          <a:p>
            <a:r>
              <a:rPr lang="zh-TW" altLang="en-US" dirty="0"/>
              <a:t>絕對不要混用 </a:t>
            </a:r>
            <a:r>
              <a:rPr lang="en-US" altLang="zh-TW" dirty="0"/>
              <a:t>tab </a:t>
            </a:r>
            <a:r>
              <a:rPr lang="zh-TW" altLang="en-US" dirty="0"/>
              <a:t>和空白</a:t>
            </a:r>
            <a:endParaRPr lang="en-US" altLang="zh-TW" dirty="0" smtClean="0"/>
          </a:p>
          <a:p>
            <a:r>
              <a:rPr lang="zh-TW" altLang="en-US" dirty="0" smtClean="0"/>
              <a:t>段落之間加空白行</a:t>
            </a:r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zh-TW" altLang="en-US" b="1" dirty="0" smtClean="0">
                <a:solidFill>
                  <a:schemeClr val="accent4"/>
                </a:solidFill>
              </a:rPr>
              <a:t>啊</a:t>
            </a:r>
            <a:r>
              <a:rPr lang="en-US" altLang="zh-TW" b="1" dirty="0" smtClean="0">
                <a:solidFill>
                  <a:schemeClr val="accent4"/>
                </a:solidFill>
              </a:rPr>
              <a:t>!</a:t>
            </a:r>
            <a:r>
              <a:rPr lang="zh-TW" altLang="en-US" b="1" dirty="0" smtClean="0">
                <a:solidFill>
                  <a:schemeClr val="accent4"/>
                </a:solidFill>
              </a:rPr>
              <a:t>程式出錯了</a:t>
            </a:r>
            <a:r>
              <a:rPr lang="en-US" altLang="zh-TW" b="1" dirty="0" smtClean="0">
                <a:solidFill>
                  <a:schemeClr val="accent4"/>
                </a:solidFill>
              </a:rPr>
              <a:t>?Debug???</a:t>
            </a:r>
          </a:p>
          <a:p>
            <a:r>
              <a:rPr lang="zh-TW" altLang="en-US" dirty="0" smtClean="0"/>
              <a:t>冷靜</a:t>
            </a:r>
            <a:endParaRPr lang="en-US" altLang="zh-TW" dirty="0" smtClean="0"/>
          </a:p>
          <a:p>
            <a:r>
              <a:rPr lang="zh-TW" altLang="en-US" dirty="0" smtClean="0"/>
              <a:t>把可疑的地方通通</a:t>
            </a:r>
            <a:r>
              <a:rPr lang="en-US" altLang="zh-TW" dirty="0" smtClean="0"/>
              <a:t>print</a:t>
            </a:r>
            <a:r>
              <a:rPr lang="zh-TW" altLang="en-US" dirty="0" smtClean="0"/>
              <a:t>出來，看看結果是否有符合自己的邏輯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上</a:t>
            </a:r>
            <a:r>
              <a:rPr lang="zh-TW" altLang="en-US" dirty="0"/>
              <a:t>傳</a:t>
            </a:r>
            <a:r>
              <a:rPr lang="zh-TW" altLang="en-US" dirty="0" smtClean="0"/>
              <a:t>作業程式碼時記得刪掉就好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再次提醒</a:t>
            </a:r>
            <a:r>
              <a:rPr lang="en-US" altLang="zh-TW" dirty="0" smtClean="0"/>
              <a:t>:</a:t>
            </a:r>
            <a:r>
              <a:rPr lang="zh-TW" altLang="en-US" dirty="0" smtClean="0"/>
              <a:t>作業</a:t>
            </a:r>
            <a:r>
              <a:rPr lang="en-US" altLang="zh-TW" dirty="0" smtClean="0"/>
              <a:t>output</a:t>
            </a:r>
            <a:r>
              <a:rPr lang="zh-TW" altLang="en-US" dirty="0" smtClean="0"/>
              <a:t>的格式</a:t>
            </a:r>
            <a:r>
              <a:rPr lang="zh-TW" altLang="en-US" dirty="0" smtClean="0">
                <a:solidFill>
                  <a:schemeClr val="accent6"/>
                </a:solidFill>
              </a:rPr>
              <a:t>一定要</a:t>
            </a:r>
            <a:r>
              <a:rPr lang="zh-TW" altLang="en-US" dirty="0" smtClean="0"/>
              <a:t>符合題目規定，多一個空格、分號都不行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86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END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 smtClean="0"/>
              <a:t>小叮嚀</a:t>
            </a:r>
            <a:r>
              <a:rPr lang="en-US" altLang="zh-TW" b="1" dirty="0" smtClean="0"/>
              <a:t>:</a:t>
            </a:r>
          </a:p>
          <a:p>
            <a:r>
              <a:rPr lang="zh-TW" altLang="en-US" dirty="0" smtClean="0"/>
              <a:t>作業早點開始寫</a:t>
            </a:r>
            <a:endParaRPr lang="en-US" altLang="zh-TW" dirty="0" smtClean="0"/>
          </a:p>
          <a:p>
            <a:r>
              <a:rPr lang="zh-TW" altLang="en-US" dirty="0" smtClean="0"/>
              <a:t>作業逾期</a:t>
            </a:r>
            <a:r>
              <a:rPr lang="zh-TW" altLang="en-US" b="1" dirty="0" smtClean="0">
                <a:solidFill>
                  <a:schemeClr val="accent4"/>
                </a:solidFill>
              </a:rPr>
              <a:t>不收</a:t>
            </a:r>
            <a:r>
              <a:rPr lang="en-US" altLang="zh-TW" dirty="0" smtClean="0"/>
              <a:t>(</a:t>
            </a:r>
            <a:r>
              <a:rPr lang="zh-TW" altLang="en-US" dirty="0" smtClean="0"/>
              <a:t>逾時後才上傳到</a:t>
            </a:r>
            <a:r>
              <a:rPr lang="en-US" altLang="zh-TW" dirty="0" err="1" smtClean="0"/>
              <a:t>Pdogs</a:t>
            </a:r>
            <a:r>
              <a:rPr lang="zh-TW" altLang="en-US" dirty="0" smtClean="0"/>
              <a:t>的分數不會被記錄</a:t>
            </a:r>
            <a:r>
              <a:rPr lang="en-US" altLang="zh-TW" dirty="0" smtClean="0"/>
              <a:t>)</a:t>
            </a:r>
          </a:p>
          <a:p>
            <a:r>
              <a:rPr lang="zh-TW" altLang="en-US" b="1" dirty="0" smtClean="0">
                <a:solidFill>
                  <a:schemeClr val="accent6"/>
                </a:solidFill>
              </a:rPr>
              <a:t>不要抄作業</a:t>
            </a:r>
            <a:r>
              <a:rPr lang="zh-TW" altLang="en-US" b="1" dirty="0">
                <a:solidFill>
                  <a:schemeClr val="accent6"/>
                </a:solidFill>
              </a:rPr>
              <a:t>不要抄</a:t>
            </a:r>
            <a:r>
              <a:rPr lang="zh-TW" altLang="en-US" b="1" dirty="0" smtClean="0">
                <a:solidFill>
                  <a:schemeClr val="accent6"/>
                </a:solidFill>
              </a:rPr>
              <a:t>作業</a:t>
            </a:r>
            <a:r>
              <a:rPr lang="zh-TW" altLang="en-US" b="1" dirty="0">
                <a:solidFill>
                  <a:schemeClr val="accent6"/>
                </a:solidFill>
              </a:rPr>
              <a:t>不要抄</a:t>
            </a:r>
            <a:r>
              <a:rPr lang="zh-TW" altLang="en-US" b="1" dirty="0" smtClean="0">
                <a:solidFill>
                  <a:schemeClr val="accent6"/>
                </a:solidFill>
              </a:rPr>
              <a:t>作業</a:t>
            </a:r>
            <a:endParaRPr lang="en-US" altLang="zh-TW" b="1" dirty="0" smtClean="0">
              <a:solidFill>
                <a:schemeClr val="accent6"/>
              </a:solidFill>
            </a:endParaRPr>
          </a:p>
          <a:p>
            <a:r>
              <a:rPr lang="zh-TW" altLang="en-US" dirty="0" smtClean="0"/>
              <a:t>有問題早點問助教</a:t>
            </a:r>
            <a:r>
              <a:rPr lang="en-US" altLang="zh-TW" dirty="0" smtClean="0"/>
              <a:t>(</a:t>
            </a:r>
            <a:r>
              <a:rPr lang="zh-TW" altLang="en-US" dirty="0" smtClean="0"/>
              <a:t>寄信 </a:t>
            </a:r>
            <a:r>
              <a:rPr lang="en-US" altLang="zh-TW" dirty="0" smtClean="0"/>
              <a:t>or</a:t>
            </a:r>
            <a:r>
              <a:rPr lang="zh-TW" altLang="en-US" dirty="0" smtClean="0"/>
              <a:t> 上</a:t>
            </a:r>
            <a:r>
              <a:rPr lang="en-US" altLang="zh-TW" dirty="0" smtClean="0"/>
              <a:t>Piazza</a:t>
            </a:r>
            <a:r>
              <a:rPr lang="zh-TW" altLang="en-US" dirty="0" smtClean="0"/>
              <a:t>發問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感謝大家的配合</a:t>
            </a:r>
            <a:r>
              <a:rPr lang="en-US" altLang="zh-TW" dirty="0" smtClean="0"/>
              <a:t>~~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339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494572"/>
            <a:ext cx="7772400" cy="1609344"/>
          </a:xfrm>
        </p:spPr>
        <p:txBody>
          <a:bodyPr/>
          <a:lstStyle/>
          <a:p>
            <a:r>
              <a:rPr kumimoji="1" lang="en-US" altLang="zh-TW" sz="4400" dirty="0">
                <a:latin typeface="+mj-ea"/>
              </a:rPr>
              <a:t>Agenda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安裝</a:t>
            </a:r>
            <a:r>
              <a:rPr lang="en-US" altLang="zh-TW" dirty="0" smtClean="0"/>
              <a:t>Python</a:t>
            </a:r>
          </a:p>
          <a:p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</a:rPr>
              <a:t>推薦的開發環境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</a:rPr>
              <a:t>編輯器、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IDE)</a:t>
            </a:r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</a:rPr>
              <a:t>介紹、執行</a:t>
            </a:r>
            <a:endParaRPr lang="en-US" altLang="zh-TW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Practice #1 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–Print</a:t>
            </a:r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and Variable </a:t>
            </a:r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declaration </a:t>
            </a:r>
            <a:endParaRPr lang="en-US" altLang="zh-TW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Practice #2 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-</a:t>
            </a:r>
            <a:r>
              <a:rPr lang="en-US" altLang="zh-TW" dirty="0" err="1">
                <a:solidFill>
                  <a:schemeClr val="bg1">
                    <a:lumMod val="85000"/>
                  </a:schemeClr>
                </a:solidFill>
              </a:rPr>
              <a:t>r</a:t>
            </a:r>
            <a:r>
              <a:rPr lang="en-US" altLang="zh-TW" dirty="0" err="1" smtClean="0">
                <a:solidFill>
                  <a:schemeClr val="bg1">
                    <a:lumMod val="85000"/>
                  </a:schemeClr>
                </a:solidFill>
              </a:rPr>
              <a:t>aw_input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 and Casting</a:t>
            </a:r>
          </a:p>
          <a:p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Practice #3 -Conditionals</a:t>
            </a:r>
          </a:p>
          <a:p>
            <a:r>
              <a:rPr lang="zh-TW" altLang="en-US" dirty="0" smtClean="0">
                <a:solidFill>
                  <a:schemeClr val="bg1">
                    <a:lumMod val="85000"/>
                  </a:schemeClr>
                </a:solidFill>
              </a:rPr>
              <a:t>寫程式的好</a:t>
            </a:r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習慣</a:t>
            </a:r>
            <a:endParaRPr lang="en-US" altLang="zh-TW" dirty="0">
              <a:solidFill>
                <a:schemeClr val="bg1">
                  <a:lumMod val="85000"/>
                </a:schemeClr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313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安裝</a:t>
            </a:r>
            <a:r>
              <a:rPr lang="en-US" altLang="zh-TW" dirty="0"/>
              <a:t>Python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956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安裝 </a:t>
            </a:r>
            <a:r>
              <a:rPr lang="en-US" altLang="zh-TW" dirty="0"/>
              <a:t>Windows 7 </a:t>
            </a:r>
            <a:r>
              <a:rPr lang="zh-TW" altLang="en-US" dirty="0"/>
              <a:t>上的 </a:t>
            </a:r>
            <a:r>
              <a:rPr lang="en-US" altLang="zh-TW" dirty="0"/>
              <a:t>Python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877898"/>
            <a:ext cx="7772400" cy="440363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sz="1500" b="1" dirty="0" smtClean="0"/>
              <a:t>1</a:t>
            </a:r>
            <a:r>
              <a:rPr lang="en-US" altLang="zh-TW" sz="1500" b="1" dirty="0"/>
              <a:t>. </a:t>
            </a:r>
            <a:r>
              <a:rPr lang="zh-TW" altLang="en-US" sz="1500" b="1" dirty="0"/>
              <a:t>下載並安裝  </a:t>
            </a:r>
            <a:r>
              <a:rPr lang="en-US" altLang="zh-TW" sz="1500" b="1" dirty="0"/>
              <a:t>Python </a:t>
            </a:r>
            <a:r>
              <a:rPr lang="zh-TW" altLang="en-US" sz="1500" b="1" dirty="0"/>
              <a:t>版本 </a:t>
            </a:r>
            <a:r>
              <a:rPr lang="en-US" altLang="zh-TW" sz="1500" b="1" dirty="0"/>
              <a:t>:  </a:t>
            </a:r>
            <a:r>
              <a:rPr lang="en-US" altLang="zh-TW" sz="1500" b="1" dirty="0" smtClean="0"/>
              <a:t>2.7.12</a:t>
            </a:r>
            <a:r>
              <a:rPr lang="zh-TW" altLang="en-US" sz="1500" dirty="0"/>
              <a:t>  </a:t>
            </a:r>
            <a:br>
              <a:rPr lang="zh-TW" altLang="en-US" sz="1500" dirty="0"/>
            </a:br>
            <a:r>
              <a:rPr lang="zh-TW" altLang="en-US" sz="1500" dirty="0"/>
              <a:t>     到官方網站載點下載  </a:t>
            </a:r>
            <a:r>
              <a:rPr lang="en-US" altLang="zh-TW" sz="1500" dirty="0"/>
              <a:t>:  </a:t>
            </a:r>
            <a:r>
              <a:rPr lang="en-US" altLang="zh-TW" sz="1500" dirty="0">
                <a:hlinkClick r:id="rId2"/>
              </a:rPr>
              <a:t>https://www.python.org/downloads</a:t>
            </a:r>
            <a:r>
              <a:rPr lang="en-US" altLang="zh-TW" sz="1500" dirty="0" smtClean="0">
                <a:hlinkClick r:id="rId2"/>
              </a:rPr>
              <a:t>/</a:t>
            </a:r>
            <a:endParaRPr lang="en-US" altLang="zh-TW" sz="15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1500" dirty="0"/>
              <a:t>   </a:t>
            </a:r>
            <a:r>
              <a:rPr lang="zh-TW" altLang="en-US" sz="1500" dirty="0" smtClean="0"/>
              <a:t> </a:t>
            </a:r>
            <a:r>
              <a:rPr lang="zh-TW" altLang="en-US" sz="1500" dirty="0"/>
              <a:t>選擇你的作業系統對應的版本</a:t>
            </a:r>
            <a:r>
              <a:rPr lang="zh-TW" altLang="en-US" sz="1500" dirty="0" smtClean="0"/>
              <a:t>下載</a:t>
            </a:r>
            <a:br>
              <a:rPr lang="zh-TW" altLang="en-US" sz="1500" dirty="0" smtClean="0"/>
            </a:br>
            <a:r>
              <a:rPr lang="zh-TW" altLang="en-US" sz="1500" dirty="0"/>
              <a:t>     ** 註 </a:t>
            </a:r>
            <a:r>
              <a:rPr lang="en-US" altLang="zh-TW" sz="1500" dirty="0"/>
              <a:t>: </a:t>
            </a:r>
            <a:r>
              <a:rPr lang="zh-TW" altLang="en-US" sz="1500" dirty="0"/>
              <a:t>預設安裝的路徑在 </a:t>
            </a:r>
            <a:r>
              <a:rPr lang="en-US" altLang="zh-TW" sz="1500" dirty="0"/>
              <a:t>C:\Python27</a:t>
            </a:r>
            <a:r>
              <a:rPr lang="zh-TW" altLang="en-US" sz="1500" dirty="0"/>
              <a:t/>
            </a:r>
            <a:br>
              <a:rPr lang="zh-TW" altLang="en-US" sz="1500" dirty="0"/>
            </a:br>
            <a:r>
              <a:rPr lang="zh-TW" altLang="en-US" sz="1500" dirty="0"/>
              <a:t/>
            </a:r>
            <a:br>
              <a:rPr lang="zh-TW" altLang="en-US" sz="1500" dirty="0"/>
            </a:br>
            <a:r>
              <a:rPr lang="en-US" altLang="zh-TW" sz="1500" b="1" dirty="0"/>
              <a:t>2. </a:t>
            </a:r>
            <a:r>
              <a:rPr lang="zh-TW" altLang="en-US" sz="1500" b="1" dirty="0"/>
              <a:t>需要將</a:t>
            </a:r>
            <a:r>
              <a:rPr lang="zh-TW" altLang="en-US" sz="1500" b="1" dirty="0">
                <a:solidFill>
                  <a:schemeClr val="accent4"/>
                </a:solidFill>
              </a:rPr>
              <a:t>環境變數</a:t>
            </a:r>
            <a:r>
              <a:rPr lang="zh-TW" altLang="en-US" sz="1500" b="1" dirty="0"/>
              <a:t>設定到作業系統</a:t>
            </a:r>
            <a:r>
              <a:rPr lang="en-US" altLang="zh-TW" sz="1500" b="1" dirty="0"/>
              <a:t>, </a:t>
            </a:r>
            <a:r>
              <a:rPr lang="zh-TW" altLang="en-US" sz="1500" b="1" dirty="0"/>
              <a:t>讓 </a:t>
            </a:r>
            <a:r>
              <a:rPr lang="en-US" altLang="zh-TW" sz="1500" b="1" dirty="0"/>
              <a:t>Windows </a:t>
            </a:r>
            <a:r>
              <a:rPr lang="zh-TW" altLang="en-US" sz="1500" b="1" dirty="0"/>
              <a:t>認得</a:t>
            </a:r>
            <a:r>
              <a:rPr lang="zh-TW" altLang="en-US" sz="1500" b="1" dirty="0" smtClean="0"/>
              <a:t>它</a:t>
            </a:r>
            <a:r>
              <a:rPr lang="zh-TW" altLang="en-US" sz="1500" dirty="0"/>
              <a:t/>
            </a:r>
            <a:br>
              <a:rPr lang="zh-TW" altLang="en-US" sz="1500" dirty="0"/>
            </a:br>
            <a:r>
              <a:rPr lang="zh-TW" altLang="en-US" sz="1500" dirty="0"/>
              <a:t>    在 </a:t>
            </a:r>
            <a:r>
              <a:rPr lang="en-US" altLang="zh-TW" sz="1500" dirty="0"/>
              <a:t>Windows </a:t>
            </a:r>
            <a:r>
              <a:rPr lang="zh-TW" altLang="en-US" sz="1500" dirty="0"/>
              <a:t>的 開始</a:t>
            </a:r>
            <a:r>
              <a:rPr lang="en-US" altLang="zh-TW" sz="1500" dirty="0"/>
              <a:t>-&gt;</a:t>
            </a:r>
            <a:r>
              <a:rPr lang="zh-TW" altLang="en-US" sz="1500" dirty="0"/>
              <a:t>電腦</a:t>
            </a:r>
            <a:r>
              <a:rPr lang="en-US" altLang="zh-TW" sz="1500" dirty="0"/>
              <a:t>(</a:t>
            </a:r>
            <a:r>
              <a:rPr lang="zh-TW" altLang="en-US" sz="1500" dirty="0"/>
              <a:t>按右鍵</a:t>
            </a:r>
            <a:r>
              <a:rPr lang="en-US" altLang="zh-TW" sz="1500" dirty="0"/>
              <a:t>)-&gt;</a:t>
            </a:r>
            <a:r>
              <a:rPr lang="zh-TW" altLang="en-US" sz="1500" dirty="0"/>
              <a:t>內容</a:t>
            </a:r>
            <a:r>
              <a:rPr lang="en-US" altLang="zh-TW" sz="1500" dirty="0"/>
              <a:t>-&gt;</a:t>
            </a:r>
            <a:r>
              <a:rPr lang="zh-TW" altLang="en-US" sz="1500" dirty="0"/>
              <a:t>進階系統設定</a:t>
            </a:r>
            <a:br>
              <a:rPr lang="zh-TW" altLang="en-US" sz="1500" dirty="0"/>
            </a:br>
            <a:r>
              <a:rPr lang="zh-TW" altLang="en-US" sz="1500" dirty="0"/>
              <a:t>     </a:t>
            </a:r>
            <a:r>
              <a:rPr lang="en-US" altLang="zh-TW" sz="1500" dirty="0"/>
              <a:t>-&gt;</a:t>
            </a:r>
            <a:r>
              <a:rPr lang="zh-TW" altLang="en-US" sz="1500" dirty="0"/>
              <a:t>點選 </a:t>
            </a:r>
            <a:r>
              <a:rPr lang="en-US" altLang="zh-TW" sz="1500" dirty="0"/>
              <a:t>" </a:t>
            </a:r>
            <a:r>
              <a:rPr lang="zh-TW" altLang="en-US" sz="1500" dirty="0"/>
              <a:t>環境變數 </a:t>
            </a:r>
            <a:r>
              <a:rPr lang="en-US" altLang="zh-TW" sz="1500" dirty="0"/>
              <a:t>" </a:t>
            </a:r>
            <a:r>
              <a:rPr lang="zh-TW" altLang="en-US" sz="1500" dirty="0"/>
              <a:t>按鈕</a:t>
            </a:r>
            <a:r>
              <a:rPr lang="en-US" altLang="zh-TW" sz="1500" dirty="0"/>
              <a:t>-&gt;</a:t>
            </a:r>
            <a:r>
              <a:rPr lang="zh-TW" altLang="en-US" sz="1500" dirty="0"/>
              <a:t>下方的系統變數中選擇「</a:t>
            </a:r>
            <a:r>
              <a:rPr lang="en-US" altLang="zh-TW" sz="1500" dirty="0"/>
              <a:t>Path</a:t>
            </a:r>
            <a:r>
              <a:rPr lang="zh-TW" altLang="en-US" sz="1500" dirty="0"/>
              <a:t>」</a:t>
            </a:r>
            <a:r>
              <a:rPr lang="en-US" altLang="zh-TW" sz="1500" dirty="0"/>
              <a:t>-&gt;</a:t>
            </a:r>
            <a:r>
              <a:rPr lang="zh-TW" altLang="en-US" sz="1500" dirty="0"/>
              <a:t>編輯 </a:t>
            </a:r>
            <a:br>
              <a:rPr lang="zh-TW" altLang="en-US" sz="1500" dirty="0"/>
            </a:br>
            <a:r>
              <a:rPr lang="zh-TW" altLang="en-US" sz="1500" dirty="0"/>
              <a:t/>
            </a:r>
            <a:br>
              <a:rPr lang="zh-TW" altLang="en-US" sz="1500" dirty="0"/>
            </a:br>
            <a:r>
              <a:rPr lang="zh-TW" altLang="en-US" sz="1500" dirty="0"/>
              <a:t>    需要</a:t>
            </a:r>
            <a:r>
              <a:rPr lang="zh-TW" altLang="en-US" sz="1500" b="1" dirty="0"/>
              <a:t>注意原本已經有的値不可以刪除</a:t>
            </a:r>
            <a:r>
              <a:rPr lang="en-US" altLang="zh-TW" sz="1500" dirty="0"/>
              <a:t>, </a:t>
            </a:r>
            <a:r>
              <a:rPr lang="zh-TW" altLang="en-US" sz="1500" dirty="0"/>
              <a:t>可以往後加入</a:t>
            </a:r>
            <a:br>
              <a:rPr lang="zh-TW" altLang="en-US" sz="1500" dirty="0"/>
            </a:br>
            <a:r>
              <a:rPr lang="zh-TW" altLang="en-US" sz="1500" dirty="0"/>
              <a:t>    例如</a:t>
            </a:r>
            <a:r>
              <a:rPr lang="en-US" altLang="zh-TW" sz="1500" dirty="0"/>
              <a:t>, </a:t>
            </a:r>
            <a:r>
              <a:rPr lang="zh-TW" altLang="en-US" sz="1500" dirty="0"/>
              <a:t>原本 </a:t>
            </a:r>
            <a:r>
              <a:rPr lang="en-US" altLang="zh-TW" sz="1500" dirty="0"/>
              <a:t>Path </a:t>
            </a:r>
            <a:r>
              <a:rPr lang="zh-TW" altLang="en-US" sz="1500" dirty="0"/>
              <a:t>中已有 </a:t>
            </a:r>
            <a:r>
              <a:rPr lang="en-US" altLang="zh-TW" sz="1500" dirty="0"/>
              <a:t>C:\;C:\System32</a:t>
            </a:r>
            <a:r>
              <a:rPr lang="zh-TW" altLang="en-US" sz="1500" dirty="0"/>
              <a:t/>
            </a:r>
            <a:br>
              <a:rPr lang="zh-TW" altLang="en-US" sz="1500" dirty="0"/>
            </a:br>
            <a:r>
              <a:rPr lang="zh-TW" altLang="en-US" sz="1500" dirty="0"/>
              <a:t>    加入的方式就是到後面</a:t>
            </a:r>
            <a:r>
              <a:rPr lang="zh-TW" altLang="en-US" sz="1500" dirty="0" smtClean="0"/>
              <a:t>變成</a:t>
            </a:r>
            <a:r>
              <a:rPr lang="zh-TW" altLang="en-US" sz="1500" dirty="0"/>
              <a:t/>
            </a:r>
            <a:br>
              <a:rPr lang="zh-TW" altLang="en-US" sz="1500" dirty="0"/>
            </a:br>
            <a:r>
              <a:rPr lang="zh-TW" altLang="en-US" sz="1500" dirty="0"/>
              <a:t>    </a:t>
            </a:r>
            <a:r>
              <a:rPr lang="en-US" altLang="zh-TW" sz="1500" dirty="0"/>
              <a:t>Path </a:t>
            </a:r>
            <a:r>
              <a:rPr lang="zh-TW" altLang="en-US" sz="1500" dirty="0"/>
              <a:t>等於  </a:t>
            </a:r>
            <a:r>
              <a:rPr lang="en-US" altLang="zh-TW" sz="1500" dirty="0" smtClean="0"/>
              <a:t>“</a:t>
            </a:r>
            <a:r>
              <a:rPr lang="en-US" altLang="zh-TW" sz="1500" dirty="0"/>
              <a:t>C:\;C:\</a:t>
            </a:r>
            <a:r>
              <a:rPr lang="en-US" altLang="zh-TW" sz="1500" dirty="0" smtClean="0"/>
              <a:t>System32</a:t>
            </a:r>
            <a:r>
              <a:rPr lang="en-US" altLang="zh-TW" sz="1500" dirty="0" smtClean="0">
                <a:solidFill>
                  <a:srgbClr val="FF0000"/>
                </a:solidFill>
              </a:rPr>
              <a:t>;</a:t>
            </a:r>
            <a:r>
              <a:rPr lang="en-US" altLang="zh-TW" sz="1500" b="1" dirty="0" smtClean="0">
                <a:solidFill>
                  <a:srgbClr val="FF0000"/>
                </a:solidFill>
              </a:rPr>
              <a:t>C</a:t>
            </a:r>
            <a:r>
              <a:rPr lang="en-US" altLang="zh-TW" sz="1500" b="1" dirty="0">
                <a:solidFill>
                  <a:srgbClr val="FF0000"/>
                </a:solidFill>
              </a:rPr>
              <a:t>:\Python27;C:\</a:t>
            </a:r>
            <a:r>
              <a:rPr lang="en-US" altLang="zh-TW" sz="1500" b="1" dirty="0" smtClean="0">
                <a:solidFill>
                  <a:srgbClr val="FF0000"/>
                </a:solidFill>
              </a:rPr>
              <a:t>Python27\Scripts</a:t>
            </a:r>
            <a:r>
              <a:rPr lang="en-US" altLang="zh-TW" sz="1500" b="1" dirty="0" smtClean="0"/>
              <a:t>”</a:t>
            </a:r>
            <a:r>
              <a:rPr lang="zh-TW" altLang="en-US" sz="1500" dirty="0"/>
              <a:t/>
            </a:r>
            <a:br>
              <a:rPr lang="zh-TW" altLang="en-US" sz="1500" dirty="0"/>
            </a:br>
            <a:r>
              <a:rPr lang="zh-TW" altLang="en-US" sz="1500" dirty="0"/>
              <a:t>    </a:t>
            </a:r>
            <a:r>
              <a:rPr lang="en-US" altLang="zh-TW" sz="1500" dirty="0"/>
              <a:t>(</a:t>
            </a:r>
            <a:r>
              <a:rPr lang="zh-TW" altLang="en-US" sz="1500" dirty="0"/>
              <a:t>把</a:t>
            </a:r>
            <a:r>
              <a:rPr lang="zh-TW" altLang="en-US" sz="1500" b="1" dirty="0">
                <a:solidFill>
                  <a:srgbClr val="FF0000"/>
                </a:solidFill>
              </a:rPr>
              <a:t>紅字</a:t>
            </a:r>
            <a:r>
              <a:rPr lang="zh-TW" altLang="en-US" sz="1500" dirty="0"/>
              <a:t>包含分號都加到後面</a:t>
            </a:r>
            <a:r>
              <a:rPr lang="en-US" altLang="zh-TW" sz="1500" dirty="0" smtClean="0"/>
              <a:t>)</a:t>
            </a:r>
            <a:endParaRPr lang="en-US" altLang="zh-TW" sz="1500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1500" dirty="0" smtClean="0"/>
              <a:t>3.</a:t>
            </a:r>
            <a:r>
              <a:rPr lang="zh-TW" altLang="en-US" sz="1500" b="1" dirty="0" smtClean="0"/>
              <a:t>安裝完，到</a:t>
            </a:r>
            <a:r>
              <a:rPr lang="en-US" altLang="zh-TW" sz="1500" b="1" dirty="0" smtClean="0"/>
              <a:t>Console</a:t>
            </a:r>
            <a:r>
              <a:rPr lang="zh-TW" altLang="en-US" sz="1500" b="1" dirty="0" smtClean="0"/>
              <a:t>試看看</a:t>
            </a:r>
            <a:r>
              <a:rPr lang="en-US" altLang="zh-TW" sz="1500" b="1" dirty="0" smtClean="0"/>
              <a:t>!</a:t>
            </a:r>
            <a:br>
              <a:rPr lang="en-US" altLang="zh-TW" sz="1500" b="1" dirty="0" smtClean="0"/>
            </a:br>
            <a:r>
              <a:rPr lang="zh-TW" altLang="en-US" sz="1500" b="1" dirty="0" smtClean="0"/>
              <a:t>   </a:t>
            </a:r>
            <a:r>
              <a:rPr lang="zh-TW" altLang="en-US" sz="1500" dirty="0" smtClean="0"/>
              <a:t>打開</a:t>
            </a:r>
            <a:r>
              <a:rPr lang="en-US" altLang="zh-TW" sz="1500" dirty="0"/>
              <a:t>window </a:t>
            </a:r>
            <a:r>
              <a:rPr lang="zh-TW" altLang="en-US" sz="1500" dirty="0" smtClean="0"/>
              <a:t>命令提示字元</a:t>
            </a:r>
            <a:r>
              <a:rPr lang="en-US" altLang="zh-TW" sz="1500" dirty="0" smtClean="0"/>
              <a:t>(</a:t>
            </a:r>
            <a:r>
              <a:rPr lang="en-US" altLang="zh-TW" sz="1500" dirty="0" err="1" smtClean="0"/>
              <a:t>cmd</a:t>
            </a:r>
            <a:r>
              <a:rPr lang="en-US" altLang="zh-TW" sz="1500" dirty="0" smtClean="0"/>
              <a:t>)</a:t>
            </a:r>
            <a:r>
              <a:rPr lang="zh-TW" altLang="en-US" sz="1500" dirty="0" smtClean="0"/>
              <a:t>，</a:t>
            </a:r>
            <a:r>
              <a:rPr lang="zh-TW" altLang="en-US" sz="1500" dirty="0"/>
              <a:t>然後直接輸入</a:t>
            </a:r>
            <a:r>
              <a:rPr lang="en-US" altLang="zh-TW" sz="1500" dirty="0" smtClean="0"/>
              <a:t>python</a:t>
            </a:r>
            <a:r>
              <a:rPr lang="zh-TW" altLang="en-US" sz="1500" dirty="0"/>
              <a:t>來</a:t>
            </a:r>
            <a:r>
              <a:rPr lang="zh-TW" altLang="en-US" sz="1500" dirty="0" smtClean="0"/>
              <a:t>啟動</a:t>
            </a:r>
            <a:r>
              <a:rPr lang="en-US" altLang="zh-TW" sz="1500" dirty="0" smtClean="0"/>
              <a:t>python interpreter</a:t>
            </a:r>
          </a:p>
        </p:txBody>
      </p:sp>
    </p:spTree>
    <p:extLst>
      <p:ext uri="{BB962C8B-B14F-4D97-AF65-F5344CB8AC3E}">
        <p14:creationId xmlns:p14="http://schemas.microsoft.com/office/powerpoint/2010/main" val="188578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安裝</a:t>
            </a:r>
            <a:r>
              <a:rPr lang="en-US" altLang="zh-TW" dirty="0" smtClean="0"/>
              <a:t>OS</a:t>
            </a:r>
            <a:r>
              <a:rPr lang="zh-TW" altLang="en-US" dirty="0" smtClean="0"/>
              <a:t> </a:t>
            </a:r>
            <a:r>
              <a:rPr lang="en-US" altLang="zh-TW" dirty="0" smtClean="0"/>
              <a:t>X</a:t>
            </a:r>
            <a:r>
              <a:rPr lang="zh-TW" altLang="en-US" dirty="0" smtClean="0"/>
              <a:t>上的</a:t>
            </a:r>
            <a:r>
              <a:rPr lang="en-US" altLang="zh-TW" dirty="0" smtClean="0"/>
              <a:t>Python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Python</a:t>
            </a:r>
            <a:r>
              <a:rPr kumimoji="1" lang="zh-TW" altLang="en-US" dirty="0"/>
              <a:t>已經在系統當中，不需要另外</a:t>
            </a:r>
            <a:r>
              <a:rPr kumimoji="1" lang="zh-TW" altLang="en-US" dirty="0" smtClean="0"/>
              <a:t>安裝</a:t>
            </a:r>
            <a:endParaRPr kumimoji="1" lang="en-US" altLang="zh-TW" dirty="0" smtClean="0"/>
          </a:p>
          <a:p>
            <a:r>
              <a:rPr kumimoji="1" lang="zh-TW" altLang="en-US" dirty="0" smtClean="0"/>
              <a:t>執行有兩種方式：</a:t>
            </a:r>
            <a:endParaRPr kumimoji="1" lang="zh-TW" altLang="en-US" dirty="0"/>
          </a:p>
          <a:p>
            <a:pPr lvl="1"/>
            <a:r>
              <a:rPr kumimoji="1" lang="zh-TW" altLang="en-US" dirty="0"/>
              <a:t>使用</a:t>
            </a:r>
            <a:r>
              <a:rPr kumimoji="1" lang="en-US" altLang="zh-TW" dirty="0"/>
              <a:t>terminal </a:t>
            </a:r>
            <a:r>
              <a:rPr kumimoji="1" lang="zh-TW" altLang="en-US" dirty="0"/>
              <a:t>指令呼叫</a:t>
            </a:r>
            <a:r>
              <a:rPr kumimoji="1" lang="en-US" altLang="zh-TW" dirty="0"/>
              <a:t>python</a:t>
            </a:r>
          </a:p>
          <a:p>
            <a:pPr lvl="1"/>
            <a:r>
              <a:rPr kumimoji="1" lang="zh-TW" altLang="en-US" dirty="0" smtClean="0"/>
              <a:t>可使用</a:t>
            </a:r>
            <a:r>
              <a:rPr kumimoji="1" lang="en-US" altLang="zh-TW" dirty="0"/>
              <a:t>python launcher</a:t>
            </a:r>
            <a:r>
              <a:rPr kumimoji="1" lang="zh-TW" altLang="en-US" dirty="0"/>
              <a:t>幫助執行</a:t>
            </a:r>
          </a:p>
          <a:p>
            <a:endParaRPr kumimoji="1"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30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OS</a:t>
            </a:r>
            <a:r>
              <a:rPr lang="zh-TW" altLang="en-US" dirty="0" smtClean="0"/>
              <a:t> </a:t>
            </a:r>
            <a:r>
              <a:rPr lang="en-US" altLang="zh-TW" dirty="0" smtClean="0"/>
              <a:t>X</a:t>
            </a:r>
            <a:r>
              <a:rPr lang="zh-TW" altLang="en-US" dirty="0" smtClean="0"/>
              <a:t> </a:t>
            </a:r>
            <a:r>
              <a:rPr kumimoji="1" lang="zh-TW" altLang="en-US" dirty="0" smtClean="0"/>
              <a:t>使用</a:t>
            </a:r>
            <a:r>
              <a:rPr kumimoji="1" lang="en-US" altLang="zh-TW" dirty="0"/>
              <a:t>terminal </a:t>
            </a:r>
            <a:r>
              <a:rPr kumimoji="1" lang="zh-TW" altLang="en-US" dirty="0"/>
              <a:t>指令呼叫</a:t>
            </a:r>
            <a:r>
              <a:rPr kumimoji="1" lang="en-US" altLang="zh-TW" dirty="0"/>
              <a:t>python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打開你的</a:t>
            </a:r>
            <a:r>
              <a:rPr kumimoji="1" lang="en-US" altLang="zh-TW" dirty="0" smtClean="0"/>
              <a:t>terminal app</a:t>
            </a:r>
          </a:p>
          <a:p>
            <a:pPr lvl="1"/>
            <a:r>
              <a:rPr kumimoji="1" lang="zh-TW" altLang="en-US" dirty="0" smtClean="0"/>
              <a:t>應用程式</a:t>
            </a:r>
            <a:r>
              <a:rPr kumimoji="1" lang="en-US" altLang="zh-TW" dirty="0" smtClean="0"/>
              <a:t>-&gt;</a:t>
            </a:r>
            <a:r>
              <a:rPr kumimoji="1" lang="zh-TW" altLang="en-US" dirty="0" smtClean="0"/>
              <a:t>其他</a:t>
            </a:r>
            <a:r>
              <a:rPr kumimoji="1" lang="en-US" altLang="zh-TW" dirty="0" smtClean="0"/>
              <a:t>-&gt;</a:t>
            </a:r>
            <a:r>
              <a:rPr kumimoji="1" lang="zh-TW" altLang="en-US" dirty="0" smtClean="0"/>
              <a:t>終端機</a:t>
            </a:r>
          </a:p>
          <a:p>
            <a:pPr lvl="1"/>
            <a:r>
              <a:rPr kumimoji="1" lang="zh-TW" altLang="en-US" dirty="0" smtClean="0"/>
              <a:t>預設是白白的畫面</a:t>
            </a:r>
          </a:p>
          <a:p>
            <a:pPr lvl="1"/>
            <a:endParaRPr kumimoji="1" lang="zh-TW" altLang="en-US" dirty="0"/>
          </a:p>
          <a:p>
            <a:r>
              <a:rPr kumimoji="1" lang="zh-TW" altLang="en-US" dirty="0" smtClean="0"/>
              <a:t>前往</a:t>
            </a:r>
            <a:r>
              <a:rPr kumimoji="1" lang="en-US" altLang="zh-TW" dirty="0" smtClean="0"/>
              <a:t>.</a:t>
            </a:r>
            <a:r>
              <a:rPr kumimoji="1" lang="en-US" altLang="zh-TW" dirty="0" err="1" smtClean="0"/>
              <a:t>py</a:t>
            </a:r>
            <a:r>
              <a:rPr kumimoji="1" lang="zh-TW" altLang="en-US" dirty="0" smtClean="0"/>
              <a:t>檔案的位置</a:t>
            </a:r>
          </a:p>
          <a:p>
            <a:pPr lvl="1"/>
            <a:r>
              <a:rPr kumimoji="1" lang="zh-TW" altLang="en-US" dirty="0" smtClean="0"/>
              <a:t>用</a:t>
            </a:r>
            <a:r>
              <a:rPr kumimoji="1" lang="en-US" altLang="zh-TW" dirty="0" smtClean="0"/>
              <a:t>cd</a:t>
            </a:r>
            <a:r>
              <a:rPr kumimoji="1" lang="zh-TW" altLang="en-US" dirty="0" smtClean="0"/>
              <a:t>來前進資料夾</a:t>
            </a:r>
            <a:endParaRPr kumimoji="1" lang="en-US" altLang="zh-TW" dirty="0" smtClean="0"/>
          </a:p>
          <a:p>
            <a:pPr lvl="2"/>
            <a:r>
              <a:rPr kumimoji="1" lang="en-US" altLang="zh-TW" dirty="0" smtClean="0"/>
              <a:t>cd &lt;filename&gt;</a:t>
            </a:r>
            <a:endParaRPr kumimoji="1" lang="zh-TW" altLang="en-US" dirty="0" smtClean="0"/>
          </a:p>
          <a:p>
            <a:pPr lvl="1"/>
            <a:r>
              <a:rPr kumimoji="1" lang="zh-TW" altLang="en-US" dirty="0" smtClean="0"/>
              <a:t>用</a:t>
            </a:r>
            <a:r>
              <a:rPr kumimoji="1" lang="en-US" altLang="zh-TW" dirty="0" err="1" smtClean="0"/>
              <a:t>ls</a:t>
            </a:r>
            <a:r>
              <a:rPr kumimoji="1" lang="zh-TW" altLang="en-US" dirty="0" smtClean="0"/>
              <a:t>來顯示現在資料夾下的檔案</a:t>
            </a:r>
          </a:p>
          <a:p>
            <a:pPr lvl="1"/>
            <a:endParaRPr kumimoji="1" lang="zh-TW" altLang="en-US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8" t="6600" r="10505" b="13547"/>
          <a:stretch/>
        </p:blipFill>
        <p:spPr>
          <a:xfrm>
            <a:off x="6289590" y="1940011"/>
            <a:ext cx="1482810" cy="138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2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木刻字型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TM03090434[[fn=木頭類型]]</Template>
  <TotalTime>4759</TotalTime>
  <Words>1914</Words>
  <Application>Microsoft Office PowerPoint</Application>
  <PresentationFormat>如螢幕大小 (4:3)</PresentationFormat>
  <Paragraphs>368</Paragraphs>
  <Slides>43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52" baseType="lpstr">
      <vt:lpstr>微軟正黑體</vt:lpstr>
      <vt:lpstr>新細明體</vt:lpstr>
      <vt:lpstr>Arial</vt:lpstr>
      <vt:lpstr>Arial Black</vt:lpstr>
      <vt:lpstr>Calibri</vt:lpstr>
      <vt:lpstr>Georgia</vt:lpstr>
      <vt:lpstr>Trebuchet MS</vt:lpstr>
      <vt:lpstr>Wingdings</vt:lpstr>
      <vt:lpstr>木刻字型</vt:lpstr>
      <vt:lpstr>PBC Lab #1</vt:lpstr>
      <vt:lpstr>實習課資訊</vt:lpstr>
      <vt:lpstr>作業繳交*</vt:lpstr>
      <vt:lpstr>Agenda</vt:lpstr>
      <vt:lpstr>Agenda</vt:lpstr>
      <vt:lpstr>安裝Python</vt:lpstr>
      <vt:lpstr>安裝 Windows 7 上的 Python </vt:lpstr>
      <vt:lpstr>安裝OS X上的Python</vt:lpstr>
      <vt:lpstr>OS X 使用terminal 指令呼叫python</vt:lpstr>
      <vt:lpstr>OS X 使用Python launcher</vt:lpstr>
      <vt:lpstr>Agenda</vt:lpstr>
      <vt:lpstr>推薦的開發環境</vt:lpstr>
      <vt:lpstr>Cmd直接上?</vt:lpstr>
      <vt:lpstr>How to run Python?</vt:lpstr>
      <vt:lpstr>Text Editor V.S. IDE ? 文字編輯器                          整合開發環境</vt:lpstr>
      <vt:lpstr>Text Editor這麼多</vt:lpstr>
      <vt:lpstr>Text Editor 用Notepad++執行Python</vt:lpstr>
      <vt:lpstr>IDE</vt:lpstr>
      <vt:lpstr>Steps to do computer programming</vt:lpstr>
      <vt:lpstr>Agenda</vt:lpstr>
      <vt:lpstr>Practice #1  Print and Variable declaration </vt:lpstr>
      <vt:lpstr>print</vt:lpstr>
      <vt:lpstr>Escape sequence</vt:lpstr>
      <vt:lpstr>Variable Declaration</vt:lpstr>
      <vt:lpstr>Variable Type</vt:lpstr>
      <vt:lpstr>運算符</vt:lpstr>
      <vt:lpstr>Practice #1 – Pokemon Go</vt:lpstr>
      <vt:lpstr>Agenda</vt:lpstr>
      <vt:lpstr>Practice #2  raw_input and Casting</vt:lpstr>
      <vt:lpstr>Raw_input</vt:lpstr>
      <vt:lpstr>Casting</vt:lpstr>
      <vt:lpstr>Practice #2 - Pokemon Goo</vt:lpstr>
      <vt:lpstr>Agenda</vt:lpstr>
      <vt:lpstr>Practice #3  Conditionals</vt:lpstr>
      <vt:lpstr>The comparison operators</vt:lpstr>
      <vt:lpstr>if</vt:lpstr>
      <vt:lpstr>if-else statement</vt:lpstr>
      <vt:lpstr>Python 運算符的優先順序</vt:lpstr>
      <vt:lpstr>Practice #3 - Pokemon Gooo</vt:lpstr>
      <vt:lpstr>Agenda</vt:lpstr>
      <vt:lpstr>寫程式的好習慣</vt:lpstr>
      <vt:lpstr>寫程式的好習慣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PBC Lab #1</dc:title>
  <dc:creator>Chien Yu Huang</dc:creator>
  <cp:lastModifiedBy>Chien Yu Huang</cp:lastModifiedBy>
  <cp:revision>80</cp:revision>
  <dcterms:created xsi:type="dcterms:W3CDTF">2016-09-16T08:18:08Z</dcterms:created>
  <dcterms:modified xsi:type="dcterms:W3CDTF">2016-09-21T09:24:42Z</dcterms:modified>
</cp:coreProperties>
</file>