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57" r:id="rId2"/>
    <p:sldId id="270" r:id="rId3"/>
    <p:sldId id="267" r:id="rId4"/>
    <p:sldId id="268" r:id="rId5"/>
    <p:sldId id="269" r:id="rId6"/>
    <p:sldId id="261" r:id="rId7"/>
    <p:sldId id="263" r:id="rId8"/>
    <p:sldId id="260" r:id="rId9"/>
    <p:sldId id="264" r:id="rId10"/>
    <p:sldId id="265" r:id="rId11"/>
    <p:sldId id="271" r:id="rId12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78100" autoAdjust="0"/>
  </p:normalViewPr>
  <p:slideViewPr>
    <p:cSldViewPr>
      <p:cViewPr varScale="1">
        <p:scale>
          <a:sx n="32" d="100"/>
          <a:sy n="32" d="100"/>
        </p:scale>
        <p:origin x="-906" y="-8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FFC742B-7546-4A15-829D-140EA3262122}" type="datetimeFigureOut">
              <a:rPr lang="zh-TW" altLang="en-US" smtClean="0"/>
              <a:pPr/>
              <a:t>2013/3/6</a:t>
            </a:fld>
            <a:endParaRPr lang="zh-TW" altLang="en-US"/>
          </a:p>
        </p:txBody>
      </p:sp>
      <p:sp>
        <p:nvSpPr>
          <p:cNvPr id="4" name="投影片圖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TW" altLang="en-US" smtClean="0"/>
              <a:t>按一下以編輯母片文字樣式</a:t>
            </a:r>
          </a:p>
          <a:p>
            <a:pPr lvl="1"/>
            <a:r>
              <a:rPr lang="zh-TW" altLang="en-US" smtClean="0"/>
              <a:t>第二層</a:t>
            </a:r>
          </a:p>
          <a:p>
            <a:pPr lvl="2"/>
            <a:r>
              <a:rPr lang="zh-TW" altLang="en-US" smtClean="0"/>
              <a:t>第三層</a:t>
            </a:r>
          </a:p>
          <a:p>
            <a:pPr lvl="3"/>
            <a:r>
              <a:rPr lang="zh-TW" altLang="en-US" smtClean="0"/>
              <a:t>第四層</a:t>
            </a:r>
          </a:p>
          <a:p>
            <a:pPr lvl="4"/>
            <a:r>
              <a:rPr lang="zh-TW" altLang="en-US" smtClean="0"/>
              <a:t>第五層</a:t>
            </a:r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B0DB877-E970-4B6B-B4C2-9F0C560BE7EB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404914354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0DB877-E970-4B6B-B4C2-9F0C560BE7EB}" type="slidenum">
              <a:rPr lang="zh-TW" altLang="en-US" smtClean="0"/>
              <a:pPr/>
              <a:t>3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39276646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0DB877-E970-4B6B-B4C2-9F0C560BE7EB}" type="slidenum">
              <a:rPr lang="zh-TW" altLang="en-US" smtClean="0"/>
              <a:pPr/>
              <a:t>5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209722032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zh-TW" altLang="en-US" sz="1200" b="0" i="0" kern="1200" dirty="0" smtClean="0">
                <a:solidFill>
                  <a:schemeClr val="tx1"/>
                </a:solidFill>
                <a:effectLst/>
                <a:latin typeface="+mn-lt"/>
                <a:ea typeface="+mn-ea"/>
                <a:cs typeface="+mn-cs"/>
              </a:rPr>
              <a:t>浮點數</a:t>
            </a:r>
          </a:p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0DB877-E970-4B6B-B4C2-9F0C560BE7EB}" type="slidenum">
              <a:rPr lang="zh-TW" altLang="en-US" smtClean="0"/>
              <a:pPr/>
              <a:t>7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3890842938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0DB877-E970-4B6B-B4C2-9F0C560BE7EB}" type="slidenum">
              <a:rPr lang="zh-TW" altLang="en-US" smtClean="0"/>
              <a:pPr/>
              <a:t>8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2252984417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0DB877-E970-4B6B-B4C2-9F0C560BE7EB}" type="slidenum">
              <a:rPr lang="zh-TW" altLang="en-US" smtClean="0"/>
              <a:pPr/>
              <a:t>9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2683732837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圖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B0DB877-E970-4B6B-B4C2-9F0C560BE7EB}" type="slidenum">
              <a:rPr lang="zh-TW" altLang="en-US" smtClean="0"/>
              <a:pPr/>
              <a:t>11</a:t>
            </a:fld>
            <a:endParaRPr lang="zh-TW" altLang="en-US"/>
          </a:p>
        </p:txBody>
      </p:sp>
    </p:spTree>
    <p:extLst>
      <p:ext uri="{BB962C8B-B14F-4D97-AF65-F5344CB8AC3E}">
        <p14:creationId xmlns="" xmlns:p14="http://schemas.microsoft.com/office/powerpoint/2010/main" val="26837328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標題投影片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zh-TW" altLang="en-US" smtClean="0"/>
              <a:t>按一下以編輯母片副標題樣式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DBF5F9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DBF5F9">
                  <a:shade val="90000"/>
                </a:srgbClr>
              </a:solidFill>
            </a:endParaRPr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DBF5F9">
                  <a:shade val="90000"/>
                </a:srgbClr>
              </a:solidFill>
            </a:endParaRPr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DBF5F9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DBF5F9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3607115880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311281309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127587239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40372803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章節標題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DBF5F9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DBF5F9">
                  <a:shade val="90000"/>
                </a:srgb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DBF5F9">
                  <a:shade val="90000"/>
                </a:srgb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DBF5F9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DBF5F9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2679081741"/>
      </p:ext>
    </p:extLst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13602430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29835716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382407125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20406431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297588836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prstClr val="white"/>
              </a:solidFill>
            </a:endParaRP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zh-TW" altLang="en-US" smtClean="0"/>
              <a:t>按一下圖示以新增圖片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361378345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lang="en-US">
              <a:solidFill>
                <a:prstClr val="black"/>
              </a:solidFill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  <a:p>
            <a:pPr lvl="1" eaLnBrk="1" latinLnBrk="0" hangingPunct="1"/>
            <a:r>
              <a:rPr kumimoji="0" lang="zh-TW" altLang="en-US" smtClean="0"/>
              <a:t>第二層</a:t>
            </a:r>
          </a:p>
          <a:p>
            <a:pPr lvl="2" eaLnBrk="1" latinLnBrk="0" hangingPunct="1"/>
            <a:r>
              <a:rPr kumimoji="0" lang="zh-TW" altLang="en-US" smtClean="0"/>
              <a:t>第三層</a:t>
            </a:r>
          </a:p>
          <a:p>
            <a:pPr lvl="3" eaLnBrk="1" latinLnBrk="0" hangingPunct="1"/>
            <a:r>
              <a:rPr kumimoji="0" lang="zh-TW" altLang="en-US" smtClean="0"/>
              <a:t>第四層</a:t>
            </a:r>
          </a:p>
          <a:p>
            <a:pPr lvl="4" eaLnBrk="1" latinLnBrk="0" hangingPunct="1"/>
            <a:r>
              <a:rPr kumimoji="0" lang="zh-TW" altLang="en-US" smtClean="0"/>
              <a:t>第五層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0081BDDA-1BF6-4EA3-ADA8-3C261AD8C137}" type="datetimeFigureOut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2013/3/6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96FD52D0-503C-4536-B030-2C5061D7EF84}" type="slidenum">
              <a:rPr lang="zh-TW" altLang="en-US" smtClean="0">
                <a:solidFill>
                  <a:srgbClr val="04617B">
                    <a:shade val="90000"/>
                  </a:srgbClr>
                </a:solidFill>
              </a:rPr>
              <a:pPr/>
              <a:t>‹#›</a:t>
            </a:fld>
            <a:endParaRPr lang="zh-TW" altLang="en-US">
              <a:solidFill>
                <a:srgbClr val="04617B">
                  <a:shade val="90000"/>
                </a:srgbClr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lang="en-US">
                <a:solidFill>
                  <a:prstClr val="black"/>
                </a:solidFill>
              </a:endParaRPr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lang="en-US">
                <a:solidFill>
                  <a:prstClr val="black"/>
                </a:solidFill>
              </a:endParaRPr>
            </a:p>
          </p:txBody>
        </p:sp>
      </p:grpSp>
    </p:spTree>
    <p:extLst>
      <p:ext uri="{BB962C8B-B14F-4D97-AF65-F5344CB8AC3E}">
        <p14:creationId xmlns="" xmlns:p14="http://schemas.microsoft.com/office/powerpoint/2010/main" val="4884829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geosoft.no/development/cppstyle.html" TargetMode="Externa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altLang="zh-TW" dirty="0" smtClean="0"/>
              <a:t>Lab #02</a:t>
            </a:r>
            <a:endParaRPr lang="zh-TW" altLang="en-US" dirty="0"/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altLang="zh-TW" dirty="0" smtClean="0"/>
              <a:t>Date: 2013/02/27</a:t>
            </a:r>
            <a:endParaRPr lang="zh-TW" altLang="en-US" dirty="0"/>
          </a:p>
        </p:txBody>
      </p:sp>
    </p:spTree>
    <p:extLst>
      <p:ext uri="{BB962C8B-B14F-4D97-AF65-F5344CB8AC3E}">
        <p14:creationId xmlns="" xmlns:p14="http://schemas.microsoft.com/office/powerpoint/2010/main" val="15714595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Hint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 smtClean="0"/>
              <a:t>use </a:t>
            </a:r>
            <a:r>
              <a:rPr lang="en-US" altLang="zh-TW" dirty="0" err="1">
                <a:latin typeface="Consolas" pitchFamily="49" charset="0"/>
                <a:cs typeface="Consolas" pitchFamily="49" charset="0"/>
              </a:rPr>
              <a:t>cin</a:t>
            </a:r>
            <a:r>
              <a:rPr lang="en-US" altLang="zh-TW" dirty="0"/>
              <a:t> to </a:t>
            </a:r>
            <a:r>
              <a:rPr lang="en-US" altLang="zh-TW" dirty="0" smtClean="0"/>
              <a:t>get </a:t>
            </a:r>
            <a:r>
              <a:rPr lang="en-US" altLang="zh-TW" dirty="0"/>
              <a:t>user </a:t>
            </a:r>
            <a:r>
              <a:rPr lang="en-US" altLang="zh-TW" dirty="0" smtClean="0"/>
              <a:t>input</a:t>
            </a:r>
          </a:p>
          <a:p>
            <a:r>
              <a:rPr lang="en-US" altLang="zh-TW" dirty="0" smtClean="0"/>
              <a:t>When you convert “cm” to “m”, use double or float to store the value.</a:t>
            </a:r>
          </a:p>
          <a:p>
            <a:r>
              <a:rPr lang="en-US" altLang="zh-TW" dirty="0"/>
              <a:t>u</a:t>
            </a:r>
            <a:r>
              <a:rPr lang="en-US" altLang="zh-TW" dirty="0" smtClean="0"/>
              <a:t>se </a:t>
            </a:r>
            <a:r>
              <a:rPr lang="en-US" altLang="zh-TW" dirty="0" err="1" smtClean="0">
                <a:latin typeface="Consolas" pitchFamily="49" charset="0"/>
                <a:cs typeface="Consolas" pitchFamily="49" charset="0"/>
              </a:rPr>
              <a:t>cout</a:t>
            </a:r>
            <a:r>
              <a:rPr lang="en-US" altLang="zh-TW" dirty="0">
                <a:latin typeface="Consolas" pitchFamily="49" charset="0"/>
                <a:cs typeface="Consolas" pitchFamily="49" charset="0"/>
              </a:rPr>
              <a:t> </a:t>
            </a:r>
            <a:r>
              <a:rPr lang="en-US" altLang="zh-TW" dirty="0" smtClean="0">
                <a:cs typeface="Consolas" pitchFamily="49" charset="0"/>
              </a:rPr>
              <a:t>to show BMI result </a:t>
            </a:r>
            <a:endParaRPr lang="en-US" altLang="zh-TW" dirty="0" smtClean="0">
              <a:latin typeface="Consolas" pitchFamily="49" charset="0"/>
              <a:cs typeface="Consolas" pitchFamily="49" charset="0"/>
            </a:endParaRPr>
          </a:p>
          <a:p>
            <a:endParaRPr lang="en-US" altLang="zh-TW" dirty="0" smtClean="0"/>
          </a:p>
          <a:p>
            <a:endParaRPr lang="en-US" altLang="zh-TW" dirty="0"/>
          </a:p>
        </p:txBody>
      </p:sp>
    </p:spTree>
    <p:extLst>
      <p:ext uri="{BB962C8B-B14F-4D97-AF65-F5344CB8AC3E}">
        <p14:creationId xmlns="" xmlns:p14="http://schemas.microsoft.com/office/powerpoint/2010/main" val="344249003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323528" y="0"/>
            <a:ext cx="8229600" cy="1143000"/>
          </a:xfrm>
        </p:spPr>
        <p:txBody>
          <a:bodyPr/>
          <a:lstStyle/>
          <a:p>
            <a:r>
              <a:rPr lang="en-US" altLang="zh-TW" dirty="0" smtClean="0"/>
              <a:t>The second practice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95536" y="1124744"/>
            <a:ext cx="8229600" cy="4389120"/>
          </a:xfrm>
        </p:spPr>
        <p:txBody>
          <a:bodyPr>
            <a:normAutofit/>
          </a:bodyPr>
          <a:lstStyle/>
          <a:p>
            <a:r>
              <a:rPr lang="en-US" altLang="zh-TW" sz="3000" dirty="0" smtClean="0"/>
              <a:t>Practice: A “number of legs” calculator </a:t>
            </a:r>
          </a:p>
          <a:p>
            <a:r>
              <a:rPr lang="en-US" altLang="zh-TW" sz="3000" dirty="0" smtClean="0"/>
              <a:t>User Input : two numbers: </a:t>
            </a:r>
          </a:p>
          <a:p>
            <a:pPr lvl="1"/>
            <a:r>
              <a:rPr lang="en-US" altLang="zh-TW" sz="2800" dirty="0" smtClean="0"/>
              <a:t>The number of chickens.</a:t>
            </a:r>
          </a:p>
          <a:p>
            <a:pPr lvl="1"/>
            <a:r>
              <a:rPr lang="en-US" altLang="zh-TW" sz="2800" dirty="0" smtClean="0"/>
              <a:t>The number of rabbits. </a:t>
            </a:r>
          </a:p>
          <a:p>
            <a:r>
              <a:rPr lang="en-US" altLang="zh-TW" sz="3000" dirty="0" smtClean="0"/>
              <a:t>Your program should print out the number of legs. </a:t>
            </a:r>
          </a:p>
        </p:txBody>
      </p:sp>
    </p:spTree>
    <p:extLst>
      <p:ext uri="{BB962C8B-B14F-4D97-AF65-F5344CB8AC3E}">
        <p14:creationId xmlns="" xmlns:p14="http://schemas.microsoft.com/office/powerpoint/2010/main" val="25248505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zh-TW" alt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zh-TW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Good programming style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23528" y="1935480"/>
            <a:ext cx="8640960" cy="4389120"/>
          </a:xfrm>
        </p:spPr>
        <p:txBody>
          <a:bodyPr/>
          <a:lstStyle/>
          <a:p>
            <a:r>
              <a:rPr lang="en-US" altLang="zh-TW" dirty="0"/>
              <a:t>Variable naming rules  </a:t>
            </a:r>
            <a:r>
              <a:rPr lang="en-US" altLang="zh-TW" dirty="0">
                <a:hlinkClick r:id="rId3"/>
              </a:rPr>
              <a:t>http://</a:t>
            </a:r>
            <a:r>
              <a:rPr lang="en-US" altLang="zh-TW" dirty="0" smtClean="0">
                <a:hlinkClick r:id="rId3"/>
              </a:rPr>
              <a:t>geosoft.no/development/cppstyle.html#General</a:t>
            </a:r>
            <a:endParaRPr lang="en-US" altLang="zh-TW" dirty="0" smtClean="0"/>
          </a:p>
          <a:p>
            <a:r>
              <a:rPr lang="en-US" altLang="zh-TW" sz="2800" b="1" dirty="0">
                <a:latin typeface="trebuchet MS"/>
              </a:rPr>
              <a:t>Variable names must be in mixed case starting with lower case</a:t>
            </a:r>
            <a:r>
              <a:rPr lang="en-US" altLang="zh-TW" sz="2800" b="1" dirty="0" smtClean="0">
                <a:latin typeface="trebuchet MS"/>
              </a:rPr>
              <a:t>.</a:t>
            </a:r>
          </a:p>
          <a:p>
            <a:r>
              <a:rPr lang="en-US" altLang="zh-TW" sz="2800" dirty="0" err="1" smtClean="0">
                <a:solidFill>
                  <a:srgbClr val="000077"/>
                </a:solidFill>
                <a:latin typeface="Courier New"/>
              </a:rPr>
              <a:t>savingsAccount</a:t>
            </a:r>
            <a:r>
              <a:rPr lang="en-US" altLang="zh-TW" sz="2800" dirty="0" smtClean="0">
                <a:solidFill>
                  <a:srgbClr val="000077"/>
                </a:solidFill>
                <a:latin typeface="Courier New"/>
              </a:rPr>
              <a:t>,</a:t>
            </a:r>
            <a:r>
              <a:rPr lang="zh-TW" altLang="en-US" sz="2800" dirty="0" smtClean="0">
                <a:solidFill>
                  <a:srgbClr val="000077"/>
                </a:solidFill>
                <a:latin typeface="Courier New"/>
              </a:rPr>
              <a:t> </a:t>
            </a:r>
            <a:r>
              <a:rPr lang="en-US" altLang="zh-TW" sz="2800" dirty="0" err="1" smtClean="0">
                <a:solidFill>
                  <a:srgbClr val="000077"/>
                </a:solidFill>
                <a:latin typeface="Courier New"/>
              </a:rPr>
              <a:t>studentId</a:t>
            </a:r>
            <a:r>
              <a:rPr lang="en-US" altLang="zh-TW" sz="2800" dirty="0" smtClean="0">
                <a:solidFill>
                  <a:srgbClr val="000077"/>
                </a:solidFill>
                <a:latin typeface="Courier New"/>
              </a:rPr>
              <a:t>,</a:t>
            </a:r>
            <a:r>
              <a:rPr lang="zh-TW" altLang="en-US" sz="2800" dirty="0" smtClean="0">
                <a:solidFill>
                  <a:srgbClr val="000077"/>
                </a:solidFill>
                <a:latin typeface="Courier New"/>
              </a:rPr>
              <a:t> </a:t>
            </a:r>
            <a:r>
              <a:rPr lang="en-US" altLang="zh-TW" sz="2800" dirty="0" err="1" smtClean="0">
                <a:solidFill>
                  <a:srgbClr val="000077"/>
                </a:solidFill>
                <a:latin typeface="Courier New"/>
              </a:rPr>
              <a:t>userName</a:t>
            </a:r>
            <a:endParaRPr lang="en-US" altLang="zh-TW" sz="2800" dirty="0">
              <a:solidFill>
                <a:srgbClr val="000077"/>
              </a:solidFill>
              <a:latin typeface="Courier New"/>
            </a:endParaRPr>
          </a:p>
          <a:p>
            <a:endParaRPr lang="en-US" altLang="zh-TW" sz="2800" b="1" dirty="0">
              <a:latin typeface="trebuchet MS"/>
            </a:endParaRPr>
          </a:p>
          <a:p>
            <a:endParaRPr lang="en-US" altLang="zh-TW" dirty="0" smtClean="0"/>
          </a:p>
          <a:p>
            <a:endParaRPr lang="en-US" altLang="zh-TW" dirty="0"/>
          </a:p>
          <a:p>
            <a:endParaRPr lang="zh-TW" altLang="en-US" dirty="0"/>
          </a:p>
        </p:txBody>
      </p:sp>
    </p:spTree>
    <p:extLst>
      <p:ext uri="{BB962C8B-B14F-4D97-AF65-F5344CB8AC3E}">
        <p14:creationId xmlns="" xmlns:p14="http://schemas.microsoft.com/office/powerpoint/2010/main" val="42418350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Variable naming rules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sz="2800" b="1" dirty="0">
                <a:latin typeface="trebuchet MS"/>
              </a:rPr>
              <a:t>Named constants (including enumeration values) must be all uppercase using underscore to separate </a:t>
            </a:r>
            <a:r>
              <a:rPr lang="en-US" altLang="zh-TW" sz="2800" b="1" dirty="0" smtClean="0">
                <a:latin typeface="trebuchet MS"/>
              </a:rPr>
              <a:t>words</a:t>
            </a:r>
          </a:p>
          <a:p>
            <a:r>
              <a:rPr lang="en-US" altLang="zh-TW" dirty="0">
                <a:solidFill>
                  <a:srgbClr val="000077"/>
                </a:solidFill>
                <a:latin typeface="Courier New"/>
              </a:rPr>
              <a:t>MAX_ITERATIONS, COLOR_RED, PI </a:t>
            </a:r>
          </a:p>
          <a:p>
            <a:endParaRPr lang="zh-TW" altLang="en-US" dirty="0"/>
          </a:p>
        </p:txBody>
      </p:sp>
    </p:spTree>
    <p:extLst>
      <p:ext uri="{BB962C8B-B14F-4D97-AF65-F5344CB8AC3E}">
        <p14:creationId xmlns="" xmlns:p14="http://schemas.microsoft.com/office/powerpoint/2010/main" val="111361735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Variable naming rules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sz="2800" b="1" dirty="0" smtClean="0">
                <a:latin typeface="trebuchet MS"/>
              </a:rPr>
              <a:t>The </a:t>
            </a:r>
            <a:r>
              <a:rPr lang="en-US" altLang="zh-TW" sz="2800" b="1" dirty="0">
                <a:latin typeface="trebuchet MS"/>
              </a:rPr>
              <a:t>prefix </a:t>
            </a:r>
            <a:r>
              <a:rPr lang="en-US" altLang="zh-TW" sz="2800" b="1" i="1" dirty="0">
                <a:latin typeface="trebuchet MS"/>
              </a:rPr>
              <a:t>is</a:t>
            </a:r>
            <a:r>
              <a:rPr lang="en-US" altLang="zh-TW" sz="2800" b="1" dirty="0">
                <a:latin typeface="trebuchet MS"/>
              </a:rPr>
              <a:t> should be used for </a:t>
            </a:r>
            <a:r>
              <a:rPr lang="en-US" altLang="zh-TW" sz="2800" b="1" dirty="0" err="1">
                <a:solidFill>
                  <a:srgbClr val="FF0000"/>
                </a:solidFill>
                <a:latin typeface="trebuchet MS"/>
              </a:rPr>
              <a:t>boolean</a:t>
            </a:r>
            <a:r>
              <a:rPr lang="en-US" altLang="zh-TW" sz="2800" b="1" dirty="0">
                <a:solidFill>
                  <a:srgbClr val="FF0000"/>
                </a:solidFill>
                <a:latin typeface="trebuchet MS"/>
              </a:rPr>
              <a:t> </a:t>
            </a:r>
            <a:r>
              <a:rPr lang="en-US" altLang="zh-TW" sz="2800" b="1" dirty="0">
                <a:latin typeface="trebuchet MS"/>
              </a:rPr>
              <a:t>variables and methods.</a:t>
            </a:r>
          </a:p>
          <a:p>
            <a:r>
              <a:rPr lang="en-US" altLang="zh-TW" dirty="0" err="1">
                <a:solidFill>
                  <a:srgbClr val="000077"/>
                </a:solidFill>
                <a:latin typeface="Courier New"/>
              </a:rPr>
              <a:t>isSet</a:t>
            </a:r>
            <a:r>
              <a:rPr lang="en-US" altLang="zh-TW" dirty="0">
                <a:solidFill>
                  <a:srgbClr val="000077"/>
                </a:solidFill>
                <a:latin typeface="Courier New"/>
              </a:rPr>
              <a:t>, </a:t>
            </a:r>
            <a:r>
              <a:rPr lang="en-US" altLang="zh-TW" dirty="0" err="1">
                <a:solidFill>
                  <a:srgbClr val="000077"/>
                </a:solidFill>
                <a:latin typeface="Courier New"/>
              </a:rPr>
              <a:t>isVisible</a:t>
            </a:r>
            <a:r>
              <a:rPr lang="en-US" altLang="zh-TW" dirty="0">
                <a:solidFill>
                  <a:srgbClr val="000077"/>
                </a:solidFill>
                <a:latin typeface="Courier New"/>
              </a:rPr>
              <a:t>, </a:t>
            </a:r>
            <a:r>
              <a:rPr lang="en-US" altLang="zh-TW" dirty="0" err="1">
                <a:solidFill>
                  <a:srgbClr val="000077"/>
                </a:solidFill>
                <a:latin typeface="Courier New"/>
              </a:rPr>
              <a:t>isFinished</a:t>
            </a:r>
            <a:r>
              <a:rPr lang="en-US" altLang="zh-TW" dirty="0">
                <a:solidFill>
                  <a:srgbClr val="000077"/>
                </a:solidFill>
                <a:latin typeface="Courier New"/>
              </a:rPr>
              <a:t>, </a:t>
            </a:r>
            <a:r>
              <a:rPr lang="en-US" altLang="zh-TW" dirty="0" err="1">
                <a:solidFill>
                  <a:srgbClr val="000077"/>
                </a:solidFill>
                <a:latin typeface="Courier New"/>
              </a:rPr>
              <a:t>isFound</a:t>
            </a:r>
            <a:r>
              <a:rPr lang="en-US" altLang="zh-TW" dirty="0">
                <a:solidFill>
                  <a:srgbClr val="000077"/>
                </a:solidFill>
                <a:latin typeface="Courier New"/>
              </a:rPr>
              <a:t>, </a:t>
            </a:r>
            <a:r>
              <a:rPr lang="en-US" altLang="zh-TW" dirty="0" err="1">
                <a:solidFill>
                  <a:srgbClr val="000077"/>
                </a:solidFill>
                <a:latin typeface="Courier New"/>
              </a:rPr>
              <a:t>isOpen</a:t>
            </a:r>
            <a:endParaRPr lang="en-US" altLang="zh-TW" dirty="0">
              <a:solidFill>
                <a:srgbClr val="000077"/>
              </a:solidFill>
              <a:latin typeface="Courier New"/>
            </a:endParaRPr>
          </a:p>
          <a:p>
            <a:endParaRPr lang="zh-TW" altLang="en-US" dirty="0"/>
          </a:p>
        </p:txBody>
      </p:sp>
    </p:spTree>
    <p:extLst>
      <p:ext uri="{BB962C8B-B14F-4D97-AF65-F5344CB8AC3E}">
        <p14:creationId xmlns="" xmlns:p14="http://schemas.microsoft.com/office/powerpoint/2010/main" val="179592020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67544" y="188640"/>
            <a:ext cx="8229600" cy="1143000"/>
          </a:xfrm>
        </p:spPr>
        <p:txBody>
          <a:bodyPr/>
          <a:lstStyle/>
          <a:p>
            <a:r>
              <a:rPr lang="en-US" altLang="zh-TW" dirty="0" smtClean="0"/>
              <a:t>Abbreviations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95536" y="1412776"/>
            <a:ext cx="8229600" cy="4389120"/>
          </a:xfrm>
        </p:spPr>
        <p:txBody>
          <a:bodyPr/>
          <a:lstStyle/>
          <a:p>
            <a:r>
              <a:rPr lang="en-US" altLang="zh-TW" dirty="0" err="1"/>
              <a:t>cmd</a:t>
            </a:r>
            <a:r>
              <a:rPr lang="en-US" altLang="zh-TW" dirty="0"/>
              <a:t>   </a:t>
            </a:r>
            <a:r>
              <a:rPr lang="en-US" altLang="zh-TW" dirty="0" smtClean="0"/>
              <a:t>-&gt;  command </a:t>
            </a:r>
          </a:p>
          <a:p>
            <a:r>
              <a:rPr lang="en-US" altLang="zh-TW" dirty="0" err="1" smtClean="0"/>
              <a:t>pt</a:t>
            </a:r>
            <a:r>
              <a:rPr lang="en-US" altLang="zh-TW" dirty="0" smtClean="0"/>
              <a:t> </a:t>
            </a:r>
            <a:r>
              <a:rPr lang="en-US" altLang="zh-TW" dirty="0"/>
              <a:t> </a:t>
            </a:r>
            <a:r>
              <a:rPr lang="en-US" altLang="zh-TW" dirty="0" smtClean="0"/>
              <a:t>-&gt;</a:t>
            </a:r>
            <a:r>
              <a:rPr lang="en-US" altLang="zh-TW" dirty="0"/>
              <a:t>  </a:t>
            </a:r>
            <a:r>
              <a:rPr lang="en-US" altLang="zh-TW" dirty="0" smtClean="0"/>
              <a:t>point</a:t>
            </a:r>
          </a:p>
          <a:p>
            <a:r>
              <a:rPr lang="en-US" altLang="zh-TW" dirty="0" smtClean="0"/>
              <a:t>comp</a:t>
            </a:r>
            <a:r>
              <a:rPr lang="en-US" altLang="zh-TW" dirty="0"/>
              <a:t> </a:t>
            </a:r>
            <a:r>
              <a:rPr lang="en-US" altLang="zh-TW" dirty="0" smtClean="0"/>
              <a:t>-&gt;</a:t>
            </a:r>
            <a:r>
              <a:rPr lang="en-US" altLang="zh-TW" dirty="0"/>
              <a:t>   </a:t>
            </a:r>
            <a:r>
              <a:rPr lang="en-US" altLang="zh-TW" dirty="0" smtClean="0"/>
              <a:t>compute</a:t>
            </a:r>
          </a:p>
          <a:p>
            <a:r>
              <a:rPr lang="en-US" altLang="zh-TW" dirty="0" err="1" smtClean="0"/>
              <a:t>init</a:t>
            </a:r>
            <a:r>
              <a:rPr lang="en-US" altLang="zh-TW" dirty="0"/>
              <a:t>  </a:t>
            </a:r>
            <a:r>
              <a:rPr lang="en-US" altLang="zh-TW" dirty="0" smtClean="0"/>
              <a:t>-&gt;  initialize</a:t>
            </a:r>
          </a:p>
          <a:p>
            <a:r>
              <a:rPr lang="en-US" altLang="zh-TW" dirty="0" smtClean="0"/>
              <a:t>If the variable name is not that long, avoid using abbreviations.</a:t>
            </a:r>
            <a:endParaRPr lang="zh-TW" altLang="en-US" dirty="0"/>
          </a:p>
        </p:txBody>
      </p:sp>
    </p:spTree>
    <p:extLst>
      <p:ext uri="{BB962C8B-B14F-4D97-AF65-F5344CB8AC3E}">
        <p14:creationId xmlns="" xmlns:p14="http://schemas.microsoft.com/office/powerpoint/2010/main" val="323893594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Floating-point number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zh-TW" dirty="0"/>
              <a:t>float &amp; double </a:t>
            </a:r>
          </a:p>
          <a:p>
            <a:r>
              <a:rPr lang="en-US" altLang="zh-TW" dirty="0"/>
              <a:t>DON’T compare them for equality.</a:t>
            </a:r>
          </a:p>
          <a:p>
            <a:r>
              <a:rPr lang="en-US" altLang="zh-TW" dirty="0"/>
              <a:t>WHY?</a:t>
            </a:r>
          </a:p>
          <a:p>
            <a:endParaRPr lang="zh-TW" altLang="en-US" dirty="0"/>
          </a:p>
        </p:txBody>
      </p:sp>
    </p:spTree>
    <p:extLst>
      <p:ext uri="{BB962C8B-B14F-4D97-AF65-F5344CB8AC3E}">
        <p14:creationId xmlns="" xmlns:p14="http://schemas.microsoft.com/office/powerpoint/2010/main" val="4039088033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 smtClean="0"/>
              <a:t>Magic Time ^.&lt;~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en-US" altLang="zh-TW" dirty="0" smtClean="0"/>
          </a:p>
          <a:p>
            <a:pPr marL="0" indent="0">
              <a:buNone/>
            </a:pPr>
            <a:r>
              <a:rPr lang="en-US" altLang="zh-TW" dirty="0" smtClean="0"/>
              <a:t> </a:t>
            </a:r>
            <a:endParaRPr lang="zh-TW" altLang="en-US" dirty="0"/>
          </a:p>
        </p:txBody>
      </p:sp>
      <p:sp>
        <p:nvSpPr>
          <p:cNvPr id="4" name="矩形 3"/>
          <p:cNvSpPr/>
          <p:nvPr/>
        </p:nvSpPr>
        <p:spPr>
          <a:xfrm>
            <a:off x="827584" y="1916832"/>
            <a:ext cx="6462464" cy="4478149"/>
          </a:xfrm>
          <a:prstGeom prst="rect">
            <a:avLst/>
          </a:prstGeom>
          <a:solidFill>
            <a:schemeClr val="bg1">
              <a:lumMod val="85000"/>
            </a:schemeClr>
          </a:solidFill>
        </p:spPr>
        <p:txBody>
          <a:bodyPr wrap="square">
            <a:spAutoFit/>
          </a:bodyPr>
          <a:lstStyle/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#include &lt;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iostream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&gt;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#include &lt;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math.h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&gt;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using namespace 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std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;</a:t>
            </a:r>
          </a:p>
          <a:p>
            <a:endParaRPr lang="en-US" altLang="zh-TW" sz="1500" dirty="0">
              <a:latin typeface="Consolas" pitchFamily="49" charset="0"/>
              <a:cs typeface="Consolas" pitchFamily="49" charset="0"/>
            </a:endParaRPr>
          </a:p>
          <a:p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int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main()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{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double a = 1, b = 3, c = 0.1, d = 0.3;</a:t>
            </a:r>
          </a:p>
          <a:p>
            <a:endParaRPr lang="en-US" altLang="zh-TW" sz="1500" dirty="0">
              <a:latin typeface="Consolas" pitchFamily="49" charset="0"/>
              <a:cs typeface="Consolas" pitchFamily="49" charset="0"/>
            </a:endParaRP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double 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ab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= a/b, cd = c/d;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if (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ab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== cd){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 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cout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&lt;&lt; "equal" &lt;&lt; 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endl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} else {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 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cout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&lt;&lt; "not equal" &lt;&lt; 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endl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;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}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//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printf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("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db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= %.20f, dc = %.20f", </a:t>
            </a:r>
            <a:r>
              <a:rPr lang="en-US" altLang="zh-TW" sz="1500" dirty="0" err="1">
                <a:latin typeface="Consolas" pitchFamily="49" charset="0"/>
                <a:cs typeface="Consolas" pitchFamily="49" charset="0"/>
              </a:rPr>
              <a:t>ab</a:t>
            </a:r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, cd);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 return 0;</a:t>
            </a:r>
          </a:p>
          <a:p>
            <a:r>
              <a:rPr lang="en-US" altLang="zh-TW" sz="1500" dirty="0">
                <a:latin typeface="Consolas" pitchFamily="49" charset="0"/>
                <a:cs typeface="Consolas" pitchFamily="49" charset="0"/>
              </a:rPr>
              <a:t>}</a:t>
            </a:r>
            <a:endParaRPr lang="zh-TW" altLang="en-US" sz="1500" dirty="0">
              <a:latin typeface="Consolas" pitchFamily="49" charset="0"/>
              <a:cs typeface="Consolas" pitchFamily="49" charset="0"/>
            </a:endParaRPr>
          </a:p>
        </p:txBody>
      </p:sp>
    </p:spTree>
    <p:extLst>
      <p:ext uri="{BB962C8B-B14F-4D97-AF65-F5344CB8AC3E}">
        <p14:creationId xmlns="" xmlns:p14="http://schemas.microsoft.com/office/powerpoint/2010/main" val="3152775938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323528" y="0"/>
            <a:ext cx="8229600" cy="1143000"/>
          </a:xfrm>
        </p:spPr>
        <p:txBody>
          <a:bodyPr/>
          <a:lstStyle/>
          <a:p>
            <a:r>
              <a:rPr lang="en-US" altLang="zh-TW" dirty="0" err="1" smtClean="0"/>
              <a:t>cin</a:t>
            </a:r>
            <a:r>
              <a:rPr lang="en-US" altLang="zh-TW" dirty="0"/>
              <a:t>,</a:t>
            </a:r>
            <a:r>
              <a:rPr lang="en-US" altLang="zh-TW" dirty="0" smtClean="0"/>
              <a:t> operator, casting 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395536" y="1124744"/>
            <a:ext cx="8229600" cy="4389120"/>
          </a:xfrm>
        </p:spPr>
        <p:txBody>
          <a:bodyPr>
            <a:normAutofit/>
          </a:bodyPr>
          <a:lstStyle/>
          <a:p>
            <a:r>
              <a:rPr lang="en-US" altLang="zh-TW" sz="3000" dirty="0" smtClean="0"/>
              <a:t>Practice: A BMI calculator </a:t>
            </a:r>
          </a:p>
          <a:p>
            <a:r>
              <a:rPr lang="en-US" altLang="zh-TW" sz="3000" dirty="0" smtClean="0"/>
              <a:t>User Input : height (cm) &amp; weight(kg)</a:t>
            </a:r>
          </a:p>
          <a:p>
            <a:r>
              <a:rPr lang="en-US" altLang="zh-TW" sz="3000" dirty="0" smtClean="0"/>
              <a:t>Your program should convert height (cm) to height(m), and use the formula :</a:t>
            </a:r>
          </a:p>
          <a:p>
            <a:pPr lvl="1"/>
            <a:r>
              <a:rPr lang="en-US" altLang="zh-TW" sz="3000" dirty="0" smtClean="0"/>
              <a:t>BMI = weight / (height(m))</a:t>
            </a:r>
            <a:r>
              <a:rPr lang="en-US" altLang="zh-TW" sz="3000" baseline="30000" dirty="0" smtClean="0"/>
              <a:t>2  </a:t>
            </a:r>
          </a:p>
          <a:p>
            <a:r>
              <a:rPr lang="en-US" altLang="zh-TW" sz="3000" dirty="0" smtClean="0"/>
              <a:t>Output :</a:t>
            </a:r>
            <a:r>
              <a:rPr lang="zh-TW" altLang="en-US" sz="3000" dirty="0" smtClean="0"/>
              <a:t> </a:t>
            </a:r>
            <a:r>
              <a:rPr lang="en-US" altLang="zh-TW" sz="3000" dirty="0" smtClean="0"/>
              <a:t>BMI</a:t>
            </a:r>
          </a:p>
        </p:txBody>
      </p:sp>
    </p:spTree>
    <p:extLst>
      <p:ext uri="{BB962C8B-B14F-4D97-AF65-F5344CB8AC3E}">
        <p14:creationId xmlns="" xmlns:p14="http://schemas.microsoft.com/office/powerpoint/2010/main" val="252485052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流線">
  <a:themeElements>
    <a:clrScheme name="流線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流線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流線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396</TotalTime>
  <Words>308</Words>
  <Application>Microsoft Office PowerPoint</Application>
  <PresentationFormat>如螢幕大小 (4:3)</PresentationFormat>
  <Paragraphs>69</Paragraphs>
  <Slides>11</Slides>
  <Notes>6</Notes>
  <HiddenSlides>2</HiddenSlides>
  <MMClips>0</MMClips>
  <ScaleCrop>false</ScaleCrop>
  <HeadingPairs>
    <vt:vector size="4" baseType="variant">
      <vt:variant>
        <vt:lpstr>佈景主題</vt:lpstr>
      </vt:variant>
      <vt:variant>
        <vt:i4>1</vt:i4>
      </vt:variant>
      <vt:variant>
        <vt:lpstr>投影片標題</vt:lpstr>
      </vt:variant>
      <vt:variant>
        <vt:i4>11</vt:i4>
      </vt:variant>
    </vt:vector>
  </HeadingPairs>
  <TitlesOfParts>
    <vt:vector size="12" baseType="lpstr">
      <vt:lpstr>流線</vt:lpstr>
      <vt:lpstr>Lab #02</vt:lpstr>
      <vt:lpstr>投影片 2</vt:lpstr>
      <vt:lpstr>Good programming style</vt:lpstr>
      <vt:lpstr>Variable naming rules</vt:lpstr>
      <vt:lpstr>Variable naming rules</vt:lpstr>
      <vt:lpstr>Abbreviations</vt:lpstr>
      <vt:lpstr>Floating-point number</vt:lpstr>
      <vt:lpstr>Magic Time ^.&lt;~</vt:lpstr>
      <vt:lpstr>cin, operator, casting </vt:lpstr>
      <vt:lpstr>Hint</vt:lpstr>
      <vt:lpstr>The second practice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Lab #02</dc:title>
  <dc:creator>Illeanore</dc:creator>
  <cp:lastModifiedBy>ntuim_lckung</cp:lastModifiedBy>
  <cp:revision>26</cp:revision>
  <dcterms:created xsi:type="dcterms:W3CDTF">2013-02-27T03:12:46Z</dcterms:created>
  <dcterms:modified xsi:type="dcterms:W3CDTF">2013-03-05T16:29:30Z</dcterms:modified>
</cp:coreProperties>
</file>

<file path=docProps/thumbnail.jpeg>
</file>