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8" r:id="rId9"/>
    <p:sldId id="265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DBF08FB6-A9F7-4F51-B9E4-42D46E1D12F7}">
          <p14:sldIdLst>
            <p14:sldId id="258"/>
            <p14:sldId id="259"/>
            <p14:sldId id="260"/>
            <p14:sldId id="261"/>
            <p14:sldId id="262"/>
            <p14:sldId id="263"/>
            <p14:sldId id="264"/>
            <p14:sldId id="268"/>
            <p14:sldId id="265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474" autoAdjust="0"/>
  </p:normalViewPr>
  <p:slideViewPr>
    <p:cSldViewPr>
      <p:cViewPr varScale="1">
        <p:scale>
          <a:sx n="67" d="100"/>
          <a:sy n="67" d="100"/>
        </p:scale>
        <p:origin x="166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B84EF-104D-4381-80F3-B97E5998C93B}" type="datetimeFigureOut">
              <a:rPr lang="zh-TW" altLang="en-US" smtClean="0"/>
              <a:t>2013/3/13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8A8CE-9C14-489C-8819-74380D6204C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4982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A8CE-9C14-489C-8819-74380D6204C5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4973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指定欄位寬度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指定顯示精確度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指定小數後顯示</a:t>
            </a:r>
            <a:endParaRPr lang="en-US" altLang="zh-TW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A8CE-9C14-489C-8819-74380D6204C5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0195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set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8A8CE-9C14-489C-8819-74380D6204C5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477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687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2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05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94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4111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37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46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33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38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24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2013/3/13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47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#04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2013/03/13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0980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LAB003 (1/2)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Input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: 10 numbers </a:t>
            </a:r>
          </a:p>
          <a:p>
            <a:pPr lvl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include 9 numbers from 1 to 9</a:t>
            </a:r>
          </a:p>
          <a:p>
            <a:pPr lvl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Follows a number (0 or -1)</a:t>
            </a:r>
          </a:p>
          <a:p>
            <a:pPr lvl="1"/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ex. 1 2 3 4 5 6 7 8 9 0</a:t>
            </a:r>
          </a:p>
        </p:txBody>
      </p:sp>
    </p:spTree>
    <p:extLst>
      <p:ext uri="{BB962C8B-B14F-4D97-AF65-F5344CB8AC3E}">
        <p14:creationId xmlns:p14="http://schemas.microsoft.com/office/powerpoint/2010/main" val="1915784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LAB003 (2/2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Output:</a:t>
            </a:r>
          </a:p>
          <a:p>
            <a:pPr lvl="1"/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A 3*3 matrix</a:t>
            </a:r>
          </a:p>
          <a:p>
            <a:pPr lvl="1"/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If the last number is 0, output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:</a:t>
            </a:r>
          </a:p>
          <a:p>
            <a:pPr lvl="1"/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1"/>
            <a:endParaRPr lang="en-US" altLang="zh-TW" dirty="0" smtClean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pPr lvl="1"/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If the last number is 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-1, 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output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 a </a:t>
            </a:r>
            <a:r>
              <a:rPr lang="en-US" altLang="zh-TW" dirty="0" smtClean="0"/>
              <a:t>Transpose : </a:t>
            </a:r>
            <a:endParaRPr lang="en-US" altLang="zh-TW" dirty="0"/>
          </a:p>
          <a:p>
            <a:pPr lvl="1"/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  <a:p>
            <a:endParaRPr lang="en-US" altLang="zh-TW" dirty="0" smtClean="0"/>
          </a:p>
          <a:p>
            <a:endParaRPr lang="en-US" altLang="zh-TW" dirty="0"/>
          </a:p>
          <a:p>
            <a:r>
              <a:rPr lang="en-US" altLang="zh-TW" dirty="0" smtClean="0"/>
              <a:t>Each matrix separate by a line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5292080" y="2852936"/>
            <a:ext cx="18002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500" dirty="0" smtClean="0">
                <a:latin typeface="Consolas" pitchFamily="49" charset="0"/>
                <a:cs typeface="Consolas" pitchFamily="49" charset="0"/>
              </a:rPr>
              <a:t>1 2 3 </a:t>
            </a:r>
            <a:br>
              <a:rPr lang="en-US" altLang="zh-TW" sz="2500" dirty="0" smtClean="0">
                <a:latin typeface="Consolas" pitchFamily="49" charset="0"/>
                <a:cs typeface="Consolas" pitchFamily="49" charset="0"/>
              </a:rPr>
            </a:br>
            <a:r>
              <a:rPr lang="en-US" altLang="zh-TW" sz="2500" dirty="0" smtClean="0">
                <a:latin typeface="Consolas" pitchFamily="49" charset="0"/>
                <a:cs typeface="Consolas" pitchFamily="49" charset="0"/>
              </a:rPr>
              <a:t>4 5 6</a:t>
            </a:r>
          </a:p>
          <a:p>
            <a:r>
              <a:rPr lang="en-US" altLang="zh-TW" sz="2500" dirty="0" smtClean="0">
                <a:latin typeface="Consolas" pitchFamily="49" charset="0"/>
                <a:cs typeface="Consolas" pitchFamily="49" charset="0"/>
              </a:rPr>
              <a:t>7 8 9</a:t>
            </a:r>
            <a:endParaRPr lang="zh-TW" altLang="en-US" sz="25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5392230" y="4725144"/>
            <a:ext cx="112398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500" dirty="0" smtClean="0">
                <a:latin typeface="Consolas" pitchFamily="49" charset="0"/>
                <a:cs typeface="Consolas" pitchFamily="49" charset="0"/>
              </a:rPr>
              <a:t>1 4 7 </a:t>
            </a:r>
            <a:br>
              <a:rPr lang="en-US" altLang="zh-TW" sz="2500" dirty="0" smtClean="0">
                <a:latin typeface="Consolas" pitchFamily="49" charset="0"/>
                <a:cs typeface="Consolas" pitchFamily="49" charset="0"/>
              </a:rPr>
            </a:br>
            <a:r>
              <a:rPr lang="en-US" altLang="zh-TW" sz="2500" dirty="0" smtClean="0">
                <a:latin typeface="Consolas" pitchFamily="49" charset="0"/>
                <a:cs typeface="Consolas" pitchFamily="49" charset="0"/>
              </a:rPr>
              <a:t>2 5 8</a:t>
            </a:r>
          </a:p>
          <a:p>
            <a:r>
              <a:rPr lang="en-US" altLang="zh-TW" sz="2500" dirty="0" smtClean="0">
                <a:latin typeface="Consolas" pitchFamily="49" charset="0"/>
                <a:cs typeface="Consolas" pitchFamily="49" charset="0"/>
              </a:rPr>
              <a:t>3 6 9</a:t>
            </a:r>
            <a:endParaRPr lang="zh-TW" altLang="en-US" sz="25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174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C++ standard library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&lt;</a:t>
            </a:r>
            <a:r>
              <a:rPr lang="en-US" altLang="zh-TW" dirty="0" err="1"/>
              <a:t>iostream</a:t>
            </a:r>
            <a:r>
              <a:rPr lang="en-US" altLang="zh-TW" dirty="0"/>
              <a:t>&gt;: Input/output </a:t>
            </a:r>
            <a:r>
              <a:rPr lang="en-US" altLang="zh-TW" dirty="0" smtClean="0"/>
              <a:t>stream</a:t>
            </a:r>
          </a:p>
          <a:p>
            <a:pPr lvl="1"/>
            <a:endParaRPr lang="en-US" altLang="zh-TW" dirty="0" smtClean="0"/>
          </a:p>
          <a:p>
            <a:r>
              <a:rPr lang="en-US" altLang="zh-TW" dirty="0"/>
              <a:t>&lt;</a:t>
            </a:r>
            <a:r>
              <a:rPr lang="en-US" altLang="zh-TW" dirty="0" err="1"/>
              <a:t>iomanip</a:t>
            </a:r>
            <a:r>
              <a:rPr lang="en-US" altLang="zh-TW" dirty="0" smtClean="0"/>
              <a:t>&gt;: I/O manipulation</a:t>
            </a:r>
          </a:p>
          <a:p>
            <a:pPr lvl="1"/>
            <a:r>
              <a:rPr lang="en-US" altLang="zh-TW" dirty="0"/>
              <a:t>allow us to format </a:t>
            </a:r>
            <a:r>
              <a:rPr lang="en-US" altLang="zh-TW" dirty="0" smtClean="0"/>
              <a:t>our </a:t>
            </a:r>
            <a:r>
              <a:rPr lang="en-US" altLang="zh-TW" dirty="0"/>
              <a:t>inputs and outputs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54597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&lt;</a:t>
            </a:r>
            <a:r>
              <a:rPr lang="en-US" altLang="zh-TW" dirty="0" err="1" smtClean="0"/>
              <a:t>iomanip</a:t>
            </a:r>
            <a:r>
              <a:rPr lang="en-US" altLang="zh-TW" dirty="0"/>
              <a:t>&gt;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setw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/>
              <a:t>w): enforce the output to occupy at least </a:t>
            </a:r>
            <a:r>
              <a:rPr lang="en-US" altLang="zh-TW" dirty="0" err="1"/>
              <a:t>wcharacters</a:t>
            </a:r>
            <a:r>
              <a:rPr lang="en-US" altLang="zh-TW" dirty="0"/>
              <a:t> of width. </a:t>
            </a:r>
          </a:p>
          <a:p>
            <a:r>
              <a:rPr lang="en-US" altLang="zh-TW" dirty="0" err="1" smtClean="0"/>
              <a:t>setprecision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/>
              <a:t>p): set the total number of digits displayed to p. </a:t>
            </a:r>
          </a:p>
          <a:p>
            <a:r>
              <a:rPr lang="en-US" altLang="zh-TW" dirty="0" smtClean="0"/>
              <a:t>fixed</a:t>
            </a:r>
            <a:r>
              <a:rPr lang="en-US" altLang="zh-TW" dirty="0"/>
              <a:t>: make </a:t>
            </a:r>
            <a:r>
              <a:rPr lang="en-US" altLang="zh-TW" dirty="0" err="1"/>
              <a:t>setprecision</a:t>
            </a:r>
            <a:r>
              <a:rPr lang="en-US" altLang="zh-TW" dirty="0"/>
              <a:t>()to apply on digits after the decimal point.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51531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s</a:t>
            </a:r>
            <a:r>
              <a:rPr lang="en-US" altLang="zh-TW" dirty="0" err="1" smtClean="0"/>
              <a:t>etprecision</a:t>
            </a:r>
            <a:r>
              <a:rPr lang="en-US" altLang="zh-TW" dirty="0" smtClean="0"/>
              <a:t>()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 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&lt;&lt;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setprecision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(3)&lt;&lt; 3.123 &lt;&lt;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lvl="1"/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3.12</a:t>
            </a:r>
          </a:p>
          <a:p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 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&lt;&lt;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setprecision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(5)&lt;&lt;3.123456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 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&lt;&lt; 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lvl="1"/>
            <a:r>
              <a:rPr lang="en-US" altLang="zh-TW" dirty="0">
                <a:latin typeface="Consolas" pitchFamily="49" charset="0"/>
                <a:cs typeface="Consolas" pitchFamily="49" charset="0"/>
              </a:rPr>
              <a:t>3.1235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078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fixed &amp; </a:t>
            </a:r>
            <a:r>
              <a:rPr lang="en-US" altLang="zh-TW" dirty="0" err="1" smtClean="0"/>
              <a:t>setprecision</a:t>
            </a:r>
            <a:r>
              <a:rPr lang="en-US" altLang="zh-TW" dirty="0" smtClean="0"/>
              <a:t>()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/>
          <a:lstStyle/>
          <a:p>
            <a:pPr fontAlgn="base"/>
            <a:r>
              <a:rPr lang="en-US" altLang="zh-TW" sz="2200" dirty="0" err="1" smtClean="0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sz="2200" dirty="0" smtClean="0">
                <a:latin typeface="Consolas" pitchFamily="49" charset="0"/>
                <a:cs typeface="Consolas" pitchFamily="49" charset="0"/>
              </a:rPr>
              <a:t>&lt;&lt; fixed &lt;&lt; </a:t>
            </a:r>
            <a:r>
              <a:rPr lang="en-US" altLang="zh-TW" sz="2200" dirty="0" err="1" smtClean="0">
                <a:latin typeface="Consolas" pitchFamily="49" charset="0"/>
                <a:cs typeface="Consolas" pitchFamily="49" charset="0"/>
              </a:rPr>
              <a:t>setprecision</a:t>
            </a:r>
            <a:r>
              <a:rPr lang="en-US" altLang="zh-TW" sz="2200" dirty="0" smtClean="0">
                <a:latin typeface="Consolas" pitchFamily="49" charset="0"/>
                <a:cs typeface="Consolas" pitchFamily="49" charset="0"/>
              </a:rPr>
              <a:t>(2) &lt;&lt; 3.1234 &lt;&lt; </a:t>
            </a:r>
            <a:r>
              <a:rPr lang="en-US" altLang="zh-TW" sz="2200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sz="2200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fontAlgn="base"/>
            <a:r>
              <a:rPr lang="en-US" altLang="zh-TW" sz="2200" dirty="0" err="1" smtClean="0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sz="2200" dirty="0" smtClean="0">
                <a:latin typeface="Consolas" pitchFamily="49" charset="0"/>
                <a:cs typeface="Consolas" pitchFamily="49" charset="0"/>
              </a:rPr>
              <a:t>&lt;&lt; 5.132223 </a:t>
            </a:r>
            <a:r>
              <a:rPr lang="en-US" altLang="zh-TW" sz="2200" dirty="0">
                <a:latin typeface="Consolas" pitchFamily="49" charset="0"/>
                <a:cs typeface="Consolas" pitchFamily="49" charset="0"/>
              </a:rPr>
              <a:t>&lt;&lt; </a:t>
            </a:r>
            <a:r>
              <a:rPr lang="en-US" altLang="zh-TW" sz="2200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sz="2200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fontAlgn="base"/>
            <a:endParaRPr lang="en-US" altLang="zh-TW" sz="2200" dirty="0">
              <a:latin typeface="Consolas" pitchFamily="49" charset="0"/>
              <a:cs typeface="Consolas" pitchFamily="49" charset="0"/>
            </a:endParaRPr>
          </a:p>
          <a:p>
            <a:pPr fontAlgn="base"/>
            <a:r>
              <a:rPr lang="en-US" altLang="zh-TW" sz="2200" dirty="0" smtClean="0">
                <a:latin typeface="Consolas" pitchFamily="49" charset="0"/>
                <a:cs typeface="Consolas" pitchFamily="49" charset="0"/>
              </a:rPr>
              <a:t>Output? </a:t>
            </a:r>
          </a:p>
          <a:p>
            <a:pPr lvl="1" fontAlgn="base"/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3.12</a:t>
            </a:r>
          </a:p>
          <a:p>
            <a:pPr lvl="1" fontAlgn="base"/>
            <a:r>
              <a:rPr lang="en-US" altLang="zh-TW" dirty="0">
                <a:latin typeface="Consolas" pitchFamily="49" charset="0"/>
                <a:cs typeface="Consolas" pitchFamily="49" charset="0"/>
              </a:rPr>
              <a:t>?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689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How to unset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fixed</a:t>
            </a:r>
            <a:r>
              <a:rPr lang="en-US" altLang="zh-TW" dirty="0"/>
              <a:t> &amp;</a:t>
            </a:r>
            <a:r>
              <a:rPr lang="zh-TW" alt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setprecision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()</a:t>
            </a:r>
            <a:r>
              <a:rPr lang="en-US" altLang="zh-TW" dirty="0" smtClean="0"/>
              <a:t>?</a:t>
            </a:r>
          </a:p>
          <a:p>
            <a:pPr lvl="1"/>
            <a:r>
              <a:rPr lang="en-US" altLang="zh-TW" dirty="0">
                <a:latin typeface="Consolas" pitchFamily="49" charset="0"/>
                <a:cs typeface="Consolas" pitchFamily="49" charset="0"/>
              </a:rPr>
              <a:t>float 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x = 51.1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&lt;&lt; fixed  &lt;&lt; 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setprecision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(3) &lt;&lt; 3.1234  &lt;&lt; 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&lt;&lt; x &lt;&lt;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zh-TW" dirty="0" smtClean="0">
                <a:solidFill>
                  <a:schemeClr val="accent4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//51.100</a:t>
            </a:r>
          </a:p>
          <a:p>
            <a:pPr lvl="1"/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cout.unsetf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(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ios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::fixed );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&lt;&lt; x &lt;&lt;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; </a:t>
            </a:r>
            <a:r>
              <a:rPr lang="en-US" altLang="zh-TW" dirty="0" smtClean="0">
                <a:solidFill>
                  <a:schemeClr val="accent4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//51.1</a:t>
            </a:r>
            <a:endParaRPr lang="en-US" altLang="zh-TW" dirty="0">
              <a:solidFill>
                <a:schemeClr val="accent4">
                  <a:lumMod val="50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pPr lvl="1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18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LAB004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Click </a:t>
            </a:r>
            <a:r>
              <a:rPr lang="en-US" altLang="zh-TW" dirty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the problem set and click </a:t>
            </a:r>
            <a:r>
              <a:rPr lang="en-US" altLang="zh-TW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LAB004</a:t>
            </a:r>
            <a:endParaRPr lang="en-US" altLang="zh-TW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6230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Array Declaration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err="1"/>
              <a:t>int</a:t>
            </a:r>
            <a:r>
              <a:rPr lang="en-US" altLang="zh-TW" b="1" dirty="0"/>
              <a:t> </a:t>
            </a:r>
            <a:r>
              <a:rPr lang="en-US" altLang="zh-TW" b="1" dirty="0" err="1"/>
              <a:t>irr</a:t>
            </a:r>
            <a:r>
              <a:rPr lang="en-US" altLang="zh-TW" b="1" dirty="0"/>
              <a:t>[10] = {0}; 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b="1" dirty="0"/>
              <a:t>double </a:t>
            </a:r>
            <a:r>
              <a:rPr lang="en-US" altLang="zh-TW" b="1" dirty="0" err="1"/>
              <a:t>darr</a:t>
            </a:r>
            <a:r>
              <a:rPr lang="en-US" altLang="zh-TW" b="1" dirty="0"/>
              <a:t>[10] = {0.0}; 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b="1" dirty="0"/>
              <a:t>char </a:t>
            </a:r>
            <a:r>
              <a:rPr lang="en-US" altLang="zh-TW" b="1" dirty="0" err="1"/>
              <a:t>carr</a:t>
            </a:r>
            <a:r>
              <a:rPr lang="en-US" altLang="zh-TW" b="1" dirty="0"/>
              <a:t>[10] = {'\0'}; 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b="1" dirty="0" err="1"/>
              <a:t>bool</a:t>
            </a:r>
            <a:r>
              <a:rPr lang="en-US" altLang="zh-TW" b="1" dirty="0"/>
              <a:t> </a:t>
            </a:r>
            <a:r>
              <a:rPr lang="en-US" altLang="zh-TW" b="1" dirty="0" err="1"/>
              <a:t>barr</a:t>
            </a:r>
            <a:r>
              <a:rPr lang="en-US" altLang="zh-TW" b="1" dirty="0"/>
              <a:t>[10] = {false};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070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Array  </a:t>
            </a:r>
            <a:r>
              <a:rPr lang="en-US" altLang="zh-TW" dirty="0"/>
              <a:t>Declaration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err="1"/>
              <a:t>int</a:t>
            </a:r>
            <a:r>
              <a:rPr lang="en-US" altLang="zh-TW" b="1" dirty="0"/>
              <a:t> </a:t>
            </a:r>
            <a:r>
              <a:rPr lang="en-US" altLang="zh-TW" b="1" dirty="0" err="1"/>
              <a:t>iarr</a:t>
            </a:r>
            <a:r>
              <a:rPr lang="en-US" altLang="zh-TW" b="1" dirty="0"/>
              <a:t>[5] = {0, 1, 2, 3, 4}; 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b="1" dirty="0"/>
              <a:t>double </a:t>
            </a:r>
            <a:r>
              <a:rPr lang="en-US" altLang="zh-TW" b="1" dirty="0" err="1"/>
              <a:t>darr</a:t>
            </a:r>
            <a:r>
              <a:rPr lang="en-US" altLang="zh-TW" b="1" dirty="0"/>
              <a:t>[5] = {0.0, 0.1, 0.2, 0.3, 0.4}; 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b="1" dirty="0"/>
              <a:t>char </a:t>
            </a:r>
            <a:r>
              <a:rPr lang="en-US" altLang="zh-TW" b="1" dirty="0" err="1"/>
              <a:t>carr</a:t>
            </a:r>
            <a:r>
              <a:rPr lang="en-US" altLang="zh-TW" b="1" dirty="0"/>
              <a:t>[5] = {'A', 'B', 'C', 'D', 'E'}; 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b="1" dirty="0" err="1"/>
              <a:t>bool</a:t>
            </a:r>
            <a:r>
              <a:rPr lang="en-US" altLang="zh-TW" b="1" dirty="0"/>
              <a:t> </a:t>
            </a:r>
            <a:r>
              <a:rPr lang="en-US" altLang="zh-TW" b="1" dirty="0" err="1"/>
              <a:t>barr</a:t>
            </a:r>
            <a:r>
              <a:rPr lang="en-US" altLang="zh-TW" b="1" dirty="0"/>
              <a:t>[5] = {false, true, false, true, false};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415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Array Access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>
                <a:latin typeface="Consolas" pitchFamily="49" charset="0"/>
                <a:cs typeface="Consolas" pitchFamily="49" charset="0"/>
              </a:rPr>
              <a:t>#include &lt;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iostream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&gt;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>
                <a:latin typeface="Consolas" pitchFamily="49" charset="0"/>
                <a:cs typeface="Consolas" pitchFamily="49" charset="0"/>
              </a:rPr>
              <a:t>using namespace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std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main() {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const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length = 10</a:t>
            </a:r>
            <a:r>
              <a:rPr lang="en-US" altLang="zh-TW" sz="2100" dirty="0" smtClean="0">
                <a:latin typeface="Consolas" pitchFamily="49" charset="0"/>
                <a:cs typeface="Consolas" pitchFamily="49" charset="0"/>
              </a:rPr>
              <a:t>;//use constant to store array length </a:t>
            </a:r>
            <a:r>
              <a:rPr lang="en-US" altLang="zh-TW" sz="15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sz="1500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iarr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[length] = {0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};</a:t>
            </a:r>
            <a:r>
              <a:rPr lang="en-US" altLang="zh-TW" sz="2100" dirty="0" smtClean="0">
                <a:latin typeface="Consolas" pitchFamily="49" charset="0"/>
                <a:cs typeface="Consolas" pitchFamily="49" charset="0"/>
              </a:rPr>
              <a:t>//all elements is 0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for(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&lt; length;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++)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iarr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] =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for(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 &lt; length;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++)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&lt;&lt;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iarr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] &lt;&lt; " ";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altLang="zh-TW" dirty="0" err="1" smtClean="0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&lt;&lt; </a:t>
            </a:r>
            <a:r>
              <a:rPr lang="en-US" altLang="zh-TW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;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	return </a:t>
            </a:r>
            <a:r>
              <a:rPr lang="en-US" altLang="zh-TW" dirty="0">
                <a:latin typeface="Consolas" pitchFamily="49" charset="0"/>
                <a:cs typeface="Consolas" pitchFamily="49" charset="0"/>
              </a:rPr>
              <a:t>0; </a:t>
            </a:r>
            <a:br>
              <a:rPr lang="en-US" altLang="zh-TW" dirty="0">
                <a:latin typeface="Consolas" pitchFamily="49" charset="0"/>
                <a:cs typeface="Consolas" pitchFamily="49" charset="0"/>
              </a:rPr>
            </a:br>
            <a:r>
              <a:rPr lang="en-US" altLang="zh-TW" dirty="0">
                <a:latin typeface="Consolas" pitchFamily="49" charset="0"/>
                <a:cs typeface="Consolas" pitchFamily="49" charset="0"/>
              </a:rPr>
              <a:t>}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628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Result :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latin typeface="Consolas" pitchFamily="49" charset="0"/>
                <a:cs typeface="Consolas" pitchFamily="49" charset="0"/>
              </a:rPr>
              <a:t>0 1 2 3 4 5 6 7 8 9</a:t>
            </a:r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276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Array  Declaration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err="1"/>
              <a:t>int</a:t>
            </a:r>
            <a:r>
              <a:rPr lang="en-US" altLang="zh-TW" b="1" dirty="0"/>
              <a:t> </a:t>
            </a:r>
            <a:r>
              <a:rPr lang="en-US" altLang="zh-TW" b="1" dirty="0" err="1"/>
              <a:t>iarr</a:t>
            </a:r>
            <a:r>
              <a:rPr lang="en-US" altLang="zh-TW" b="1" dirty="0"/>
              <a:t>[5] = {0, 1};  </a:t>
            </a:r>
            <a:endParaRPr lang="en-US" altLang="zh-TW" b="1" dirty="0" smtClean="0"/>
          </a:p>
          <a:p>
            <a:pPr lvl="1"/>
            <a:r>
              <a:rPr lang="en-US" altLang="zh-TW" b="1" dirty="0" err="1" smtClean="0"/>
              <a:t>iarr</a:t>
            </a:r>
            <a:r>
              <a:rPr lang="en-US" altLang="zh-TW" b="1" dirty="0" smtClean="0"/>
              <a:t> : {0,1,0,0,0} </a:t>
            </a:r>
            <a:endParaRPr lang="en-US" altLang="zh-TW" b="1" dirty="0"/>
          </a:p>
          <a:p>
            <a:r>
              <a:rPr lang="sv-SE" altLang="zh-TW" b="1" dirty="0" smtClean="0"/>
              <a:t>int </a:t>
            </a:r>
            <a:r>
              <a:rPr lang="sv-SE" altLang="zh-TW" b="1" dirty="0"/>
              <a:t>iarr[] = {1, 2, 3}; 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5745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504" y="6643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Copy Arrays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389120"/>
          </a:xfrm>
        </p:spPr>
        <p:txBody>
          <a:bodyPr/>
          <a:lstStyle/>
          <a:p>
            <a:r>
              <a:rPr lang="en-US" altLang="zh-TW" dirty="0"/>
              <a:t>you </a:t>
            </a:r>
            <a:r>
              <a:rPr lang="en-US" altLang="zh-TW" dirty="0" smtClean="0"/>
              <a:t>cannot </a:t>
            </a:r>
            <a:r>
              <a:rPr lang="en-US" altLang="zh-TW" dirty="0"/>
              <a:t>write array1 = array2</a:t>
            </a:r>
            <a:r>
              <a:rPr lang="en-US" altLang="zh-TW" dirty="0" smtClean="0"/>
              <a:t>.</a:t>
            </a:r>
          </a:p>
          <a:p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const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 length = 5;</a:t>
            </a:r>
            <a:r>
              <a:rPr lang="en-US" altLang="zh-TW" sz="24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sz="2400" dirty="0">
                <a:latin typeface="Consolas" pitchFamily="49" charset="0"/>
                <a:cs typeface="Consolas" pitchFamily="49" charset="0"/>
              </a:rPr>
            </a:br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 arr1[length];</a:t>
            </a:r>
            <a:r>
              <a:rPr lang="en-US" altLang="zh-TW" sz="24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sz="2400" dirty="0">
                <a:latin typeface="Consolas" pitchFamily="49" charset="0"/>
                <a:cs typeface="Consolas" pitchFamily="49" charset="0"/>
              </a:rPr>
            </a:br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 arr2[length];</a:t>
            </a:r>
            <a:r>
              <a:rPr lang="en-US" altLang="zh-TW" sz="24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sz="2400" dirty="0">
                <a:latin typeface="Consolas" pitchFamily="49" charset="0"/>
                <a:cs typeface="Consolas" pitchFamily="49" charset="0"/>
              </a:rPr>
            </a:br>
            <a:r>
              <a:rPr lang="en-US" altLang="zh-TW" sz="2400" b="1" dirty="0" smtClean="0">
                <a:latin typeface="Consolas" pitchFamily="49" charset="0"/>
                <a:cs typeface="Consolas" pitchFamily="49" charset="0"/>
              </a:rPr>
              <a:t>... //array1 &amp; array2 element declaration</a:t>
            </a:r>
            <a:r>
              <a:rPr lang="en-US" altLang="zh-TW" sz="24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sz="2400" dirty="0">
                <a:latin typeface="Consolas" pitchFamily="49" charset="0"/>
                <a:cs typeface="Consolas" pitchFamily="49" charset="0"/>
              </a:rPr>
            </a:br>
            <a:r>
              <a:rPr lang="en-US" altLang="zh-TW" sz="2400" b="1" dirty="0" smtClean="0">
                <a:latin typeface="Consolas" pitchFamily="49" charset="0"/>
                <a:cs typeface="Consolas" pitchFamily="49" charset="0"/>
              </a:rPr>
              <a:t>for(</a:t>
            </a:r>
            <a:r>
              <a:rPr lang="en-US" altLang="zh-TW" sz="2400" b="1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zh-TW" sz="24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 = 0; </a:t>
            </a:r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 &lt; length; </a:t>
            </a:r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++) {</a:t>
            </a:r>
            <a:r>
              <a:rPr lang="en-US" altLang="zh-TW" sz="24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sz="2400" dirty="0">
                <a:latin typeface="Consolas" pitchFamily="49" charset="0"/>
                <a:cs typeface="Consolas" pitchFamily="49" charset="0"/>
              </a:rPr>
            </a:b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    arr1[</a:t>
            </a:r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] = arr2[</a:t>
            </a:r>
            <a:r>
              <a:rPr lang="en-US" altLang="zh-TW" sz="2400" b="1" dirty="0" err="1">
                <a:latin typeface="Consolas" pitchFamily="49" charset="0"/>
                <a:cs typeface="Consolas" pitchFamily="49" charset="0"/>
              </a:rPr>
              <a:t>i</a:t>
            </a: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];</a:t>
            </a:r>
            <a:r>
              <a:rPr lang="en-US" altLang="zh-TW" sz="2400" dirty="0">
                <a:latin typeface="Consolas" pitchFamily="49" charset="0"/>
                <a:cs typeface="Consolas" pitchFamily="49" charset="0"/>
              </a:rPr>
              <a:t/>
            </a:r>
            <a:br>
              <a:rPr lang="en-US" altLang="zh-TW" sz="2400" dirty="0">
                <a:latin typeface="Consolas" pitchFamily="49" charset="0"/>
                <a:cs typeface="Consolas" pitchFamily="49" charset="0"/>
              </a:rPr>
            </a:br>
            <a:r>
              <a:rPr lang="en-US" altLang="zh-TW" sz="2400" b="1" dirty="0">
                <a:latin typeface="Consolas" pitchFamily="49" charset="0"/>
                <a:cs typeface="Consolas" pitchFamily="49" charset="0"/>
              </a:rPr>
              <a:t>}</a:t>
            </a:r>
            <a:endParaRPr lang="en-US" altLang="zh-TW" sz="24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439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Two Dimension Array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We may initialize a two-dimensional array as follows: </a:t>
            </a:r>
          </a:p>
          <a:p>
            <a:r>
              <a:rPr lang="en-US" altLang="zh-TW" dirty="0" smtClean="0"/>
              <a:t> </a:t>
            </a:r>
            <a:r>
              <a:rPr lang="en-US" altLang="zh-TW" dirty="0" err="1"/>
              <a:t>int</a:t>
            </a:r>
            <a:r>
              <a:rPr lang="en-US" altLang="zh-TW" dirty="0"/>
              <a:t> score[2][3] = {{1, 2, 3}, {4, 5, 6}};</a:t>
            </a:r>
          </a:p>
          <a:p>
            <a:r>
              <a:rPr lang="en-US" altLang="zh-TW" dirty="0" smtClean="0"/>
              <a:t> </a:t>
            </a:r>
            <a:r>
              <a:rPr lang="en-US" altLang="zh-TW" dirty="0" err="1"/>
              <a:t>int</a:t>
            </a:r>
            <a:r>
              <a:rPr lang="en-US" altLang="zh-TW" dirty="0"/>
              <a:t> score[2][3] = {1, 2, 3, 4, 5, 6};</a:t>
            </a:r>
          </a:p>
          <a:p>
            <a:r>
              <a:rPr lang="en-US" altLang="zh-TW" dirty="0" smtClean="0"/>
              <a:t> </a:t>
            </a:r>
            <a:r>
              <a:rPr lang="en-US" altLang="zh-TW" dirty="0" err="1"/>
              <a:t>int</a:t>
            </a:r>
            <a:r>
              <a:rPr lang="en-US" altLang="zh-TW" dirty="0"/>
              <a:t> score[][3] = {1, 2, 3, 4, 5, 6};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44459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Two Dimension Array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Two-dimensional arrays are not actually rows and columns. </a:t>
            </a:r>
            <a:r>
              <a:rPr lang="en-US" altLang="zh-TW" dirty="0" smtClean="0"/>
              <a:t>A </a:t>
            </a:r>
            <a:r>
              <a:rPr lang="en-US" altLang="zh-TW" dirty="0"/>
              <a:t>two-dimensional array is actually several one-dimensional </a:t>
            </a:r>
            <a:r>
              <a:rPr lang="en-US" altLang="zh-TW" dirty="0" smtClean="0"/>
              <a:t> arrays</a:t>
            </a:r>
            <a:r>
              <a:rPr lang="en-US" altLang="zh-TW" dirty="0"/>
              <a:t>.</a:t>
            </a:r>
            <a:endParaRPr lang="zh-TW" altLang="en-US" dirty="0"/>
          </a:p>
        </p:txBody>
      </p:sp>
      <p:pic>
        <p:nvPicPr>
          <p:cNvPr id="1026" name="Picture 2" descr="二維陣列配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35106"/>
            <a:ext cx="781822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061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377</Words>
  <Application>Microsoft Office PowerPoint</Application>
  <PresentationFormat>如螢幕大小 (4:3)</PresentationFormat>
  <Paragraphs>77</Paragraphs>
  <Slides>17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5" baseType="lpstr">
      <vt:lpstr>Arial Unicode MS</vt:lpstr>
      <vt:lpstr>微軟正黑體</vt:lpstr>
      <vt:lpstr>新細明體</vt:lpstr>
      <vt:lpstr>Calibri</vt:lpstr>
      <vt:lpstr>Consolas</vt:lpstr>
      <vt:lpstr>Constantia</vt:lpstr>
      <vt:lpstr>Wingdings 2</vt:lpstr>
      <vt:lpstr>流線</vt:lpstr>
      <vt:lpstr>Lab #04</vt:lpstr>
      <vt:lpstr>Array Declaration</vt:lpstr>
      <vt:lpstr>Array  Declaration</vt:lpstr>
      <vt:lpstr>Array Access</vt:lpstr>
      <vt:lpstr>Result : </vt:lpstr>
      <vt:lpstr>Array  Declaration</vt:lpstr>
      <vt:lpstr>Copy Arrays</vt:lpstr>
      <vt:lpstr>Two Dimension Array</vt:lpstr>
      <vt:lpstr>Two Dimension Array</vt:lpstr>
      <vt:lpstr>LAB003 (1/2)</vt:lpstr>
      <vt:lpstr>LAB003 (2/2)</vt:lpstr>
      <vt:lpstr>C++ standard library</vt:lpstr>
      <vt:lpstr>&lt;iomanip&gt;</vt:lpstr>
      <vt:lpstr>setprecision()</vt:lpstr>
      <vt:lpstr>fixed &amp; setprecision()</vt:lpstr>
      <vt:lpstr>PowerPoint 簡報</vt:lpstr>
      <vt:lpstr>LAB004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#04</dc:title>
  <dc:creator>Illeanore</dc:creator>
  <cp:lastModifiedBy>user</cp:lastModifiedBy>
  <cp:revision>13</cp:revision>
  <dcterms:created xsi:type="dcterms:W3CDTF">2013-03-13T07:37:50Z</dcterms:created>
  <dcterms:modified xsi:type="dcterms:W3CDTF">2013-03-13T10:09:25Z</dcterms:modified>
</cp:coreProperties>
</file>