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160" r:id="rId1"/>
  </p:sldMasterIdLst>
  <p:notesMasterIdLst>
    <p:notesMasterId r:id="rId17"/>
  </p:notesMasterIdLst>
  <p:sldIdLst>
    <p:sldId id="256" r:id="rId2"/>
    <p:sldId id="259" r:id="rId3"/>
    <p:sldId id="281" r:id="rId4"/>
    <p:sldId id="282" r:id="rId5"/>
    <p:sldId id="268" r:id="rId6"/>
    <p:sldId id="283" r:id="rId7"/>
    <p:sldId id="287" r:id="rId8"/>
    <p:sldId id="284" r:id="rId9"/>
    <p:sldId id="285" r:id="rId10"/>
    <p:sldId id="277" r:id="rId11"/>
    <p:sldId id="286" r:id="rId12"/>
    <p:sldId id="288" r:id="rId13"/>
    <p:sldId id="279" r:id="rId14"/>
    <p:sldId id="289" r:id="rId15"/>
    <p:sldId id="290" r:id="rId16"/>
  </p:sldIdLst>
  <p:sldSz cx="9144000" cy="6858000" type="screen4x3"/>
  <p:notesSz cx="6858000" cy="9144000"/>
  <p:defaultTextStyle>
    <a:defPPr>
      <a:defRPr lang="zh-TW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佈景主題樣式 1 - 輔色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06799F8-075E-4A3A-A7F6-7FBC6576F1A4}" styleName="佈景主題樣式 2 - 輔色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C083E6E3-FA7D-4D7B-A595-EF9225AFEA82}" styleName="淺色樣式 1 - 輔色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無樣式、無格線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44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F5BFDE-5963-144C-8E12-4933E90D95AB}" type="datetimeFigureOut">
              <a:rPr kumimoji="1" lang="zh-TW" altLang="en-US" smtClean="0"/>
              <a:t>2015/4/15</a:t>
            </a:fld>
            <a:endParaRPr kumimoji="1" lang="zh-TW" altLang="en-US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TW" altLang="en-US" smtClean="0"/>
              <a:t>按一下以編輯母片文字樣式</a:t>
            </a:r>
          </a:p>
          <a:p>
            <a:pPr lvl="1"/>
            <a:r>
              <a:rPr kumimoji="1" lang="zh-TW" altLang="en-US" smtClean="0"/>
              <a:t>第二層</a:t>
            </a:r>
          </a:p>
          <a:p>
            <a:pPr lvl="2"/>
            <a:r>
              <a:rPr kumimoji="1" lang="zh-TW" altLang="en-US" smtClean="0"/>
              <a:t>第三層</a:t>
            </a:r>
          </a:p>
          <a:p>
            <a:pPr lvl="3"/>
            <a:r>
              <a:rPr kumimoji="1" lang="zh-TW" altLang="en-US" smtClean="0"/>
              <a:t>第四層</a:t>
            </a:r>
          </a:p>
          <a:p>
            <a:pPr lvl="4"/>
            <a:r>
              <a:rPr kumimoji="1" lang="zh-TW" altLang="en-US" smtClean="0"/>
              <a:t>第五層</a:t>
            </a:r>
            <a:endParaRPr kumimoji="1"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7DD3AC-56C3-8643-A10C-791B8272748F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25379935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15B2F-5B99-48A7-A268-4E11C32C7454}" type="datetime1">
              <a:rPr kumimoji="1" lang="zh-TW" altLang="en-US" smtClean="0"/>
              <a:t>2015/4/15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294C92D-0306-4E69-9CD3-20855E849650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D59DE-C93B-483D-8488-E176DE56FD26}" type="datetime1">
              <a:rPr kumimoji="1" lang="zh-TW" altLang="en-US" smtClean="0"/>
              <a:t>2015/4/15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D58C1-289C-4482-B248-E6183418C61D}" type="datetime1">
              <a:rPr kumimoji="1" lang="zh-TW" altLang="en-US" smtClean="0"/>
              <a:t>2015/4/15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A1CCC-221C-4644-92D3-15C29BC04425}" type="datetime1">
              <a:rPr kumimoji="1" lang="zh-TW" altLang="en-US" smtClean="0"/>
              <a:t>2015/4/15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11EA6-4618-4664-963E-F087C0AE0F58}" type="datetime1">
              <a:rPr kumimoji="1" lang="zh-TW" altLang="en-US" smtClean="0"/>
              <a:t>2015/4/15</a:t>
            </a:fld>
            <a:endParaRPr kumimoji="1" lang="zh-TW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1"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55441-456E-4406-8C31-E5EC17687653}" type="datetime1">
              <a:rPr kumimoji="1" lang="zh-TW" altLang="en-US" smtClean="0"/>
              <a:t>2015/4/15</a:t>
            </a:fld>
            <a:endParaRPr kumimoji="1"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ED208-53D0-4CEC-9D67-B1A2B318D9ED}" type="datetime1">
              <a:rPr kumimoji="1" lang="zh-TW" altLang="en-US" smtClean="0"/>
              <a:t>2015/4/15</a:t>
            </a:fld>
            <a:endParaRPr kumimoji="1"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13C44-A14F-401B-9949-BD8D856C6792}" type="datetime1">
              <a:rPr kumimoji="1" lang="zh-TW" altLang="en-US" smtClean="0"/>
              <a:t>2015/4/15</a:t>
            </a:fld>
            <a:endParaRPr kumimoji="1"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DEA77-CF11-4405-BC3D-92F48E7FBF7C}" type="datetime1">
              <a:rPr kumimoji="1" lang="zh-TW" altLang="en-US" smtClean="0"/>
              <a:t>2015/4/15</a:t>
            </a:fld>
            <a:endParaRPr kumimoji="1"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89906-879E-41F7-9874-178E05F72B25}" type="datetime1">
              <a:rPr kumimoji="1" lang="zh-TW" altLang="en-US" smtClean="0"/>
              <a:t>2015/4/15</a:t>
            </a:fld>
            <a:endParaRPr kumimoji="1"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將圖片拖曳至版面配置區或按一下圖示以新增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F517B-B65A-4A4F-9F3F-3F652F01A258}" type="datetime1">
              <a:rPr kumimoji="1" lang="zh-TW" altLang="en-US" smtClean="0"/>
              <a:t>2015/4/15</a:t>
            </a:fld>
            <a:endParaRPr kumimoji="1"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A48EC6A-2899-4D97-A17B-299CD329D11D}" type="datetime1">
              <a:rPr kumimoji="1" lang="zh-TW" altLang="en-US" smtClean="0"/>
              <a:t>2015/4/15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61" r:id="rId1"/>
    <p:sldLayoutId id="2147484162" r:id="rId2"/>
    <p:sldLayoutId id="2147484163" r:id="rId3"/>
    <p:sldLayoutId id="2147484164" r:id="rId4"/>
    <p:sldLayoutId id="2147484165" r:id="rId5"/>
    <p:sldLayoutId id="2147484166" r:id="rId6"/>
    <p:sldLayoutId id="2147484167" r:id="rId7"/>
    <p:sldLayoutId id="2147484168" r:id="rId8"/>
    <p:sldLayoutId id="2147484169" r:id="rId9"/>
    <p:sldLayoutId id="2147484170" r:id="rId10"/>
    <p:sldLayoutId id="21474841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zh-TW" dirty="0" smtClean="0"/>
              <a:t>Lab #05</a:t>
            </a:r>
            <a:endParaRPr kumimoji="1" lang="zh-TW" altLang="en-US" dirty="0"/>
          </a:p>
        </p:txBody>
      </p:sp>
      <p:sp>
        <p:nvSpPr>
          <p:cNvPr id="3" name="子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zh-TW" dirty="0" smtClean="0"/>
              <a:t>Date: 2015/03/25</a:t>
            </a:r>
          </a:p>
          <a:p>
            <a:r>
              <a:rPr kumimoji="1" lang="en-US" altLang="zh-TW" dirty="0" smtClean="0"/>
              <a:t>Presenter:</a:t>
            </a:r>
            <a:r>
              <a:rPr kumimoji="1" lang="en-US" altLang="zh-TW" dirty="0"/>
              <a:t> </a:t>
            </a:r>
            <a:r>
              <a:rPr kumimoji="1" lang="en-US" altLang="zh-TW" dirty="0" smtClean="0"/>
              <a:t>Willy </a:t>
            </a:r>
            <a:r>
              <a:rPr kumimoji="1" lang="en-US" altLang="zh-TW" dirty="0" err="1" smtClean="0"/>
              <a:t>liao</a:t>
            </a:r>
            <a:endParaRPr kumimoji="1"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513936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Practice #2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752600"/>
            <a:ext cx="8260190" cy="4134663"/>
          </a:xfrm>
        </p:spPr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The task is the same as practice #1.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This time practice call by reference.</a:t>
            </a:r>
          </a:p>
        </p:txBody>
      </p:sp>
    </p:spTree>
    <p:extLst>
      <p:ext uri="{BB962C8B-B14F-4D97-AF65-F5344CB8AC3E}">
        <p14:creationId xmlns:p14="http://schemas.microsoft.com/office/powerpoint/2010/main" val="530861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Agenda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solidFill>
                  <a:schemeClr val="bg1">
                    <a:lumMod val="50000"/>
                  </a:schemeClr>
                </a:solidFill>
                <a:latin typeface="+mn-ea"/>
              </a:rPr>
              <a:t>Practice #1 – call by pointer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solidFill>
                  <a:schemeClr val="bg1">
                    <a:lumMod val="50000"/>
                  </a:schemeClr>
                </a:solidFill>
                <a:latin typeface="+mn-ea"/>
              </a:rPr>
              <a:t>Practice #2 – call by reference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Practice #3 – dynamic two-dimensional arrays</a:t>
            </a:r>
          </a:p>
        </p:txBody>
      </p:sp>
    </p:spTree>
    <p:extLst>
      <p:ext uri="{BB962C8B-B14F-4D97-AF65-F5344CB8AC3E}">
        <p14:creationId xmlns:p14="http://schemas.microsoft.com/office/powerpoint/2010/main" val="3844438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04250" y="152718"/>
            <a:ext cx="5791200" cy="1371600"/>
          </a:xfrm>
        </p:spPr>
        <p:txBody>
          <a:bodyPr>
            <a:normAutofit/>
          </a:bodyPr>
          <a:lstStyle/>
          <a:p>
            <a:r>
              <a:rPr kumimoji="1" lang="en-US" altLang="zh-TW" sz="4000" dirty="0" smtClean="0">
                <a:latin typeface="+mj-ea"/>
              </a:rPr>
              <a:t>Review</a:t>
            </a:r>
            <a:endParaRPr kumimoji="1" lang="zh-TW" altLang="en-US" sz="4000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04250" y="1752600"/>
            <a:ext cx="8670418" cy="4954911"/>
          </a:xfrm>
        </p:spPr>
        <p:txBody>
          <a:bodyPr>
            <a:normAutofit/>
          </a:bodyPr>
          <a:lstStyle/>
          <a:p>
            <a:r>
              <a:rPr kumimoji="1" lang="en-US" altLang="zh-TW" sz="2800" b="0" dirty="0">
                <a:latin typeface="+mn-ea"/>
              </a:rPr>
              <a:t>Remind the declaration of dynamic one-dimensional array.</a:t>
            </a:r>
          </a:p>
          <a:p>
            <a:r>
              <a:rPr kumimoji="1" lang="en-US" altLang="zh-TW" sz="2800" i="1" u="sng" dirty="0">
                <a:latin typeface="Courier New"/>
                <a:cs typeface="Courier New"/>
              </a:rPr>
              <a:t>data type</a:t>
            </a:r>
            <a:r>
              <a:rPr kumimoji="1" lang="en-US" altLang="zh-TW" sz="2800" dirty="0">
                <a:latin typeface="Courier New"/>
                <a:cs typeface="Courier New"/>
              </a:rPr>
              <a:t>* </a:t>
            </a:r>
            <a:r>
              <a:rPr kumimoji="1" lang="en-US" altLang="zh-TW" sz="2800" i="1" u="sng" dirty="0">
                <a:latin typeface="Courier New"/>
                <a:cs typeface="Courier New"/>
              </a:rPr>
              <a:t>array name</a:t>
            </a:r>
            <a:r>
              <a:rPr kumimoji="1" lang="en-US" altLang="zh-TW" sz="2800" i="1" dirty="0">
                <a:latin typeface="Courier New"/>
                <a:cs typeface="Courier New"/>
              </a:rPr>
              <a:t>=new </a:t>
            </a:r>
            <a:r>
              <a:rPr kumimoji="1" lang="en-US" altLang="zh-TW" sz="2800" i="1" u="sng" dirty="0">
                <a:latin typeface="Courier New"/>
                <a:cs typeface="Courier New"/>
              </a:rPr>
              <a:t>data type</a:t>
            </a:r>
            <a:r>
              <a:rPr kumimoji="1" lang="en-US" altLang="zh-TW" sz="2800" i="1" dirty="0">
                <a:latin typeface="Courier New"/>
                <a:cs typeface="Courier New"/>
              </a:rPr>
              <a:t>[</a:t>
            </a:r>
            <a:r>
              <a:rPr kumimoji="1" lang="en-US" altLang="zh-TW" sz="2800" i="1" u="sng" dirty="0">
                <a:latin typeface="Courier New"/>
                <a:cs typeface="Courier New"/>
              </a:rPr>
              <a:t>size</a:t>
            </a:r>
            <a:r>
              <a:rPr kumimoji="1" lang="en-US" altLang="zh-TW" sz="2800" i="1" dirty="0">
                <a:latin typeface="Courier New"/>
                <a:cs typeface="Courier New"/>
              </a:rPr>
              <a:t>]</a:t>
            </a:r>
            <a:r>
              <a:rPr kumimoji="1" lang="en-US" altLang="zh-TW" sz="2800" dirty="0">
                <a:latin typeface="Courier New"/>
                <a:cs typeface="Courier New"/>
              </a:rPr>
              <a:t>;</a:t>
            </a:r>
          </a:p>
          <a:p>
            <a:r>
              <a:rPr kumimoji="1" lang="en-US" altLang="zh-TW" sz="2800" b="0" dirty="0">
                <a:latin typeface="+mn-ea"/>
                <a:cs typeface="Courier New"/>
              </a:rPr>
              <a:t>To declare two-dimensional array</a:t>
            </a:r>
          </a:p>
          <a:p>
            <a:r>
              <a:rPr kumimoji="1" lang="en-US" altLang="zh-TW" sz="2800" i="1" u="sng" dirty="0">
                <a:latin typeface="Courier New"/>
                <a:cs typeface="Courier New"/>
              </a:rPr>
              <a:t>data type</a:t>
            </a:r>
            <a:r>
              <a:rPr kumimoji="1" lang="en-US" altLang="zh-TW" sz="2800" dirty="0">
                <a:latin typeface="Courier New"/>
                <a:cs typeface="Courier New"/>
              </a:rPr>
              <a:t>** </a:t>
            </a:r>
            <a:r>
              <a:rPr kumimoji="1" lang="en-US" altLang="zh-TW" sz="2800" i="1" u="sng" dirty="0">
                <a:latin typeface="Courier New"/>
                <a:cs typeface="Courier New"/>
              </a:rPr>
              <a:t>array name</a:t>
            </a:r>
            <a:r>
              <a:rPr kumimoji="1" lang="en-US" altLang="zh-TW" sz="2800" i="1" dirty="0">
                <a:latin typeface="Courier New"/>
                <a:cs typeface="Courier New"/>
              </a:rPr>
              <a:t>=new </a:t>
            </a:r>
            <a:r>
              <a:rPr kumimoji="1" lang="en-US" altLang="zh-TW" sz="2800" i="1" u="sng" dirty="0">
                <a:latin typeface="Courier New"/>
                <a:cs typeface="Courier New"/>
              </a:rPr>
              <a:t>data type*</a:t>
            </a:r>
            <a:r>
              <a:rPr kumimoji="1" lang="en-US" altLang="zh-TW" sz="2800" i="1" dirty="0">
                <a:latin typeface="Courier New"/>
                <a:cs typeface="Courier New"/>
              </a:rPr>
              <a:t>[</a:t>
            </a:r>
            <a:r>
              <a:rPr kumimoji="1" lang="en-US" altLang="zh-TW" sz="2800" i="1" u="sng" dirty="0">
                <a:latin typeface="Courier New"/>
                <a:cs typeface="Courier New"/>
              </a:rPr>
              <a:t>size</a:t>
            </a:r>
            <a:r>
              <a:rPr kumimoji="1" lang="en-US" altLang="zh-TW" sz="2800" i="1" dirty="0">
                <a:latin typeface="Courier New"/>
                <a:cs typeface="Courier New"/>
              </a:rPr>
              <a:t>]</a:t>
            </a:r>
            <a:r>
              <a:rPr kumimoji="1" lang="en-US" altLang="zh-TW" sz="2800" dirty="0">
                <a:latin typeface="Courier New"/>
                <a:cs typeface="Courier New"/>
              </a:rPr>
              <a:t>;</a:t>
            </a:r>
            <a:endParaRPr kumimoji="1" lang="en-US" altLang="zh-TW" sz="2800" b="0" dirty="0">
              <a:latin typeface="+mn-ea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3222100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>
                <a:latin typeface="+mj-ea"/>
              </a:rPr>
              <a:t>Practice #</a:t>
            </a:r>
            <a:r>
              <a:rPr kumimoji="1" lang="en-US" altLang="zh-TW" sz="4000" b="1" dirty="0" smtClean="0">
                <a:latin typeface="+mj-ea"/>
              </a:rPr>
              <a:t>3</a:t>
            </a:r>
            <a:endParaRPr kumimoji="1" lang="zh-TW" altLang="en-US" sz="4000" dirty="0"/>
          </a:p>
        </p:txBody>
      </p:sp>
      <p:sp>
        <p:nvSpPr>
          <p:cNvPr id="7" name="內容版面配置區 2"/>
          <p:cNvSpPr>
            <a:spLocks noGrp="1"/>
          </p:cNvSpPr>
          <p:nvPr>
            <p:ph idx="1"/>
          </p:nvPr>
        </p:nvSpPr>
        <p:spPr>
          <a:xfrm>
            <a:off x="457200" y="1752600"/>
            <a:ext cx="8260190" cy="4134663"/>
          </a:xfrm>
        </p:spPr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In super market M, there are m items and n customer. The boss want to </a:t>
            </a:r>
            <a:r>
              <a:rPr kumimoji="1" lang="en-US" altLang="zh-TW" sz="2800" b="0" dirty="0" smtClean="0">
                <a:latin typeface="+mn-ea"/>
              </a:rPr>
              <a:t>know</a:t>
            </a:r>
            <a:r>
              <a:rPr kumimoji="1" lang="en-US" altLang="zh-TW" sz="2800" b="0" dirty="0" smtClean="0">
                <a:latin typeface="+mn-ea"/>
              </a:rPr>
              <a:t> </a:t>
            </a:r>
            <a:r>
              <a:rPr kumimoji="1" lang="en-US" altLang="zh-TW" sz="2800" b="0" dirty="0" smtClean="0">
                <a:latin typeface="+mn-ea"/>
              </a:rPr>
              <a:t>which pair of product is the most attractive. That </a:t>
            </a:r>
            <a:r>
              <a:rPr kumimoji="1" lang="en-US" altLang="zh-TW" sz="2800" b="0" dirty="0" smtClean="0">
                <a:latin typeface="+mn-ea"/>
              </a:rPr>
              <a:t>is </a:t>
            </a:r>
            <a:r>
              <a:rPr kumimoji="1" lang="en-US" altLang="zh-TW" sz="2800" b="0" dirty="0" smtClean="0">
                <a:latin typeface="+mn-ea"/>
              </a:rPr>
              <a:t>the </a:t>
            </a:r>
            <a:r>
              <a:rPr kumimoji="1" lang="en-US" altLang="zh-TW" sz="2800" b="0" dirty="0">
                <a:latin typeface="+mn-ea"/>
              </a:rPr>
              <a:t>pair </a:t>
            </a:r>
            <a:r>
              <a:rPr kumimoji="1" lang="en-US" altLang="zh-TW" sz="2800" b="0" dirty="0" smtClean="0">
                <a:latin typeface="+mn-ea"/>
              </a:rPr>
              <a:t>most </a:t>
            </a:r>
            <a:r>
              <a:rPr kumimoji="1" lang="en-US" altLang="zh-TW" sz="2800" b="0" dirty="0" smtClean="0">
                <a:latin typeface="+mn-ea"/>
              </a:rPr>
              <a:t>people buy </a:t>
            </a:r>
            <a:r>
              <a:rPr kumimoji="1" lang="en-US" altLang="zh-TW" sz="2800" b="0" dirty="0" smtClean="0">
                <a:latin typeface="+mn-ea"/>
              </a:rPr>
              <a:t>among </a:t>
            </a:r>
            <a:r>
              <a:rPr kumimoji="1" lang="en-US" altLang="zh-TW" sz="2800" b="0" dirty="0" smtClean="0">
                <a:latin typeface="+mn-ea"/>
              </a:rPr>
              <a:t>all the pairs.</a:t>
            </a:r>
          </a:p>
          <a:p>
            <a:pPr marL="342900" indent="-342900">
              <a:buFont typeface="Arial"/>
              <a:buChar char="•"/>
            </a:pPr>
            <a:endParaRPr kumimoji="1" lang="en-US" altLang="zh-TW" sz="2800" b="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Please use the dynamic </a:t>
            </a:r>
            <a:r>
              <a:rPr kumimoji="1" lang="en-US" altLang="zh-TW" sz="2800" b="0" dirty="0" smtClean="0">
                <a:latin typeface="+mn-ea"/>
              </a:rPr>
              <a:t>declaration to store the input. </a:t>
            </a:r>
            <a:endParaRPr kumimoji="1" lang="en-US" altLang="zh-TW" sz="2800" b="0" dirty="0" smtClean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76158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>
                <a:latin typeface="+mj-ea"/>
              </a:rPr>
              <a:t>Practice #</a:t>
            </a:r>
            <a:r>
              <a:rPr kumimoji="1" lang="en-US" altLang="zh-TW" sz="4000" b="1" dirty="0" smtClean="0">
                <a:latin typeface="+mj-ea"/>
              </a:rPr>
              <a:t>3</a:t>
            </a:r>
            <a:endParaRPr kumimoji="1" lang="zh-TW" altLang="en-US" sz="4000" dirty="0"/>
          </a:p>
        </p:txBody>
      </p:sp>
      <p:sp>
        <p:nvSpPr>
          <p:cNvPr id="7" name="內容版面配置區 2"/>
          <p:cNvSpPr>
            <a:spLocks noGrp="1"/>
          </p:cNvSpPr>
          <p:nvPr>
            <p:ph idx="1"/>
          </p:nvPr>
        </p:nvSpPr>
        <p:spPr>
          <a:xfrm>
            <a:off x="457200" y="1752600"/>
            <a:ext cx="8260190" cy="4134663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Some data: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>
                <a:latin typeface="+mn-ea"/>
              </a:rPr>
              <a:t>m</a:t>
            </a:r>
            <a:r>
              <a:rPr kumimoji="1" lang="en-US" altLang="zh-TW" sz="2800" b="0" dirty="0" smtClean="0">
                <a:latin typeface="+mn-ea"/>
              </a:rPr>
              <a:t>=10, n=5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3 1 </a:t>
            </a:r>
            <a:r>
              <a:rPr kumimoji="1" lang="en-US" altLang="zh-TW" sz="2800" b="0" dirty="0" smtClean="0">
                <a:latin typeface="+mn-ea"/>
              </a:rPr>
              <a:t>3 4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3 6 </a:t>
            </a:r>
            <a:r>
              <a:rPr kumimoji="1" lang="en-US" altLang="zh-TW" sz="2800" b="0" dirty="0" smtClean="0">
                <a:latin typeface="+mn-ea"/>
              </a:rPr>
              <a:t>7 8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1 1</a:t>
            </a:r>
            <a:endParaRPr kumimoji="1" lang="en-US" altLang="zh-TW" sz="2800" b="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3 7 </a:t>
            </a:r>
            <a:r>
              <a:rPr kumimoji="1" lang="en-US" altLang="zh-TW" sz="2800" b="0" dirty="0" smtClean="0">
                <a:latin typeface="+mn-ea"/>
              </a:rPr>
              <a:t>8 9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3 2 </a:t>
            </a:r>
            <a:r>
              <a:rPr kumimoji="1" lang="en-US" altLang="zh-TW" sz="2800" b="0" dirty="0" smtClean="0">
                <a:latin typeface="+mn-ea"/>
              </a:rPr>
              <a:t>7 8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The pair is 7 8</a:t>
            </a:r>
          </a:p>
        </p:txBody>
      </p:sp>
    </p:spTree>
    <p:extLst>
      <p:ext uri="{BB962C8B-B14F-4D97-AF65-F5344CB8AC3E}">
        <p14:creationId xmlns:p14="http://schemas.microsoft.com/office/powerpoint/2010/main" val="2106370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>
                <a:latin typeface="+mj-ea"/>
              </a:rPr>
              <a:t>Practice #</a:t>
            </a:r>
            <a:r>
              <a:rPr kumimoji="1" lang="en-US" altLang="zh-TW" sz="4000" b="1" dirty="0" smtClean="0">
                <a:latin typeface="+mj-ea"/>
              </a:rPr>
              <a:t>3</a:t>
            </a:r>
            <a:endParaRPr kumimoji="1" lang="zh-TW" altLang="en-US" sz="4000" dirty="0"/>
          </a:p>
        </p:txBody>
      </p:sp>
      <p:sp>
        <p:nvSpPr>
          <p:cNvPr id="7" name="內容版面配置區 2"/>
          <p:cNvSpPr>
            <a:spLocks noGrp="1"/>
          </p:cNvSpPr>
          <p:nvPr>
            <p:ph idx="1"/>
          </p:nvPr>
        </p:nvSpPr>
        <p:spPr>
          <a:xfrm>
            <a:off x="457200" y="1752600"/>
            <a:ext cx="8260190" cy="4134663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Some data: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m=5, n=10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3 1 </a:t>
            </a:r>
            <a:r>
              <a:rPr kumimoji="1" lang="en-US" altLang="zh-TW" sz="2800" b="0" dirty="0" smtClean="0">
                <a:latin typeface="+mn-ea"/>
              </a:rPr>
              <a:t>3 4	</a:t>
            </a:r>
            <a:r>
              <a:rPr kumimoji="1" lang="en-US" altLang="zh-TW" sz="2800" b="0" dirty="0" smtClean="0">
                <a:latin typeface="+mn-ea"/>
              </a:rPr>
              <a:t>	1 2</a:t>
            </a:r>
            <a:endParaRPr kumimoji="1" lang="en-US" altLang="zh-TW" sz="2800" b="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2 1 </a:t>
            </a:r>
            <a:r>
              <a:rPr kumimoji="1" lang="en-US" altLang="zh-TW" sz="2800" b="0" dirty="0" smtClean="0">
                <a:latin typeface="+mn-ea"/>
              </a:rPr>
              <a:t>3		</a:t>
            </a:r>
            <a:r>
              <a:rPr kumimoji="1" lang="en-US" altLang="zh-TW" sz="2800" b="0" dirty="0" smtClean="0">
                <a:latin typeface="+mn-ea"/>
              </a:rPr>
              <a:t>2 4 </a:t>
            </a:r>
            <a:r>
              <a:rPr kumimoji="1" lang="en-US" altLang="zh-TW" sz="2800" b="0" dirty="0" smtClean="0">
                <a:latin typeface="+mn-ea"/>
              </a:rPr>
              <a:t>5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3 1 </a:t>
            </a:r>
            <a:r>
              <a:rPr kumimoji="1" lang="en-US" altLang="zh-TW" sz="2800" b="0" dirty="0" smtClean="0">
                <a:latin typeface="+mn-ea"/>
              </a:rPr>
              <a:t>2 3	</a:t>
            </a:r>
            <a:r>
              <a:rPr kumimoji="1" lang="en-US" altLang="zh-TW" sz="2800" b="0" dirty="0" smtClean="0">
                <a:latin typeface="+mn-ea"/>
              </a:rPr>
              <a:t>	2 1 </a:t>
            </a:r>
            <a:r>
              <a:rPr kumimoji="1" lang="en-US" altLang="zh-TW" sz="2800" b="0" dirty="0" smtClean="0">
                <a:latin typeface="+mn-ea"/>
              </a:rPr>
              <a:t>5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2 4 </a:t>
            </a:r>
            <a:r>
              <a:rPr kumimoji="1" lang="en-US" altLang="zh-TW" sz="2800" b="0" dirty="0" smtClean="0">
                <a:latin typeface="+mn-ea"/>
              </a:rPr>
              <a:t>5		</a:t>
            </a:r>
            <a:r>
              <a:rPr kumimoji="1" lang="en-US" altLang="zh-TW" sz="2800" b="0" dirty="0" smtClean="0">
                <a:latin typeface="+mn-ea"/>
              </a:rPr>
              <a:t>3 1 </a:t>
            </a:r>
            <a:r>
              <a:rPr kumimoji="1" lang="en-US" altLang="zh-TW" sz="2800" b="0" dirty="0" smtClean="0">
                <a:latin typeface="+mn-ea"/>
              </a:rPr>
              <a:t>2 3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2 3 </a:t>
            </a:r>
            <a:r>
              <a:rPr kumimoji="1" lang="en-US" altLang="zh-TW" sz="2800" b="0" dirty="0" smtClean="0">
                <a:latin typeface="+mn-ea"/>
              </a:rPr>
              <a:t>4	</a:t>
            </a:r>
            <a:r>
              <a:rPr kumimoji="1" lang="en-US" altLang="zh-TW" sz="2800" b="0" smtClean="0">
                <a:latin typeface="+mn-ea"/>
              </a:rPr>
              <a:t>	</a:t>
            </a:r>
            <a:r>
              <a:rPr kumimoji="1" lang="en-US" altLang="zh-TW" sz="2800" b="0" smtClean="0">
                <a:latin typeface="+mn-ea"/>
              </a:rPr>
              <a:t>2 3 </a:t>
            </a:r>
            <a:r>
              <a:rPr kumimoji="1" lang="en-US" altLang="zh-TW" sz="2800" b="0" dirty="0" smtClean="0">
                <a:latin typeface="+mn-ea"/>
              </a:rPr>
              <a:t>5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The pair is 1 3</a:t>
            </a:r>
          </a:p>
        </p:txBody>
      </p:sp>
    </p:spTree>
    <p:extLst>
      <p:ext uri="{BB962C8B-B14F-4D97-AF65-F5344CB8AC3E}">
        <p14:creationId xmlns:p14="http://schemas.microsoft.com/office/powerpoint/2010/main" val="915778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Agenda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Practice #1 – call by pointer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Practice #2 – call by reference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Practice #3 – </a:t>
            </a:r>
            <a:r>
              <a:rPr kumimoji="1" lang="en-US" altLang="zh-TW" sz="2800" b="0" dirty="0">
                <a:latin typeface="+mn-ea"/>
              </a:rPr>
              <a:t>dynamic two-dimensional arrays</a:t>
            </a:r>
          </a:p>
        </p:txBody>
      </p:sp>
    </p:spTree>
    <p:extLst>
      <p:ext uri="{BB962C8B-B14F-4D97-AF65-F5344CB8AC3E}">
        <p14:creationId xmlns:p14="http://schemas.microsoft.com/office/powerpoint/2010/main" val="2731912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Agenda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Practice #1 – call by pointer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solidFill>
                  <a:schemeClr val="bg1">
                    <a:lumMod val="50000"/>
                  </a:schemeClr>
                </a:solidFill>
                <a:latin typeface="+mn-ea"/>
              </a:rPr>
              <a:t>Practice #2 – call by reference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solidFill>
                  <a:schemeClr val="bg1">
                    <a:lumMod val="50000"/>
                  </a:schemeClr>
                </a:solidFill>
                <a:latin typeface="+mn-ea"/>
              </a:rPr>
              <a:t>Practice #3 – dynamic two-dimensional arrays</a:t>
            </a:r>
          </a:p>
        </p:txBody>
      </p:sp>
    </p:spTree>
    <p:extLst>
      <p:ext uri="{BB962C8B-B14F-4D97-AF65-F5344CB8AC3E}">
        <p14:creationId xmlns:p14="http://schemas.microsoft.com/office/powerpoint/2010/main" val="2799481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dirty="0" smtClean="0">
                <a:latin typeface="+mj-ea"/>
              </a:rPr>
              <a:t>Review</a:t>
            </a:r>
            <a:endParaRPr kumimoji="1" lang="zh-TW" altLang="en-US" sz="4000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199" y="1752600"/>
            <a:ext cx="8517468" cy="4373563"/>
          </a:xfrm>
        </p:spPr>
        <p:txBody>
          <a:bodyPr>
            <a:normAutofit/>
          </a:bodyPr>
          <a:lstStyle/>
          <a:p>
            <a:r>
              <a:rPr kumimoji="1" lang="en-US" altLang="zh-TW" sz="2800" b="0" dirty="0">
                <a:latin typeface="+mn-ea"/>
              </a:rPr>
              <a:t>D</a:t>
            </a:r>
            <a:r>
              <a:rPr kumimoji="1" lang="en-US" altLang="zh-TW" sz="2800" b="0" dirty="0" smtClean="0">
                <a:latin typeface="+mn-ea"/>
              </a:rPr>
              <a:t>eclaration: </a:t>
            </a:r>
          </a:p>
          <a:p>
            <a:r>
              <a:rPr kumimoji="1" lang="en-US" altLang="zh-TW" sz="2800" i="1" u="sng" dirty="0" smtClean="0">
                <a:latin typeface="Courier New"/>
                <a:cs typeface="Courier New"/>
              </a:rPr>
              <a:t>data type</a:t>
            </a:r>
            <a:r>
              <a:rPr kumimoji="1" lang="en-US" altLang="zh-TW" sz="2800" dirty="0" smtClean="0">
                <a:latin typeface="Courier New"/>
                <a:cs typeface="Courier New"/>
              </a:rPr>
              <a:t>* </a:t>
            </a:r>
            <a:r>
              <a:rPr kumimoji="1" lang="en-US" altLang="zh-TW" sz="2800" i="1" u="sng" dirty="0" smtClean="0">
                <a:latin typeface="Courier New"/>
                <a:cs typeface="Courier New"/>
              </a:rPr>
              <a:t>variable name</a:t>
            </a:r>
            <a:r>
              <a:rPr kumimoji="1" lang="en-US" altLang="zh-TW" sz="2800" dirty="0" smtClean="0">
                <a:latin typeface="Courier New"/>
                <a:cs typeface="Courier New"/>
              </a:rPr>
              <a:t>;</a:t>
            </a:r>
          </a:p>
          <a:p>
            <a:endParaRPr kumimoji="1" lang="en-US" altLang="zh-TW" sz="2800" b="0" dirty="0" smtClean="0">
              <a:latin typeface="+mn-ea"/>
            </a:endParaRPr>
          </a:p>
          <a:p>
            <a:r>
              <a:rPr kumimoji="1" lang="en-US" altLang="zh-TW" sz="2800" b="0" dirty="0" smtClean="0">
                <a:latin typeface="+mn-ea"/>
              </a:rPr>
              <a:t>Initialization:</a:t>
            </a:r>
          </a:p>
          <a:p>
            <a:pPr marL="514350" indent="-514350">
              <a:buFont typeface="Wingdings" charset="2"/>
              <a:buAutoNum type="circleNumWdWhitePlain"/>
            </a:pPr>
            <a:r>
              <a:rPr kumimoji="1" lang="en-US" altLang="zh-TW" sz="2800" dirty="0" err="1">
                <a:latin typeface="Courier New"/>
                <a:cs typeface="Courier New"/>
              </a:rPr>
              <a:t>i</a:t>
            </a:r>
            <a:r>
              <a:rPr kumimoji="1" lang="en-US" altLang="zh-TW" sz="2800" dirty="0" err="1" smtClean="0">
                <a:latin typeface="Courier New"/>
                <a:cs typeface="Courier New"/>
              </a:rPr>
              <a:t>nt</a:t>
            </a:r>
            <a:r>
              <a:rPr kumimoji="1" lang="en-US" altLang="zh-TW" sz="2800" dirty="0" smtClean="0">
                <a:latin typeface="Courier New"/>
                <a:cs typeface="Courier New"/>
              </a:rPr>
              <a:t>* </a:t>
            </a:r>
            <a:r>
              <a:rPr kumimoji="1" lang="en-US" altLang="zh-TW" sz="2800" dirty="0" err="1" smtClean="0">
                <a:latin typeface="Courier New"/>
                <a:cs typeface="Courier New"/>
              </a:rPr>
              <a:t>numberPtr</a:t>
            </a:r>
            <a:r>
              <a:rPr kumimoji="1" lang="en-US" altLang="zh-TW" sz="2800" dirty="0" smtClean="0">
                <a:latin typeface="Courier New"/>
                <a:cs typeface="Courier New"/>
              </a:rPr>
              <a:t> = </a:t>
            </a:r>
            <a:r>
              <a:rPr kumimoji="1" lang="en-US" altLang="zh-TW" sz="2800" dirty="0">
                <a:latin typeface="Courier New"/>
                <a:cs typeface="Courier New"/>
              </a:rPr>
              <a:t>0</a:t>
            </a:r>
            <a:r>
              <a:rPr kumimoji="1" lang="en-US" altLang="zh-TW" sz="2800" dirty="0" smtClean="0">
                <a:latin typeface="Courier New"/>
                <a:cs typeface="Courier New"/>
              </a:rPr>
              <a:t>;</a:t>
            </a:r>
          </a:p>
          <a:p>
            <a:pPr marL="514350" indent="-514350">
              <a:buFont typeface="Wingdings" charset="2"/>
              <a:buAutoNum type="circleNumWdWhitePlain"/>
            </a:pPr>
            <a:r>
              <a:rPr kumimoji="1" lang="en-US" altLang="zh-TW" sz="2800" dirty="0" err="1">
                <a:latin typeface="Courier New"/>
                <a:cs typeface="Courier New"/>
              </a:rPr>
              <a:t>i</a:t>
            </a:r>
            <a:r>
              <a:rPr kumimoji="1" lang="en-US" altLang="zh-TW" sz="2800" dirty="0" err="1" smtClean="0">
                <a:latin typeface="Courier New"/>
                <a:cs typeface="Courier New"/>
              </a:rPr>
              <a:t>nt</a:t>
            </a:r>
            <a:r>
              <a:rPr kumimoji="1" lang="en-US" altLang="zh-TW" sz="2800" dirty="0" smtClean="0">
                <a:latin typeface="Courier New"/>
                <a:cs typeface="Courier New"/>
              </a:rPr>
              <a:t>* </a:t>
            </a:r>
            <a:r>
              <a:rPr kumimoji="1" lang="en-US" altLang="zh-TW" sz="2800" dirty="0" err="1" smtClean="0">
                <a:latin typeface="Courier New"/>
                <a:cs typeface="Courier New"/>
              </a:rPr>
              <a:t>numberPtr</a:t>
            </a:r>
            <a:r>
              <a:rPr kumimoji="1" lang="en-US" altLang="zh-TW" sz="2800" dirty="0" smtClean="0">
                <a:latin typeface="Courier New"/>
                <a:cs typeface="Courier New"/>
              </a:rPr>
              <a:t> = NULL;</a:t>
            </a:r>
          </a:p>
          <a:p>
            <a:endParaRPr kumimoji="1" lang="zh-TW" altLang="en-US" sz="2800" b="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62064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Practice #1 (1/3)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199" y="1752600"/>
            <a:ext cx="8339560" cy="4968141"/>
          </a:xfrm>
        </p:spPr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In C++, function can only return one value a time. If you want the function to return multiple values, there are 2 solutions.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1. Call by pointer/reference.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2. Return an array</a:t>
            </a:r>
          </a:p>
          <a:p>
            <a:pPr marL="342900" indent="-342900">
              <a:buFont typeface="Arial"/>
              <a:buChar char="•"/>
            </a:pPr>
            <a:endParaRPr kumimoji="1" lang="en-US" altLang="zh-TW" sz="2800" b="0" dirty="0"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We practice call by pointer.</a:t>
            </a:r>
          </a:p>
        </p:txBody>
      </p:sp>
    </p:spTree>
    <p:extLst>
      <p:ext uri="{BB962C8B-B14F-4D97-AF65-F5344CB8AC3E}">
        <p14:creationId xmlns:p14="http://schemas.microsoft.com/office/powerpoint/2010/main" val="3943272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Practice #1 (2/3)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9" name="內容版面配置區 2"/>
          <p:cNvSpPr>
            <a:spLocks noGrp="1"/>
          </p:cNvSpPr>
          <p:nvPr>
            <p:ph idx="1"/>
          </p:nvPr>
        </p:nvSpPr>
        <p:spPr>
          <a:xfrm>
            <a:off x="457199" y="1752600"/>
            <a:ext cx="8339560" cy="4968141"/>
          </a:xfrm>
        </p:spPr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Given a rectangle on a chess board, compute the number of black block and white blocks of the rectangle.</a:t>
            </a:r>
          </a:p>
          <a:p>
            <a:pPr marL="342900" indent="-342900">
              <a:buFont typeface="Arial"/>
              <a:buChar char="•"/>
            </a:pPr>
            <a:endParaRPr kumimoji="1" lang="en-US" altLang="zh-TW" sz="2800" b="0" dirty="0"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Example: given a1 and b1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Answer is 1, 1</a:t>
            </a:r>
          </a:p>
          <a:p>
            <a:pPr marL="342900" indent="-342900">
              <a:buFont typeface="Arial"/>
              <a:buChar char="•"/>
            </a:pPr>
            <a:endParaRPr kumimoji="1" lang="en-US" altLang="zh-TW" sz="2800" b="0" dirty="0" smtClean="0">
              <a:latin typeface="+mn-ea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6186" y="3176587"/>
            <a:ext cx="3019425" cy="294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 6"/>
          <p:cNvSpPr/>
          <p:nvPr/>
        </p:nvSpPr>
        <p:spPr>
          <a:xfrm>
            <a:off x="5529943" y="5468982"/>
            <a:ext cx="798060" cy="42672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7740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Practice #1 (</a:t>
            </a:r>
            <a:r>
              <a:rPr kumimoji="1" lang="en-US" altLang="zh-TW" sz="4000" b="1" dirty="0">
                <a:latin typeface="+mj-ea"/>
              </a:rPr>
              <a:t>3</a:t>
            </a:r>
            <a:r>
              <a:rPr kumimoji="1" lang="en-US" altLang="zh-TW" sz="4000" b="1" dirty="0" smtClean="0">
                <a:latin typeface="+mj-ea"/>
              </a:rPr>
              <a:t>/3)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199" y="1752600"/>
            <a:ext cx="8339560" cy="4968141"/>
          </a:xfrm>
        </p:spPr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The function should look like</a:t>
            </a:r>
            <a:br>
              <a:rPr kumimoji="1" lang="en-US" altLang="zh-TW" sz="2800" b="0" dirty="0" smtClean="0">
                <a:latin typeface="+mn-ea"/>
              </a:rPr>
            </a:br>
            <a:r>
              <a:rPr kumimoji="1" lang="en-US" altLang="zh-TW" sz="2800" b="0" dirty="0" smtClean="0">
                <a:latin typeface="+mn-ea"/>
              </a:rPr>
              <a:t>void count(char x1, </a:t>
            </a:r>
            <a:r>
              <a:rPr kumimoji="1" lang="en-US" altLang="zh-TW" sz="2800" b="0" dirty="0" err="1" smtClean="0">
                <a:latin typeface="+mn-ea"/>
              </a:rPr>
              <a:t>int</a:t>
            </a:r>
            <a:r>
              <a:rPr kumimoji="1" lang="en-US" altLang="zh-TW" sz="2800" b="0" dirty="0" smtClean="0">
                <a:latin typeface="+mn-ea"/>
              </a:rPr>
              <a:t> y1, char x2, </a:t>
            </a:r>
            <a:r>
              <a:rPr kumimoji="1" lang="en-US" altLang="zh-TW" sz="2800" b="0" dirty="0" err="1" smtClean="0">
                <a:latin typeface="+mn-ea"/>
              </a:rPr>
              <a:t>int</a:t>
            </a:r>
            <a:r>
              <a:rPr kumimoji="1" lang="en-US" altLang="zh-TW" sz="2800" b="0" dirty="0" smtClean="0">
                <a:latin typeface="+mn-ea"/>
              </a:rPr>
              <a:t> y2, </a:t>
            </a:r>
            <a:r>
              <a:rPr kumimoji="1" lang="en-US" altLang="zh-TW" sz="2800" b="0" dirty="0" err="1" smtClean="0">
                <a:latin typeface="+mn-ea"/>
              </a:rPr>
              <a:t>int</a:t>
            </a:r>
            <a:r>
              <a:rPr kumimoji="1" lang="en-US" altLang="zh-TW" sz="2800" b="0" dirty="0" smtClean="0">
                <a:latin typeface="+mn-ea"/>
              </a:rPr>
              <a:t>* black, </a:t>
            </a:r>
            <a:r>
              <a:rPr kumimoji="1" lang="en-US" altLang="zh-TW" sz="2800" b="0" dirty="0" err="1" smtClean="0">
                <a:latin typeface="+mn-ea"/>
              </a:rPr>
              <a:t>int</a:t>
            </a:r>
            <a:r>
              <a:rPr kumimoji="1" lang="en-US" altLang="zh-TW" sz="2800" b="0" dirty="0" smtClean="0">
                <a:latin typeface="+mn-ea"/>
              </a:rPr>
              <a:t>* white).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>
                <a:latin typeface="+mn-ea"/>
              </a:rPr>
              <a:t>x</a:t>
            </a:r>
            <a:r>
              <a:rPr kumimoji="1" lang="en-US" altLang="zh-TW" sz="2800" b="0" dirty="0" smtClean="0">
                <a:latin typeface="+mn-ea"/>
              </a:rPr>
              <a:t>1 and y1 form the point 1 while x2 and y2 form the point 2.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>
                <a:latin typeface="+mn-ea"/>
              </a:rPr>
              <a:t>b</a:t>
            </a:r>
            <a:r>
              <a:rPr kumimoji="1" lang="en-US" altLang="zh-TW" sz="2800" b="0" dirty="0" smtClean="0">
                <a:latin typeface="+mn-ea"/>
              </a:rPr>
              <a:t>lack and white are the value you should return.</a:t>
            </a:r>
          </a:p>
          <a:p>
            <a:pPr marL="342900" indent="-342900">
              <a:buFont typeface="Arial"/>
              <a:buChar char="•"/>
            </a:pPr>
            <a:endParaRPr kumimoji="1" lang="en-US" altLang="zh-TW" sz="2800" b="0" dirty="0" smtClean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880101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Agenda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solidFill>
                  <a:srgbClr val="7F7F7F"/>
                </a:solidFill>
                <a:latin typeface="+mn-ea"/>
              </a:rPr>
              <a:t>Practice #1 – call by pointer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Practice #2 – call by reference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solidFill>
                  <a:srgbClr val="7F7F7F"/>
                </a:solidFill>
                <a:latin typeface="+mn-ea"/>
              </a:rPr>
              <a:t>Practice #3 – dynamic two-dimensional arrays</a:t>
            </a:r>
          </a:p>
        </p:txBody>
      </p:sp>
    </p:spTree>
    <p:extLst>
      <p:ext uri="{BB962C8B-B14F-4D97-AF65-F5344CB8AC3E}">
        <p14:creationId xmlns:p14="http://schemas.microsoft.com/office/powerpoint/2010/main" val="199822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04250" y="152718"/>
            <a:ext cx="5791200" cy="1371600"/>
          </a:xfrm>
        </p:spPr>
        <p:txBody>
          <a:bodyPr>
            <a:normAutofit/>
          </a:bodyPr>
          <a:lstStyle/>
          <a:p>
            <a:r>
              <a:rPr kumimoji="1" lang="en-US" altLang="zh-TW" sz="4000" dirty="0" smtClean="0">
                <a:latin typeface="+mj-ea"/>
              </a:rPr>
              <a:t>Review</a:t>
            </a:r>
            <a:endParaRPr kumimoji="1" lang="zh-TW" altLang="en-US" sz="4000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04250" y="1752600"/>
            <a:ext cx="8670418" cy="4954911"/>
          </a:xfrm>
        </p:spPr>
        <p:txBody>
          <a:bodyPr>
            <a:normAutofit/>
          </a:bodyPr>
          <a:lstStyle/>
          <a:p>
            <a:r>
              <a:rPr kumimoji="1" lang="en-US" altLang="zh-TW" sz="2800" b="0" dirty="0" smtClean="0">
                <a:latin typeface="+mn-ea"/>
              </a:rPr>
              <a:t>Declaration: </a:t>
            </a:r>
          </a:p>
          <a:p>
            <a:r>
              <a:rPr kumimoji="1" lang="en-US" altLang="zh-TW" sz="2800" i="1" u="sng" dirty="0">
                <a:latin typeface="Courier New"/>
                <a:cs typeface="Courier New"/>
              </a:rPr>
              <a:t>r</a:t>
            </a:r>
            <a:r>
              <a:rPr kumimoji="1" lang="en-US" altLang="zh-TW" sz="2800" i="1" u="sng" dirty="0" smtClean="0">
                <a:latin typeface="Courier New"/>
                <a:cs typeface="Courier New"/>
              </a:rPr>
              <a:t>eturn type</a:t>
            </a:r>
            <a:r>
              <a:rPr kumimoji="1" lang="en-US" altLang="zh-TW" sz="2800" i="1" dirty="0" smtClean="0">
                <a:latin typeface="Courier New"/>
                <a:cs typeface="Courier New"/>
              </a:rPr>
              <a:t> </a:t>
            </a:r>
            <a:r>
              <a:rPr kumimoji="1" lang="en-US" altLang="zh-TW" sz="2800" i="1" u="sng" dirty="0" smtClean="0">
                <a:latin typeface="Courier New"/>
                <a:cs typeface="Courier New"/>
              </a:rPr>
              <a:t>function name</a:t>
            </a:r>
            <a:r>
              <a:rPr kumimoji="1" lang="en-US" altLang="zh-TW" sz="2800" i="1" dirty="0" smtClean="0">
                <a:latin typeface="Courier New"/>
                <a:cs typeface="Courier New"/>
              </a:rPr>
              <a:t>(</a:t>
            </a:r>
            <a:r>
              <a:rPr kumimoji="1" lang="en-US" altLang="zh-TW" sz="2800" i="1" u="sng" dirty="0" smtClean="0">
                <a:latin typeface="Courier New"/>
                <a:cs typeface="Courier New"/>
              </a:rPr>
              <a:t>parameter type&amp; parameters)</a:t>
            </a:r>
            <a:endParaRPr kumimoji="1" lang="en-US" altLang="zh-TW" sz="2800" b="0" dirty="0" smtClean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389054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基礎">
  <a:themeElements>
    <a:clrScheme name="基礎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基礎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基礎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基礎.thmx</Template>
  <TotalTime>935</TotalTime>
  <Words>379</Words>
  <Application>Microsoft Office PowerPoint</Application>
  <PresentationFormat>如螢幕大小 (4:3)</PresentationFormat>
  <Paragraphs>74</Paragraphs>
  <Slides>15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7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15</vt:i4>
      </vt:variant>
    </vt:vector>
  </HeadingPairs>
  <TitlesOfParts>
    <vt:vector size="23" baseType="lpstr">
      <vt:lpstr>微軟正黑體</vt:lpstr>
      <vt:lpstr>新細明體</vt:lpstr>
      <vt:lpstr>Arial</vt:lpstr>
      <vt:lpstr>Arial Black</vt:lpstr>
      <vt:lpstr>Calibri</vt:lpstr>
      <vt:lpstr>Courier New</vt:lpstr>
      <vt:lpstr>Wingdings</vt:lpstr>
      <vt:lpstr>基礎</vt:lpstr>
      <vt:lpstr>Lab #05</vt:lpstr>
      <vt:lpstr>Agenda</vt:lpstr>
      <vt:lpstr>Agenda</vt:lpstr>
      <vt:lpstr>Review</vt:lpstr>
      <vt:lpstr>Practice #1 (1/3)</vt:lpstr>
      <vt:lpstr>Practice #1 (2/3)</vt:lpstr>
      <vt:lpstr>Practice #1 (3/3)</vt:lpstr>
      <vt:lpstr>Agenda</vt:lpstr>
      <vt:lpstr>Review</vt:lpstr>
      <vt:lpstr>Practice #2</vt:lpstr>
      <vt:lpstr>Agenda</vt:lpstr>
      <vt:lpstr>Review</vt:lpstr>
      <vt:lpstr>Practice #3</vt:lpstr>
      <vt:lpstr>Practice #3</vt:lpstr>
      <vt:lpstr>Practice #3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 #01</dc:title>
  <dc:creator>Chang Tammy</dc:creator>
  <cp:lastModifiedBy>zxcal</cp:lastModifiedBy>
  <cp:revision>89</cp:revision>
  <dcterms:created xsi:type="dcterms:W3CDTF">2015-03-03T01:58:10Z</dcterms:created>
  <dcterms:modified xsi:type="dcterms:W3CDTF">2015-04-15T07:59:33Z</dcterms:modified>
</cp:coreProperties>
</file>