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160" r:id="rId1"/>
  </p:sldMasterIdLst>
  <p:notesMasterIdLst>
    <p:notesMasterId r:id="rId21"/>
  </p:notesMasterIdLst>
  <p:sldIdLst>
    <p:sldId id="256" r:id="rId2"/>
    <p:sldId id="311" r:id="rId3"/>
    <p:sldId id="324" r:id="rId4"/>
    <p:sldId id="325" r:id="rId5"/>
    <p:sldId id="326" r:id="rId6"/>
    <p:sldId id="327" r:id="rId7"/>
    <p:sldId id="328" r:id="rId8"/>
    <p:sldId id="329" r:id="rId9"/>
    <p:sldId id="330" r:id="rId10"/>
    <p:sldId id="331" r:id="rId11"/>
    <p:sldId id="286" r:id="rId12"/>
    <p:sldId id="287" r:id="rId13"/>
    <p:sldId id="296" r:id="rId14"/>
    <p:sldId id="294" r:id="rId15"/>
    <p:sldId id="314" r:id="rId16"/>
    <p:sldId id="301" r:id="rId17"/>
    <p:sldId id="304" r:id="rId18"/>
    <p:sldId id="332" r:id="rId19"/>
    <p:sldId id="333" r:id="rId20"/>
  </p:sldIdLst>
  <p:sldSz cx="9144000" cy="6858000" type="screen4x3"/>
  <p:notesSz cx="6858000" cy="9144000"/>
  <p:defaultTextStyle>
    <a:defPPr>
      <a:defRPr lang="zh-TW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D740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69C7853C-536D-4A76-A0AE-DD22124D55A5}" styleName="佈景主題樣式 1 - 輔色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306799F8-075E-4A3A-A7F6-7FBC6576F1A4}" styleName="佈景主題樣式 2 - 輔色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ED083AE6-46FA-4A59-8FB0-9F97EB10719F}" styleName="淺色樣式 3 - 輔色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C4B1156A-380E-4F78-BDF5-A606A8083BF9}" styleName="中等深淺樣式 4 - 輔色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4"/>
              </a:solidFill>
            </a:ln>
          </a:top>
        </a:tcBdr>
        <a:fill>
          <a:solidFill>
            <a:schemeClr val="accent4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4">
              <a:tint val="20000"/>
            </a:schemeClr>
          </a:solidFill>
        </a:fill>
      </a:tcStyle>
    </a:firstRow>
  </a:tblStyle>
  <a:tblStyle styleId="{8A107856-5554-42FB-B03E-39F5DBC370BA}" styleName="中等深淺樣式 4 - 輔色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424" autoAdjust="0"/>
  </p:normalViewPr>
  <p:slideViewPr>
    <p:cSldViewPr snapToGrid="0" snapToObjects="1">
      <p:cViewPr varScale="1">
        <p:scale>
          <a:sx n="116" d="100"/>
          <a:sy n="116" d="100"/>
        </p:scale>
        <p:origin x="1212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1F5BFDE-5963-144C-8E12-4933E90D95AB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4" name="投影片影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TW" altLang="en-US" smtClean="0"/>
              <a:t>按一下以編輯母片文字樣式</a:t>
            </a:r>
          </a:p>
          <a:p>
            <a:pPr lvl="1"/>
            <a:r>
              <a:rPr kumimoji="1" lang="zh-TW" altLang="en-US" smtClean="0"/>
              <a:t>第二層</a:t>
            </a:r>
          </a:p>
          <a:p>
            <a:pPr lvl="2"/>
            <a:r>
              <a:rPr kumimoji="1" lang="zh-TW" altLang="en-US" smtClean="0"/>
              <a:t>第三層</a:t>
            </a:r>
          </a:p>
          <a:p>
            <a:pPr lvl="3"/>
            <a:r>
              <a:rPr kumimoji="1" lang="zh-TW" altLang="en-US" smtClean="0"/>
              <a:t>第四層</a:t>
            </a:r>
          </a:p>
          <a:p>
            <a:pPr lvl="4"/>
            <a:r>
              <a:rPr kumimoji="1" lang="zh-TW" altLang="en-US" smtClean="0"/>
              <a:t>第五層</a:t>
            </a:r>
            <a:endParaRPr kumimoji="1"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7DD3AC-56C3-8643-A10C-791B8272748F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253799350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zh-TW" sz="1200" b="0" dirty="0" smtClean="0">
                <a:latin typeface="+mn-ea"/>
              </a:rPr>
              <a:t>Separate the index and score with a space, and separate the two students with a new line character.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7DD3AC-56C3-8643-A10C-791B8272748F}" type="slidenum">
              <a:rPr kumimoji="1" lang="zh-TW" altLang="en-US" smtClean="0"/>
              <a:t>16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9556954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按一下以編輯母片子標題樣式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6294C92D-0306-4E69-9CD3-20855E849650}" type="slidenum">
              <a:rPr kumimoji="0" lang="en-US" smtClean="0"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區段標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FD889E0-CAB2-4699-909D-B9A88D47ACBE}" type="slidenum">
              <a:rPr lang="en-US" smtClean="0"/>
              <a:t>‹#›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kumimoji="1" lang="zh-TW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FEC368-1D7A-4F81-ABF6-AE0E36BAF64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TW" altLang="en-US" smtClean="0"/>
              <a:t>將圖片拖曳至版面配置區或按一下圖示以新增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TW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8FF04E4C-8F1D-E741-B5A8-406CF75EBD87}" type="datetimeFigureOut">
              <a:rPr kumimoji="1" lang="zh-TW" altLang="en-US" smtClean="0"/>
              <a:t>2016/3/16</a:t>
            </a:fld>
            <a:endParaRPr kumimoji="1" lang="zh-TW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kumimoji="1" lang="zh-TW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BB0AD16A-E80E-AD4B-A25D-C919B537AA4E}" type="slidenum">
              <a:rPr kumimoji="1" lang="zh-TW" altLang="en-US" smtClean="0"/>
              <a:t>‹#›</a:t>
            </a:fld>
            <a:endParaRPr kumimoji="1" lang="zh-TW" altLang="en-US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161" r:id="rId1"/>
    <p:sldLayoutId id="2147484162" r:id="rId2"/>
    <p:sldLayoutId id="2147484163" r:id="rId3"/>
    <p:sldLayoutId id="2147484164" r:id="rId4"/>
    <p:sldLayoutId id="2147484165" r:id="rId5"/>
    <p:sldLayoutId id="2147484166" r:id="rId6"/>
    <p:sldLayoutId id="2147484167" r:id="rId7"/>
    <p:sldLayoutId id="2147484168" r:id="rId8"/>
    <p:sldLayoutId id="2147484169" r:id="rId9"/>
    <p:sldLayoutId id="2147484170" r:id="rId10"/>
    <p:sldLayoutId id="21474841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zh-TW" dirty="0" smtClean="0"/>
              <a:t>Lab #03</a:t>
            </a:r>
            <a:endParaRPr kumimoji="1" lang="zh-TW" altLang="en-US" dirty="0"/>
          </a:p>
        </p:txBody>
      </p:sp>
      <p:sp>
        <p:nvSpPr>
          <p:cNvPr id="3" name="子標題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kumimoji="1" lang="en-US" altLang="zh-TW" dirty="0" smtClean="0"/>
              <a:t>Date: </a:t>
            </a:r>
            <a:r>
              <a:rPr kumimoji="1" lang="en-US" altLang="zh-TW" dirty="0" smtClean="0"/>
              <a:t>2015/03/16 </a:t>
            </a:r>
            <a:r>
              <a:rPr kumimoji="1" lang="en-US" altLang="zh-TW" dirty="0" smtClean="0"/>
              <a:t>(week 4)</a:t>
            </a:r>
          </a:p>
          <a:p>
            <a:r>
              <a:rPr kumimoji="1" lang="en-US" altLang="zh-TW" dirty="0" smtClean="0"/>
              <a:t>Presenter: </a:t>
            </a:r>
            <a:r>
              <a:rPr kumimoji="1" lang="en-US" altLang="zh-TW" dirty="0" err="1" smtClean="0"/>
              <a:t>wei</a:t>
            </a:r>
            <a:r>
              <a:rPr kumimoji="1" lang="en-US" altLang="zh-TW" dirty="0" smtClean="0"/>
              <a:t>-</a:t>
            </a:r>
            <a:r>
              <a:rPr kumimoji="1" lang="en-US" altLang="zh-TW" dirty="0" smtClean="0"/>
              <a:t>hung </a:t>
            </a:r>
            <a:r>
              <a:rPr kumimoji="1" lang="en-US" altLang="zh-TW" dirty="0" err="1" smtClean="0"/>
              <a:t>liao</a:t>
            </a:r>
            <a:endParaRPr kumimoji="1"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139361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xmlns:p14="http://schemas.microsoft.com/office/powerpoint/2010/main"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Basic Data Typ</a:t>
            </a: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es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Practice #1 – ASCII code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Constant and Casting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Practice #2 – Compute the average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Dynamic Arrays </a:t>
            </a:r>
            <a:r>
              <a:rPr kumimoji="1" lang="en-US" altLang="zh-TW" sz="2800" dirty="0" smtClean="0">
                <a:latin typeface="+mn-ea"/>
              </a:rPr>
              <a:t>and Multi-dimensional Arrays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</a:t>
            </a:r>
            <a:r>
              <a:rPr kumimoji="1" lang="en-US" altLang="zh-TW" sz="2800" dirty="0">
                <a:latin typeface="+mn-ea"/>
              </a:rPr>
              <a:t>– Tic-Tac-Toe</a:t>
            </a:r>
          </a:p>
          <a:p>
            <a:pPr marL="800100" lvl="1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095836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Array Declaration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altLang="zh-TW" sz="2400" i="1" u="sng" dirty="0"/>
              <a:t>data type</a:t>
            </a:r>
            <a:r>
              <a:rPr lang="en-US" altLang="zh-TW" sz="2400" dirty="0"/>
              <a:t> </a:t>
            </a:r>
            <a:r>
              <a:rPr lang="en-US" altLang="zh-TW" sz="2400" i="1" u="sng" dirty="0"/>
              <a:t>array name</a:t>
            </a:r>
            <a:r>
              <a:rPr lang="en-US" altLang="zh-TW" sz="2400" i="1" dirty="0"/>
              <a:t> </a:t>
            </a:r>
            <a:r>
              <a:rPr lang="en-US" altLang="zh-TW" sz="2400" dirty="0"/>
              <a:t>[ </a:t>
            </a:r>
            <a:r>
              <a:rPr lang="en-US" altLang="zh-TW" sz="2400" i="1" u="sng" dirty="0"/>
              <a:t>number of elements</a:t>
            </a:r>
            <a:r>
              <a:rPr lang="en-US" altLang="zh-TW" sz="2400" i="1" dirty="0"/>
              <a:t> </a:t>
            </a:r>
            <a:r>
              <a:rPr lang="en-US" altLang="zh-TW" sz="2400" dirty="0" smtClean="0"/>
              <a:t>];</a:t>
            </a:r>
          </a:p>
          <a:p>
            <a:endParaRPr lang="zh-TW" altLang="en-US" sz="2400" dirty="0"/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= {0, 1, 2, 3, 4};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double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d[5] = {0.0, 1.0, 2.0, 3.0, 4.0};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char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c[5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] = 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{‘a’, ‘b’, ‘c’, ‘d’, ‘e’};</a:t>
            </a:r>
          </a:p>
          <a:p>
            <a:endParaRPr kumimoji="1" lang="en-US" altLang="zh-TW" sz="2800" b="0" dirty="0" smtClean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The </a:t>
            </a:r>
            <a:r>
              <a:rPr kumimoji="1" lang="en-US" altLang="zh-TW" sz="2800" b="0" dirty="0">
                <a:solidFill>
                  <a:schemeClr val="accent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index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starts at </a:t>
            </a:r>
            <a:r>
              <a:rPr kumimoji="1" lang="en-US" altLang="zh-TW" sz="2800" b="0" dirty="0">
                <a:solidFill>
                  <a:schemeClr val="accent5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! 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/>
            </a:r>
            <a:b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</a:b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	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Wingdings" panose="05000000000000000000" pitchFamily="2" charset="2"/>
              </a:rPr>
              <a:t> array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[0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],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Wingdings" panose="05000000000000000000" pitchFamily="2" charset="2"/>
              </a:rPr>
              <a:t>array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[1], …, and 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  <a:sym typeface="Wingdings" panose="05000000000000000000" pitchFamily="2" charset="2"/>
              </a:rPr>
              <a:t>array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[4]</a:t>
            </a:r>
            <a:endParaRPr kumimoji="1" lang="en-US" altLang="zh-TW" sz="2800" b="0" dirty="0"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457200" y="1752600"/>
            <a:ext cx="6690732" cy="5110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998000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Array Initialization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kumimoji="1" lang="en-US" altLang="zh-TW" sz="2800" b="0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= {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0}; 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//{0, 0, 0, 0, 0}</a:t>
            </a:r>
          </a:p>
          <a:p>
            <a:r>
              <a:rPr kumimoji="1" lang="en-US" altLang="zh-TW" sz="2800" b="0" dirty="0" err="1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= {0, 1, 2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}; 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//{</a:t>
            </a:r>
            <a:r>
              <a:rPr kumimoji="1" lang="en-US" altLang="zh-TW" sz="2800" b="0" dirty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0, 1, 2, 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0, 0}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double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d[5] = {0.0};</a:t>
            </a:r>
          </a:p>
          <a:p>
            <a:endParaRPr kumimoji="1" lang="en-US" altLang="zh-TW" sz="2800" b="0" dirty="0" smtClean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[5] =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{0, 1, 2, 3, 4}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;</a:t>
            </a:r>
          </a:p>
          <a:p>
            <a:r>
              <a:rPr kumimoji="1" lang="en-US" altLang="zh-TW" sz="28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800" b="0" dirty="0" err="1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[] = </a:t>
            </a:r>
            <a:r>
              <a:rPr kumimoji="1" lang="en-US" altLang="zh-TW" sz="28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</a:t>
            </a:r>
            <a:r>
              <a:rPr kumimoji="1" lang="en-US" altLang="zh-TW" sz="28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0, 1, 2, 3, 4};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//size of </a:t>
            </a:r>
            <a:r>
              <a:rPr kumimoji="1" lang="en-US" altLang="zh-TW" sz="2800" b="0" dirty="0" err="1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</a:t>
            </a:r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will be 5</a:t>
            </a:r>
          </a:p>
          <a:p>
            <a:r>
              <a:rPr kumimoji="1" lang="en-US" altLang="zh-TW" sz="28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//same statement</a:t>
            </a:r>
          </a:p>
        </p:txBody>
      </p:sp>
    </p:spTree>
    <p:extLst>
      <p:ext uri="{BB962C8B-B14F-4D97-AF65-F5344CB8AC3E}">
        <p14:creationId xmlns:p14="http://schemas.microsoft.com/office/powerpoint/2010/main" val="2318788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Dynamic Arrays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The length of an array must be </a:t>
            </a:r>
            <a:r>
              <a:rPr kumimoji="1" lang="en-US" altLang="zh-TW" sz="2800" b="0" dirty="0" smtClean="0">
                <a:solidFill>
                  <a:srgbClr val="C00000"/>
                </a:solidFill>
                <a:latin typeface="+mn-ea"/>
              </a:rPr>
              <a:t>fixed</a:t>
            </a:r>
            <a:r>
              <a:rPr kumimoji="1" lang="en-US" altLang="zh-TW" sz="2800" b="0" dirty="0" smtClean="0">
                <a:latin typeface="+mn-ea"/>
              </a:rPr>
              <a:t> when declared.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As the professor mentioned</a:t>
            </a:r>
            <a:r>
              <a:rPr kumimoji="1" lang="zh-TW" altLang="en-US" sz="2800" b="0" dirty="0" smtClean="0">
                <a:latin typeface="+mn-ea"/>
              </a:rPr>
              <a:t>：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  <p:sp>
        <p:nvSpPr>
          <p:cNvPr id="4" name="文字方塊 3"/>
          <p:cNvSpPr txBox="1"/>
          <p:nvPr/>
        </p:nvSpPr>
        <p:spPr>
          <a:xfrm>
            <a:off x="568713" y="4187171"/>
            <a:ext cx="2581156" cy="19389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int x = 0;</a:t>
            </a:r>
          </a:p>
          <a:p>
            <a:r>
              <a:rPr lang="en-US" altLang="zh-TW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&gt;&gt; x;</a:t>
            </a:r>
          </a:p>
          <a:p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int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array[x];</a:t>
            </a:r>
          </a:p>
          <a:p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rray[2] = 3;</a:t>
            </a:r>
          </a:p>
        </p:txBody>
      </p:sp>
      <p:sp>
        <p:nvSpPr>
          <p:cNvPr id="5" name="文字方塊 4"/>
          <p:cNvSpPr txBox="1"/>
          <p:nvPr/>
        </p:nvSpPr>
        <p:spPr>
          <a:xfrm>
            <a:off x="3754352" y="4187171"/>
            <a:ext cx="4608954" cy="1938992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none" rtlCol="0">
            <a:spAutoFit/>
          </a:bodyPr>
          <a:lstStyle/>
          <a:p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int x = 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0;</a:t>
            </a:r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 err="1">
                <a:latin typeface="Courier New" panose="02070309020205020404" pitchFamily="49" charset="0"/>
                <a:cs typeface="Courier New" panose="02070309020205020404" pitchFamily="49" charset="0"/>
              </a:rPr>
              <a:t>cin</a:t>
            </a:r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 &gt;&gt; 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x;</a:t>
            </a:r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altLang="zh-TW" sz="24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int* array = new int[x];</a:t>
            </a:r>
            <a:endParaRPr lang="en-US" altLang="zh-TW" sz="2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a</a:t>
            </a:r>
            <a:r>
              <a:rPr lang="en-US" altLang="zh-TW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rray[2</a:t>
            </a:r>
            <a:r>
              <a:rPr lang="en-US" altLang="zh-TW" sz="2400" b="1" dirty="0">
                <a:latin typeface="Courier New" panose="02070309020205020404" pitchFamily="49" charset="0"/>
                <a:cs typeface="Courier New" panose="02070309020205020404" pitchFamily="49" charset="0"/>
              </a:rPr>
              <a:t>] = 3;</a:t>
            </a:r>
          </a:p>
        </p:txBody>
      </p:sp>
      <p:sp>
        <p:nvSpPr>
          <p:cNvPr id="6" name="乘號 5"/>
          <p:cNvSpPr/>
          <p:nvPr/>
        </p:nvSpPr>
        <p:spPr>
          <a:xfrm>
            <a:off x="2119165" y="4376082"/>
            <a:ext cx="1360232" cy="1110318"/>
          </a:xfrm>
          <a:prstGeom prst="mathMultiply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  <p:sp>
        <p:nvSpPr>
          <p:cNvPr id="9" name="甜甜圈 8"/>
          <p:cNvSpPr/>
          <p:nvPr/>
        </p:nvSpPr>
        <p:spPr>
          <a:xfrm>
            <a:off x="7556056" y="4518646"/>
            <a:ext cx="836341" cy="825190"/>
          </a:xfrm>
          <a:prstGeom prst="donut">
            <a:avLst/>
          </a:prstGeom>
          <a:solidFill>
            <a:srgbClr val="C00000"/>
          </a:solidFill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76201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Multi-dimensional Arrays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2060351"/>
            <a:ext cx="7620000" cy="4373563"/>
          </a:xfrm>
        </p:spPr>
        <p:txBody>
          <a:bodyPr>
            <a:normAutofit/>
          </a:bodyPr>
          <a:lstStyle/>
          <a:p>
            <a:endParaRPr kumimoji="1" lang="en-US" altLang="zh-TW" sz="2800" b="0" dirty="0" smtClean="0">
              <a:latin typeface="+mn-ea"/>
            </a:endParaRPr>
          </a:p>
          <a:p>
            <a:r>
              <a:rPr kumimoji="1" lang="en-US" altLang="zh-TW" sz="2800" b="0" dirty="0" smtClean="0">
                <a:latin typeface="+mn-ea"/>
              </a:rPr>
              <a:t>Ex:</a:t>
            </a:r>
          </a:p>
          <a:p>
            <a:r>
              <a:rPr kumimoji="1" lang="en-US" altLang="zh-TW" sz="24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 </a:t>
            </a:r>
            <a:r>
              <a:rPr kumimoji="1" lang="en-US" altLang="zh-TW" sz="2400" b="0" dirty="0" err="1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score[2][3] =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{{1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, 2,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3}, {4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, 5,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6}};</a:t>
            </a:r>
            <a:endParaRPr kumimoji="1" lang="en-US" altLang="zh-TW" sz="2400" b="0" dirty="0" smtClean="0">
              <a:latin typeface="+mn-ea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864625"/>
              </p:ext>
            </p:extLst>
          </p:nvPr>
        </p:nvGraphicFramePr>
        <p:xfrm>
          <a:off x="1645767" y="4605302"/>
          <a:ext cx="6431433" cy="994542"/>
        </p:xfrm>
        <a:graphic>
          <a:graphicData uri="http://schemas.openxmlformats.org/drawingml/2006/table">
            <a:tbl>
              <a:tblPr firstRow="1" bandRow="1">
                <a:tableStyleId>{8A107856-5554-42FB-B03E-39F5DBC370BA}</a:tableStyleId>
              </a:tblPr>
              <a:tblGrid>
                <a:gridCol w="2143811"/>
                <a:gridCol w="2143811"/>
                <a:gridCol w="2143811"/>
              </a:tblGrid>
              <a:tr h="49727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dirty="0" smtClean="0">
                          <a:latin typeface="+mn-ea"/>
                          <a:ea typeface="+mn-ea"/>
                        </a:rPr>
                        <a:t>Score[0][0]</a:t>
                      </a:r>
                      <a:endParaRPr lang="zh-TW" altLang="en-US" sz="2400" b="0" dirty="0">
                        <a:solidFill>
                          <a:schemeClr val="tx1"/>
                        </a:solidFill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Score[0][1]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Score[0][2]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  <a:tr h="497271"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Score[1][0]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Score[1][1]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2400" b="0" kern="1200" dirty="0" smtClean="0">
                          <a:latin typeface="+mn-ea"/>
                          <a:ea typeface="+mn-ea"/>
                        </a:rPr>
                        <a:t>Score[1][2]</a:t>
                      </a:r>
                      <a:endParaRPr lang="zh-TW" altLang="en-US" sz="2400" b="0" dirty="0">
                        <a:latin typeface="+mn-ea"/>
                        <a:ea typeface="+mn-ea"/>
                      </a:endParaRPr>
                    </a:p>
                  </a:txBody>
                  <a:tcPr/>
                </a:tc>
              </a:tr>
            </a:tbl>
          </a:graphicData>
        </a:graphic>
      </p:graphicFrame>
      <p:grpSp>
        <p:nvGrpSpPr>
          <p:cNvPr id="5" name="群組 4"/>
          <p:cNvGrpSpPr/>
          <p:nvPr/>
        </p:nvGrpSpPr>
        <p:grpSpPr>
          <a:xfrm>
            <a:off x="731888" y="4181634"/>
            <a:ext cx="7435464" cy="1396449"/>
            <a:chOff x="472164" y="4131216"/>
            <a:chExt cx="7435464" cy="1396449"/>
          </a:xfrm>
        </p:grpSpPr>
        <p:sp>
          <p:nvSpPr>
            <p:cNvPr id="8" name="文字方塊 7"/>
            <p:cNvSpPr txBox="1"/>
            <p:nvPr/>
          </p:nvSpPr>
          <p:spPr>
            <a:xfrm>
              <a:off x="473614" y="4621417"/>
              <a:ext cx="91242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TW"/>
              </a:defPPr>
              <a:lvl1pPr>
                <a:defRPr sz="2000"/>
              </a:lvl1pPr>
            </a:lstStyle>
            <a:p>
              <a:r>
                <a:rPr lang="en-US" altLang="zh-TW" dirty="0"/>
                <a:t>Row 0</a:t>
              </a:r>
              <a:endParaRPr lang="zh-TW" altLang="en-US" dirty="0"/>
            </a:p>
          </p:txBody>
        </p:sp>
        <p:sp>
          <p:nvSpPr>
            <p:cNvPr id="9" name="文字方塊 8"/>
            <p:cNvSpPr txBox="1"/>
            <p:nvPr/>
          </p:nvSpPr>
          <p:spPr>
            <a:xfrm>
              <a:off x="472164" y="5127555"/>
              <a:ext cx="89159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/>
                <a:t>Row</a:t>
              </a:r>
              <a:r>
                <a:rPr lang="en-US" altLang="zh-TW" dirty="0" smtClean="0"/>
                <a:t> 1</a:t>
              </a:r>
              <a:endParaRPr lang="zh-TW" altLang="en-US" dirty="0"/>
            </a:p>
          </p:txBody>
        </p:sp>
        <p:sp>
          <p:nvSpPr>
            <p:cNvPr id="10" name="文字方塊 9"/>
            <p:cNvSpPr txBox="1"/>
            <p:nvPr/>
          </p:nvSpPr>
          <p:spPr>
            <a:xfrm>
              <a:off x="1879178" y="4131216"/>
              <a:ext cx="12827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 smtClean="0"/>
                <a:t>Column 0</a:t>
              </a:r>
              <a:endParaRPr lang="zh-TW" altLang="en-US" sz="2000" dirty="0"/>
            </a:p>
          </p:txBody>
        </p:sp>
        <p:sp>
          <p:nvSpPr>
            <p:cNvPr id="11" name="文字方塊 10"/>
            <p:cNvSpPr txBox="1"/>
            <p:nvPr/>
          </p:nvSpPr>
          <p:spPr>
            <a:xfrm>
              <a:off x="4084534" y="4134495"/>
              <a:ext cx="1282723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zh-TW"/>
              </a:defPPr>
              <a:lvl1pPr>
                <a:defRPr sz="2000"/>
              </a:lvl1pPr>
            </a:lstStyle>
            <a:p>
              <a:r>
                <a:rPr lang="en-US" altLang="zh-TW" dirty="0"/>
                <a:t>Column 1</a:t>
              </a:r>
              <a:endParaRPr lang="zh-TW" altLang="en-US" dirty="0"/>
            </a:p>
          </p:txBody>
        </p:sp>
        <p:sp>
          <p:nvSpPr>
            <p:cNvPr id="12" name="文字方塊 11"/>
            <p:cNvSpPr txBox="1"/>
            <p:nvPr/>
          </p:nvSpPr>
          <p:spPr>
            <a:xfrm>
              <a:off x="6065520" y="4133922"/>
              <a:ext cx="1261884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TW" sz="2000" dirty="0"/>
                <a:t>Column</a:t>
              </a:r>
              <a:r>
                <a:rPr lang="en-US" altLang="zh-TW" dirty="0" smtClean="0"/>
                <a:t> 2</a:t>
              </a:r>
              <a:endParaRPr lang="zh-TW" altLang="en-US" dirty="0"/>
            </a:p>
          </p:txBody>
        </p:sp>
        <p:sp>
          <p:nvSpPr>
            <p:cNvPr id="13" name="文字方塊 12"/>
            <p:cNvSpPr txBox="1"/>
            <p:nvPr/>
          </p:nvSpPr>
          <p:spPr>
            <a:xfrm>
              <a:off x="3161901" y="4544474"/>
              <a:ext cx="4745727" cy="95410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TW" sz="2800" b="1" dirty="0" smtClean="0">
                  <a:solidFill>
                    <a:srgbClr val="C00000"/>
                  </a:solidFill>
                </a:rPr>
                <a:t>1				   2				  3</a:t>
              </a:r>
            </a:p>
            <a:p>
              <a:r>
                <a:rPr lang="en-US" altLang="zh-TW" sz="2800" b="1" dirty="0">
                  <a:solidFill>
                    <a:srgbClr val="C00000"/>
                  </a:solidFill>
                </a:rPr>
                <a:t>4				   </a:t>
              </a:r>
              <a:r>
                <a:rPr lang="en-US" altLang="zh-TW" sz="2800" b="1" dirty="0" smtClean="0">
                  <a:solidFill>
                    <a:srgbClr val="C00000"/>
                  </a:solidFill>
                </a:rPr>
                <a:t>5</a:t>
              </a:r>
              <a:r>
                <a:rPr lang="en-US" altLang="zh-TW" sz="2800" b="1" dirty="0">
                  <a:solidFill>
                    <a:srgbClr val="C00000"/>
                  </a:solidFill>
                </a:rPr>
                <a:t>				</a:t>
              </a:r>
              <a:r>
                <a:rPr lang="en-US" altLang="zh-TW" sz="2800" b="1" dirty="0" smtClean="0">
                  <a:solidFill>
                    <a:srgbClr val="C00000"/>
                  </a:solidFill>
                </a:rPr>
                <a:t>  6</a:t>
              </a:r>
              <a:endParaRPr lang="en-US" altLang="zh-TW" sz="2800" b="1" dirty="0">
                <a:solidFill>
                  <a:srgbClr val="C00000"/>
                </a:solidFill>
              </a:endParaRPr>
            </a:p>
          </p:txBody>
        </p:sp>
      </p:grpSp>
      <p:sp>
        <p:nvSpPr>
          <p:cNvPr id="14" name="矩形 13"/>
          <p:cNvSpPr/>
          <p:nvPr/>
        </p:nvSpPr>
        <p:spPr>
          <a:xfrm>
            <a:off x="731888" y="1949753"/>
            <a:ext cx="6187240" cy="511098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defTabSz="914400">
              <a:spcBef>
                <a:spcPct val="20000"/>
              </a:spcBef>
              <a:spcAft>
                <a:spcPts val="600"/>
              </a:spcAft>
            </a:pPr>
            <a:r>
              <a:rPr lang="en-US" altLang="zh-TW" sz="2400" b="1" i="1" u="sng" dirty="0">
                <a:solidFill>
                  <a:srgbClr val="000000"/>
                </a:solidFill>
              </a:rPr>
              <a:t>data type</a:t>
            </a:r>
            <a:r>
              <a:rPr lang="en-US" altLang="zh-TW" sz="2400" b="1" dirty="0">
                <a:solidFill>
                  <a:srgbClr val="000000"/>
                </a:solidFill>
              </a:rPr>
              <a:t> </a:t>
            </a:r>
            <a:r>
              <a:rPr lang="en-US" altLang="zh-TW" sz="2400" b="1" i="1" u="sng" dirty="0">
                <a:solidFill>
                  <a:srgbClr val="000000"/>
                </a:solidFill>
              </a:rPr>
              <a:t>array name</a:t>
            </a:r>
            <a:r>
              <a:rPr lang="en-US" altLang="zh-TW" sz="2400" b="1" i="1" dirty="0">
                <a:solidFill>
                  <a:srgbClr val="000000"/>
                </a:solidFill>
              </a:rPr>
              <a:t> </a:t>
            </a:r>
            <a:r>
              <a:rPr lang="en-US" altLang="zh-TW" sz="2400" b="1" dirty="0">
                <a:solidFill>
                  <a:srgbClr val="000000"/>
                </a:solidFill>
              </a:rPr>
              <a:t>[ </a:t>
            </a:r>
            <a:r>
              <a:rPr lang="en-US" altLang="zh-TW" sz="2400" b="1" i="1" u="sng" dirty="0">
                <a:solidFill>
                  <a:srgbClr val="000000"/>
                </a:solidFill>
              </a:rPr>
              <a:t>rows</a:t>
            </a:r>
            <a:r>
              <a:rPr lang="en-US" altLang="zh-TW" sz="2400" b="1" i="1" dirty="0">
                <a:solidFill>
                  <a:srgbClr val="000000"/>
                </a:solidFill>
              </a:rPr>
              <a:t> </a:t>
            </a:r>
            <a:r>
              <a:rPr lang="en-US" altLang="zh-TW" sz="2400" b="1" dirty="0">
                <a:solidFill>
                  <a:srgbClr val="000000"/>
                </a:solidFill>
              </a:rPr>
              <a:t>] [ </a:t>
            </a:r>
            <a:r>
              <a:rPr lang="en-US" altLang="zh-TW" sz="2400" b="1" i="1" u="sng" dirty="0">
                <a:solidFill>
                  <a:srgbClr val="000000"/>
                </a:solidFill>
              </a:rPr>
              <a:t>columns</a:t>
            </a:r>
            <a:r>
              <a:rPr lang="en-US" altLang="zh-TW" sz="2400" b="1" i="1" dirty="0">
                <a:solidFill>
                  <a:srgbClr val="000000"/>
                </a:solidFill>
              </a:rPr>
              <a:t> </a:t>
            </a:r>
            <a:r>
              <a:rPr lang="en-US" altLang="zh-TW" sz="2400" b="1" dirty="0">
                <a:solidFill>
                  <a:srgbClr val="000000"/>
                </a:solidFill>
              </a:rPr>
              <a:t>];</a:t>
            </a:r>
          </a:p>
        </p:txBody>
      </p:sp>
    </p:spTree>
    <p:extLst>
      <p:ext uri="{BB962C8B-B14F-4D97-AF65-F5344CB8AC3E}">
        <p14:creationId xmlns:p14="http://schemas.microsoft.com/office/powerpoint/2010/main" val="1242361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6200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 smtClean="0">
                <a:latin typeface="+mj-ea"/>
              </a:rPr>
              <a:t>Multi-dimensional Arrays</a:t>
            </a:r>
            <a:endParaRPr kumimoji="1" lang="zh-TW" altLang="en-US" sz="40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52600"/>
            <a:ext cx="7620000" cy="4699715"/>
          </a:xfrm>
        </p:spPr>
        <p:txBody>
          <a:bodyPr>
            <a:normAutofit/>
          </a:bodyPr>
          <a:lstStyle/>
          <a:p>
            <a:r>
              <a:rPr kumimoji="1" lang="en-US" altLang="zh-TW" sz="2400" b="0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score[2][3] = {{1, 2, 3}, {4, 5, 6}}; </a:t>
            </a:r>
          </a:p>
          <a:p>
            <a:r>
              <a:rPr kumimoji="1" lang="en-US" altLang="zh-TW" sz="2400" b="0" dirty="0" err="1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score[2][3] = {1, 2, 3, 4, 5, 6}; </a:t>
            </a:r>
          </a:p>
          <a:p>
            <a:r>
              <a:rPr kumimoji="1" lang="en-US" altLang="zh-TW" sz="2400" b="0" dirty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score[][3] = {1, 2, 3, 4, 5, 6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};</a:t>
            </a:r>
          </a:p>
          <a:p>
            <a:r>
              <a:rPr kumimoji="1" lang="en-US" altLang="zh-TW" sz="24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//same statement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endParaRPr kumimoji="1" lang="en-US" altLang="zh-TW" sz="2400" b="0" dirty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endParaRPr kumimoji="1" lang="en-US" altLang="zh-TW" sz="2400" b="0" dirty="0" smtClean="0">
              <a:latin typeface="Meiryo" panose="020B0604030504040204" pitchFamily="34" charset="-128"/>
              <a:ea typeface="Meiryo" panose="020B0604030504040204" pitchFamily="34" charset="-128"/>
              <a:cs typeface="Meiryo" panose="020B0604030504040204" pitchFamily="34" charset="-128"/>
            </a:endParaRPr>
          </a:p>
          <a:p>
            <a:r>
              <a:rPr kumimoji="1" lang="en-US" altLang="zh-TW" sz="2400" b="0" dirty="0" smtClean="0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score[2][] = {1, 2, 3, 4, 5, 6};</a:t>
            </a:r>
          </a:p>
          <a:p>
            <a:r>
              <a:rPr kumimoji="1" lang="en-US" altLang="zh-TW" sz="2400" b="0" dirty="0" err="1">
                <a:solidFill>
                  <a:srgbClr val="C00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int</a:t>
            </a:r>
            <a:r>
              <a:rPr kumimoji="1" lang="en-US" altLang="zh-TW" sz="2400" b="0" dirty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score[][] = {1, 2, 3, 4, 5, 6}; </a:t>
            </a:r>
            <a:r>
              <a:rPr kumimoji="1" lang="en-US" altLang="zh-TW" sz="2400" b="0" dirty="0" smtClean="0"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 </a:t>
            </a:r>
          </a:p>
          <a:p>
            <a:r>
              <a:rPr kumimoji="1" lang="en-US" altLang="zh-TW" sz="2400" b="0" dirty="0" smtClean="0">
                <a:solidFill>
                  <a:srgbClr val="FFC000"/>
                </a:solidFill>
                <a:latin typeface="Meiryo" panose="020B0604030504040204" pitchFamily="34" charset="-128"/>
                <a:ea typeface="Meiryo" panose="020B0604030504040204" pitchFamily="34" charset="-128"/>
                <a:cs typeface="Meiryo" panose="020B0604030504040204" pitchFamily="34" charset="-128"/>
              </a:rPr>
              <a:t>//error</a:t>
            </a:r>
          </a:p>
        </p:txBody>
      </p:sp>
    </p:spTree>
    <p:extLst>
      <p:ext uri="{BB962C8B-B14F-4D97-AF65-F5344CB8AC3E}">
        <p14:creationId xmlns:p14="http://schemas.microsoft.com/office/powerpoint/2010/main" val="4094609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 – </a:t>
            </a:r>
            <a:r>
              <a:rPr kumimoji="1" lang="en-US" altLang="zh-TW" sz="3200" b="1" cap="none" dirty="0">
                <a:latin typeface="+mj-ea"/>
              </a:rPr>
              <a:t>Tic-Tac-Toe</a:t>
            </a:r>
            <a:endParaRPr kumimoji="1" lang="en-US" altLang="zh-TW" sz="3200" b="1" cap="none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 </a:t>
            </a:r>
            <a:r>
              <a:rPr kumimoji="1" lang="en-US" altLang="zh-TW" sz="2800" b="0" dirty="0" smtClean="0">
                <a:latin typeface="+mn-ea"/>
              </a:rPr>
              <a:t>a sequence of number. (max to 9)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>
                <a:latin typeface="+mn-ea"/>
              </a:rPr>
              <a:t>T</a:t>
            </a:r>
            <a:r>
              <a:rPr kumimoji="1" lang="en-US" altLang="zh-TW" sz="2800" b="0" dirty="0" smtClean="0">
                <a:latin typeface="+mn-ea"/>
              </a:rPr>
              <a:t>ransform it to the picture of tic-tac-toe.</a:t>
            </a: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the picture and which player wins the game.</a:t>
            </a:r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01037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 – </a:t>
            </a:r>
            <a:r>
              <a:rPr kumimoji="1" lang="en-US" altLang="zh-TW" sz="3200" b="1" cap="none" dirty="0" smtClean="0">
                <a:latin typeface="+mj-ea"/>
              </a:rPr>
              <a:t>Tic-Tac-Toe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Example: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2470740" y="4700492"/>
            <a:ext cx="3114514" cy="1815882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TW" sz="2800" dirty="0">
                <a:latin typeface="+mn-ea"/>
              </a:rPr>
              <a:t>o</a:t>
            </a:r>
            <a:r>
              <a:rPr kumimoji="1" lang="en-US" altLang="zh-TW" sz="2800" dirty="0" smtClean="0">
                <a:latin typeface="+mn-ea"/>
              </a:rPr>
              <a:t>	o	o</a:t>
            </a:r>
          </a:p>
          <a:p>
            <a:r>
              <a:rPr kumimoji="1" lang="en-US" altLang="zh-TW" sz="2800" dirty="0">
                <a:latin typeface="+mn-ea"/>
              </a:rPr>
              <a:t>x</a:t>
            </a:r>
            <a:r>
              <a:rPr kumimoji="1" lang="en-US" altLang="zh-TW" sz="2800" dirty="0" smtClean="0">
                <a:latin typeface="+mn-ea"/>
              </a:rPr>
              <a:t>	x	-</a:t>
            </a:r>
          </a:p>
          <a:p>
            <a:pPr marL="457200" indent="-457200">
              <a:buFontTx/>
              <a:buChar char="-"/>
            </a:pPr>
            <a:r>
              <a:rPr kumimoji="1" lang="en-US" altLang="zh-TW" sz="2800" dirty="0" smtClean="0">
                <a:latin typeface="+mn-ea"/>
              </a:rPr>
              <a:t>-	-</a:t>
            </a:r>
          </a:p>
          <a:p>
            <a:r>
              <a:rPr kumimoji="1" lang="en-US" altLang="zh-TW" sz="2800" dirty="0" smtClean="0">
                <a:latin typeface="+mn-ea"/>
              </a:rPr>
              <a:t>o wins the game.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470740" y="2312314"/>
            <a:ext cx="1878838" cy="52322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TW" sz="2800" dirty="0" smtClean="0">
                <a:latin typeface="+mn-ea"/>
              </a:rPr>
              <a:t>5 1 4 2 5 3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4195427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 – </a:t>
            </a:r>
            <a:r>
              <a:rPr kumimoji="1" lang="en-US" altLang="zh-TW" sz="3200" b="1" cap="none" dirty="0" smtClean="0">
                <a:latin typeface="+mj-ea"/>
              </a:rPr>
              <a:t>Tic-Tac-Toe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Example: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2470740" y="4700492"/>
            <a:ext cx="3114514" cy="1815882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TW" sz="2800" dirty="0">
                <a:latin typeface="+mn-ea"/>
              </a:rPr>
              <a:t>o</a:t>
            </a:r>
            <a:r>
              <a:rPr kumimoji="1" lang="en-US" altLang="zh-TW" sz="2800" dirty="0" smtClean="0">
                <a:latin typeface="+mn-ea"/>
              </a:rPr>
              <a:t>	o	x</a:t>
            </a:r>
          </a:p>
          <a:p>
            <a:r>
              <a:rPr kumimoji="1" lang="en-US" altLang="zh-TW" sz="2800" dirty="0" smtClean="0">
                <a:latin typeface="+mn-ea"/>
              </a:rPr>
              <a:t>o	x	x</a:t>
            </a:r>
          </a:p>
          <a:p>
            <a:r>
              <a:rPr kumimoji="1" lang="en-US" altLang="zh-TW" sz="2800" dirty="0">
                <a:latin typeface="+mn-ea"/>
              </a:rPr>
              <a:t>o</a:t>
            </a:r>
            <a:r>
              <a:rPr kumimoji="1" lang="en-US" altLang="zh-TW" sz="2800" dirty="0" smtClean="0">
                <a:latin typeface="+mn-ea"/>
              </a:rPr>
              <a:t>	o	x</a:t>
            </a:r>
          </a:p>
          <a:p>
            <a:r>
              <a:rPr kumimoji="1" lang="en-US" altLang="zh-TW" sz="2800" dirty="0" smtClean="0">
                <a:latin typeface="+mn-ea"/>
              </a:rPr>
              <a:t>o wins the game.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470740" y="2312314"/>
            <a:ext cx="3114514" cy="52322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TW" sz="2800" dirty="0">
                <a:latin typeface="+mn-ea"/>
              </a:rPr>
              <a:t>9</a:t>
            </a:r>
            <a:r>
              <a:rPr kumimoji="1" lang="en-US" altLang="zh-TW" sz="2800" dirty="0" smtClean="0">
                <a:latin typeface="+mn-ea"/>
              </a:rPr>
              <a:t> 1 3 2 5 4 6 7 9 </a:t>
            </a:r>
            <a:r>
              <a:rPr kumimoji="1" lang="en-US" altLang="zh-TW" sz="2800" dirty="0">
                <a:latin typeface="+mn-ea"/>
              </a:rPr>
              <a:t>8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93601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772400" cy="1371600"/>
          </a:xfrm>
        </p:spPr>
        <p:txBody>
          <a:bodyPr>
            <a:normAutofit/>
          </a:bodyPr>
          <a:lstStyle/>
          <a:p>
            <a:r>
              <a:rPr kumimoji="1" lang="en-US" altLang="zh-TW" sz="4000" b="1" cap="none" dirty="0">
                <a:latin typeface="+mj-ea"/>
              </a:rPr>
              <a:t>Practice</a:t>
            </a:r>
            <a:r>
              <a:rPr kumimoji="1" lang="en-US" altLang="zh-TW" sz="4000" b="1" dirty="0" smtClean="0">
                <a:latin typeface="+mj-ea"/>
              </a:rPr>
              <a:t> #3 – </a:t>
            </a:r>
            <a:r>
              <a:rPr kumimoji="1" lang="en-US" altLang="zh-TW" sz="3200" b="1" cap="none" dirty="0" smtClean="0">
                <a:latin typeface="+mj-ea"/>
              </a:rPr>
              <a:t>Tic-Tac-Toe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kumimoji="1" lang="en-US" altLang="zh-TW" sz="2800" b="0" dirty="0" smtClean="0">
                <a:latin typeface="+mn-ea"/>
              </a:rPr>
              <a:t>Example: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Input</a:t>
            </a:r>
            <a:endParaRPr kumimoji="1" lang="en-US" altLang="zh-TW" sz="2800" b="0" dirty="0">
              <a:latin typeface="+mn-ea"/>
            </a:endParaRPr>
          </a:p>
          <a:p>
            <a:pPr marL="342900" indent="-342900">
              <a:buFont typeface="Arial"/>
              <a:buChar char="•"/>
            </a:pPr>
            <a:endParaRPr kumimoji="1" lang="en-US" altLang="zh-TW" sz="2800" b="0" dirty="0" smtClean="0">
              <a:latin typeface="+mn-ea"/>
            </a:endParaRPr>
          </a:p>
          <a:p>
            <a:endParaRPr kumimoji="1" lang="en-US" altLang="zh-TW" sz="2800" b="0" dirty="0" smtClean="0">
              <a:latin typeface="+mn-ea"/>
            </a:endParaRPr>
          </a:p>
          <a:p>
            <a:pPr marL="342900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Output to screen</a:t>
            </a:r>
          </a:p>
        </p:txBody>
      </p:sp>
      <p:sp>
        <p:nvSpPr>
          <p:cNvPr id="7" name="文字方塊 6"/>
          <p:cNvSpPr txBox="1"/>
          <p:nvPr/>
        </p:nvSpPr>
        <p:spPr>
          <a:xfrm>
            <a:off x="2470739" y="4700492"/>
            <a:ext cx="3979487" cy="1815882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TW" sz="2800" dirty="0">
                <a:latin typeface="+mn-ea"/>
              </a:rPr>
              <a:t>o</a:t>
            </a:r>
            <a:r>
              <a:rPr kumimoji="1" lang="en-US" altLang="zh-TW" sz="2800" dirty="0" smtClean="0">
                <a:latin typeface="+mn-ea"/>
              </a:rPr>
              <a:t>	o	x</a:t>
            </a:r>
          </a:p>
          <a:p>
            <a:r>
              <a:rPr kumimoji="1" lang="en-US" altLang="zh-TW" sz="2800" dirty="0">
                <a:latin typeface="+mn-ea"/>
              </a:rPr>
              <a:t>x</a:t>
            </a:r>
            <a:r>
              <a:rPr kumimoji="1" lang="en-US" altLang="zh-TW" sz="2800" dirty="0" smtClean="0">
                <a:latin typeface="+mn-ea"/>
              </a:rPr>
              <a:t>	o	x</a:t>
            </a:r>
          </a:p>
          <a:p>
            <a:r>
              <a:rPr kumimoji="1" lang="en-US" altLang="zh-TW" sz="2800" dirty="0">
                <a:latin typeface="+mn-ea"/>
              </a:rPr>
              <a:t>o</a:t>
            </a:r>
            <a:r>
              <a:rPr kumimoji="1" lang="en-US" altLang="zh-TW" sz="2800" dirty="0" smtClean="0">
                <a:latin typeface="+mn-ea"/>
              </a:rPr>
              <a:t>	x	o</a:t>
            </a:r>
          </a:p>
          <a:p>
            <a:r>
              <a:rPr kumimoji="1" lang="en-US" altLang="zh-TW" sz="2800" dirty="0" smtClean="0">
                <a:latin typeface="+mn-ea"/>
              </a:rPr>
              <a:t>No one wins the game.</a:t>
            </a:r>
            <a:endParaRPr kumimoji="1" lang="zh-TW" altLang="en-US" sz="2800" dirty="0"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2470740" y="2312314"/>
            <a:ext cx="3114514" cy="523220"/>
          </a:xfrm>
          <a:prstGeom prst="rect">
            <a:avLst/>
          </a:prstGeom>
          <a:noFill/>
          <a:ln w="57150">
            <a:solidFill>
              <a:schemeClr val="accent5"/>
            </a:solidFill>
          </a:ln>
        </p:spPr>
        <p:txBody>
          <a:bodyPr wrap="square" rtlCol="0">
            <a:spAutoFit/>
          </a:bodyPr>
          <a:lstStyle/>
          <a:p>
            <a:r>
              <a:rPr kumimoji="1" lang="en-US" altLang="zh-TW" sz="2800" dirty="0">
                <a:latin typeface="+mn-ea"/>
              </a:rPr>
              <a:t>9</a:t>
            </a:r>
            <a:r>
              <a:rPr kumimoji="1" lang="en-US" altLang="zh-TW" sz="2800" dirty="0" smtClean="0">
                <a:latin typeface="+mn-ea"/>
              </a:rPr>
              <a:t> 1 3 2 4 </a:t>
            </a:r>
            <a:r>
              <a:rPr kumimoji="1" lang="en-US" altLang="zh-TW" sz="2800" dirty="0">
                <a:latin typeface="+mn-ea"/>
              </a:rPr>
              <a:t>5</a:t>
            </a:r>
            <a:r>
              <a:rPr kumimoji="1" lang="en-US" altLang="zh-TW" sz="2800" dirty="0" smtClean="0">
                <a:latin typeface="+mn-ea"/>
              </a:rPr>
              <a:t> 6 7 8 9</a:t>
            </a:r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838044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Basic Data Typ</a:t>
            </a:r>
            <a:r>
              <a:rPr kumimoji="1" lang="en-US" altLang="zh-TW" sz="2800" dirty="0" smtClean="0">
                <a:latin typeface="+mn-ea"/>
              </a:rPr>
              <a:t>es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Practice #1 – ASCII code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Constant and Casting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Practice </a:t>
            </a:r>
            <a:r>
              <a:rPr kumimoji="1" lang="en-US" altLang="zh-TW" sz="2800" dirty="0" smtClean="0">
                <a:latin typeface="+mn-ea"/>
              </a:rPr>
              <a:t>#2 </a:t>
            </a:r>
            <a:r>
              <a:rPr kumimoji="1" lang="en-US" altLang="zh-TW" sz="2800" dirty="0">
                <a:latin typeface="+mn-ea"/>
              </a:rPr>
              <a:t>– Compute the average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Dynamic Arrays </a:t>
            </a:r>
            <a:r>
              <a:rPr kumimoji="1" lang="en-US" altLang="zh-TW" sz="2800" dirty="0">
                <a:latin typeface="+mn-ea"/>
              </a:rPr>
              <a:t>and Multi-dimensional Arrays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latin typeface="+mn-ea"/>
              </a:rPr>
              <a:t>Practice #3 – Tic-Tac-Toe</a:t>
            </a:r>
            <a:endParaRPr kumimoji="1" lang="en-US" altLang="zh-TW" sz="2800" b="0" dirty="0" smtClean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84683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Basic Data Typ</a:t>
            </a:r>
            <a:r>
              <a:rPr kumimoji="1" lang="en-US" altLang="zh-TW" sz="2800" dirty="0" smtClean="0">
                <a:latin typeface="+mn-ea"/>
              </a:rPr>
              <a:t>es</a:t>
            </a:r>
            <a:endParaRPr kumimoji="1" lang="en-US" altLang="zh-TW" sz="2800" dirty="0" smtClean="0">
              <a:latin typeface="+mn-ea"/>
            </a:endParaRP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Practice #1 – ASCII code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Constant and Casting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solidFill>
                  <a:schemeClr val="accent4"/>
                </a:solidFill>
                <a:latin typeface="+mn-ea"/>
              </a:rPr>
              <a:t>Practice </a:t>
            </a: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#2 </a:t>
            </a:r>
            <a:r>
              <a:rPr kumimoji="1" lang="en-US" altLang="zh-TW" sz="2800" dirty="0">
                <a:solidFill>
                  <a:schemeClr val="accent4"/>
                </a:solidFill>
                <a:latin typeface="+mn-ea"/>
              </a:rPr>
              <a:t>– Compute the average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Dynamic Arrays </a:t>
            </a:r>
            <a:r>
              <a:rPr kumimoji="1" lang="en-US" altLang="zh-TW" sz="2800" dirty="0">
                <a:solidFill>
                  <a:schemeClr val="accent4"/>
                </a:solidFill>
                <a:latin typeface="+mn-ea"/>
              </a:rPr>
              <a:t>and Multi-dimensional Arrays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4"/>
                </a:solidFill>
                <a:latin typeface="+mn-ea"/>
              </a:rPr>
              <a:t>Practice #3 </a:t>
            </a:r>
            <a:r>
              <a:rPr kumimoji="1" lang="en-US" altLang="zh-TW" sz="2800" dirty="0">
                <a:solidFill>
                  <a:schemeClr val="accent4"/>
                </a:solidFill>
                <a:latin typeface="+mn-ea"/>
              </a:rPr>
              <a:t>– Tic-Tac-Toe</a:t>
            </a:r>
          </a:p>
          <a:p>
            <a:pPr marL="800100" lvl="1" indent="-342900">
              <a:buFont typeface="Arial"/>
              <a:buChar char="•"/>
            </a:pPr>
            <a:endParaRPr kumimoji="1" lang="en-US" altLang="zh-TW" sz="2800" b="0" dirty="0" smtClean="0">
              <a:solidFill>
                <a:schemeClr val="accent4"/>
              </a:solidFill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15010020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TW" b="1" dirty="0" smtClean="0">
                <a:latin typeface="+mn-ea"/>
              </a:rPr>
              <a:t>Basic data types</a:t>
            </a:r>
            <a:endParaRPr lang="zh-TW" altLang="en-US" b="1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1895" y="1752600"/>
            <a:ext cx="7219950" cy="23907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11164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Practice </a:t>
            </a:r>
            <a:r>
              <a:rPr lang="en-US" altLang="zh-TW" dirty="0" smtClean="0"/>
              <a:t>#1 </a:t>
            </a:r>
            <a:r>
              <a:rPr lang="en-US" altLang="zh-TW" dirty="0"/>
              <a:t>– ASCII </a:t>
            </a:r>
            <a:r>
              <a:rPr lang="en-US" altLang="zh-TW" dirty="0" smtClean="0"/>
              <a:t>code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44810" y="1752600"/>
            <a:ext cx="4370173" cy="500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19602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Practice </a:t>
            </a:r>
            <a:r>
              <a:rPr lang="en-US" altLang="zh-TW" dirty="0" smtClean="0"/>
              <a:t>#1 </a:t>
            </a:r>
            <a:r>
              <a:rPr lang="en-US" altLang="zh-TW" dirty="0"/>
              <a:t>– ASCII </a:t>
            </a:r>
            <a:r>
              <a:rPr lang="en-US" altLang="zh-TW" dirty="0" smtClean="0"/>
              <a:t>code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Given an character, output it is upper-case, lower-case or not an English letter.</a:t>
            </a:r>
          </a:p>
          <a:p>
            <a:endParaRPr lang="en-US" altLang="zh-TW" dirty="0" smtClean="0"/>
          </a:p>
          <a:p>
            <a:endParaRPr lang="en-US" altLang="zh-TW" dirty="0" smtClean="0"/>
          </a:p>
          <a:p>
            <a:endParaRPr lang="zh-TW" altLang="en-US" dirty="0"/>
          </a:p>
        </p:txBody>
      </p:sp>
      <p:sp>
        <p:nvSpPr>
          <p:cNvPr id="5" name="文字方塊 4"/>
          <p:cNvSpPr txBox="1"/>
          <p:nvPr/>
        </p:nvSpPr>
        <p:spPr>
          <a:xfrm>
            <a:off x="1062421" y="2710913"/>
            <a:ext cx="40908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a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6" name="文字方塊 5"/>
          <p:cNvSpPr txBox="1"/>
          <p:nvPr/>
        </p:nvSpPr>
        <p:spPr>
          <a:xfrm>
            <a:off x="1062421" y="3298558"/>
            <a:ext cx="316509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a is lower-case.</a:t>
            </a:r>
            <a:r>
              <a:rPr kumimoji="1" lang="en-US" altLang="zh-TW" sz="3200" dirty="0" smtClean="0">
                <a:latin typeface="+mn-ea"/>
              </a:rPr>
              <a:t> 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935749" y="2618900"/>
            <a:ext cx="4881093" cy="1264434"/>
          </a:xfrm>
          <a:prstGeom prst="rect">
            <a:avLst/>
          </a:prstGeom>
          <a:noFill/>
          <a:ln w="5715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1062421" y="4126939"/>
            <a:ext cx="46839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A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0" name="文字方塊 9"/>
          <p:cNvSpPr txBox="1"/>
          <p:nvPr/>
        </p:nvSpPr>
        <p:spPr>
          <a:xfrm>
            <a:off x="1062421" y="4714584"/>
            <a:ext cx="331315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A</a:t>
            </a:r>
            <a:r>
              <a:rPr kumimoji="1" lang="en-US" altLang="zh-TW" sz="3200" dirty="0" smtClean="0">
                <a:latin typeface="+mn-ea"/>
              </a:rPr>
              <a:t> is upper-case.</a:t>
            </a:r>
            <a:r>
              <a:rPr kumimoji="1" lang="en-US" altLang="zh-TW" sz="3200" dirty="0" smtClean="0">
                <a:latin typeface="+mn-ea"/>
              </a:rPr>
              <a:t> 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935749" y="4034926"/>
            <a:ext cx="4881093" cy="1264434"/>
          </a:xfrm>
          <a:prstGeom prst="rect">
            <a:avLst/>
          </a:prstGeom>
          <a:noFill/>
          <a:ln w="5715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12" name="文字方塊 11"/>
          <p:cNvSpPr txBox="1"/>
          <p:nvPr/>
        </p:nvSpPr>
        <p:spPr>
          <a:xfrm>
            <a:off x="1062421" y="5542965"/>
            <a:ext cx="48763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=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3" name="文字方塊 12"/>
          <p:cNvSpPr txBox="1"/>
          <p:nvPr/>
        </p:nvSpPr>
        <p:spPr>
          <a:xfrm>
            <a:off x="1062421" y="6130610"/>
            <a:ext cx="49261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=</a:t>
            </a:r>
            <a:r>
              <a:rPr kumimoji="1" lang="en-US" altLang="zh-TW" sz="3200" dirty="0" smtClean="0">
                <a:latin typeface="+mn-ea"/>
              </a:rPr>
              <a:t> is not an English letter.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35749" y="5450952"/>
            <a:ext cx="4881093" cy="1264434"/>
          </a:xfrm>
          <a:prstGeom prst="rect">
            <a:avLst/>
          </a:prstGeom>
          <a:noFill/>
          <a:ln w="5715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2605982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zh-TW" sz="4000" b="1" dirty="0" smtClean="0">
                <a:latin typeface="+mj-ea"/>
              </a:rPr>
              <a:t>Agenda</a:t>
            </a:r>
            <a:endParaRPr kumimoji="1" lang="zh-TW" altLang="en-US" sz="4000" b="1" dirty="0">
              <a:latin typeface="+mj-ea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Basic Data Typ</a:t>
            </a: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es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Practice #1 – ASCII code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latin typeface="+mn-ea"/>
              </a:rPr>
              <a:t>Constant and Casting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dirty="0">
                <a:latin typeface="+mn-ea"/>
              </a:rPr>
              <a:t>Practice </a:t>
            </a:r>
            <a:r>
              <a:rPr kumimoji="1" lang="en-US" altLang="zh-TW" sz="2800" dirty="0" smtClean="0">
                <a:latin typeface="+mn-ea"/>
              </a:rPr>
              <a:t>#2 </a:t>
            </a:r>
            <a:r>
              <a:rPr kumimoji="1" lang="en-US" altLang="zh-TW" sz="2800" dirty="0">
                <a:latin typeface="+mn-ea"/>
              </a:rPr>
              <a:t>– Compute the average</a:t>
            </a:r>
          </a:p>
          <a:p>
            <a:pPr marL="342900" indent="-342900">
              <a:buFont typeface="Arial"/>
              <a:buChar char="•"/>
            </a:pPr>
            <a:r>
              <a:rPr kumimoji="1" lang="en-US" altLang="zh-TW" sz="2800" dirty="0" smtClean="0">
                <a:solidFill>
                  <a:schemeClr val="accent4"/>
                </a:solidFill>
                <a:latin typeface="+mn-ea"/>
              </a:rPr>
              <a:t>Dynamic Arrays </a:t>
            </a:r>
            <a:r>
              <a:rPr kumimoji="1" lang="en-US" altLang="zh-TW" sz="2800" dirty="0">
                <a:solidFill>
                  <a:schemeClr val="accent4"/>
                </a:solidFill>
                <a:latin typeface="+mn-ea"/>
              </a:rPr>
              <a:t>and Multi-dimensional Arrays</a:t>
            </a:r>
          </a:p>
          <a:p>
            <a:pPr marL="800100" lvl="1" indent="-342900">
              <a:buFont typeface="Arial"/>
              <a:buChar char="•"/>
            </a:pPr>
            <a:r>
              <a:rPr kumimoji="1" lang="en-US" altLang="zh-TW" sz="2800" b="0" dirty="0" smtClean="0">
                <a:solidFill>
                  <a:schemeClr val="accent4"/>
                </a:solidFill>
                <a:latin typeface="+mn-ea"/>
              </a:rPr>
              <a:t>Practice #3 </a:t>
            </a:r>
            <a:r>
              <a:rPr kumimoji="1" lang="en-US" altLang="zh-TW" sz="2800" dirty="0">
                <a:solidFill>
                  <a:schemeClr val="accent4"/>
                </a:solidFill>
                <a:latin typeface="+mn-ea"/>
              </a:rPr>
              <a:t>– Tic-Tac-Toe</a:t>
            </a:r>
          </a:p>
        </p:txBody>
      </p:sp>
    </p:spTree>
    <p:extLst>
      <p:ext uri="{BB962C8B-B14F-4D97-AF65-F5344CB8AC3E}">
        <p14:creationId xmlns:p14="http://schemas.microsoft.com/office/powerpoint/2010/main" val="4111931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dirty="0"/>
              <a:t>Constant and </a:t>
            </a:r>
            <a:r>
              <a:rPr lang="en-US" altLang="zh-TW" dirty="0" smtClean="0"/>
              <a:t>Casting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0341" y="2034987"/>
            <a:ext cx="3324225" cy="428625"/>
          </a:xfrm>
          <a:prstGeom prst="rect">
            <a:avLst/>
          </a:prstGeom>
        </p:spPr>
      </p:pic>
      <p:pic>
        <p:nvPicPr>
          <p:cNvPr id="5" name="圖片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341" y="3012693"/>
            <a:ext cx="4057650" cy="34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19907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dirty="0"/>
              <a:t>Practice #2 – Compute the </a:t>
            </a:r>
            <a:r>
              <a:rPr lang="en-US" altLang="zh-TW" dirty="0" smtClean="0"/>
              <a:t>average</a:t>
            </a:r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Given the size of a sequence and a sequence of grades, compute its average.</a:t>
            </a:r>
          </a:p>
          <a:p>
            <a:endParaRPr lang="zh-TW" altLang="en-US" dirty="0"/>
          </a:p>
        </p:txBody>
      </p:sp>
      <p:sp>
        <p:nvSpPr>
          <p:cNvPr id="4" name="文字方塊 3"/>
          <p:cNvSpPr txBox="1"/>
          <p:nvPr/>
        </p:nvSpPr>
        <p:spPr>
          <a:xfrm>
            <a:off x="658767" y="2612059"/>
            <a:ext cx="273023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>
                <a:latin typeface="+mn-ea"/>
              </a:rPr>
              <a:t>4</a:t>
            </a:r>
            <a:r>
              <a:rPr kumimoji="1" lang="en-US" altLang="zh-TW" sz="3200" dirty="0" smtClean="0">
                <a:latin typeface="+mn-ea"/>
              </a:rPr>
              <a:t> 70 80 90 95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5" name="文字方塊 4"/>
          <p:cNvSpPr txBox="1"/>
          <p:nvPr/>
        </p:nvSpPr>
        <p:spPr>
          <a:xfrm>
            <a:off x="658767" y="3199704"/>
            <a:ext cx="122822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83.75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32095" y="2520046"/>
            <a:ext cx="4881093" cy="1264434"/>
          </a:xfrm>
          <a:prstGeom prst="rect">
            <a:avLst/>
          </a:prstGeom>
          <a:noFill/>
          <a:ln w="5715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  <p:sp>
        <p:nvSpPr>
          <p:cNvPr id="8" name="文字方塊 7"/>
          <p:cNvSpPr txBox="1"/>
          <p:nvPr/>
        </p:nvSpPr>
        <p:spPr>
          <a:xfrm>
            <a:off x="658767" y="4104774"/>
            <a:ext cx="157607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2 70 80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9" name="文字方塊 8"/>
          <p:cNvSpPr txBox="1"/>
          <p:nvPr/>
        </p:nvSpPr>
        <p:spPr>
          <a:xfrm>
            <a:off x="658767" y="4692419"/>
            <a:ext cx="65915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zh-TW" sz="3200" dirty="0" smtClean="0">
                <a:latin typeface="+mn-ea"/>
              </a:rPr>
              <a:t>75</a:t>
            </a:r>
            <a:endParaRPr kumimoji="1" lang="zh-TW" altLang="en-US" sz="3200" dirty="0">
              <a:latin typeface="+mn-ea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532095" y="4012761"/>
            <a:ext cx="4881093" cy="1264434"/>
          </a:xfrm>
          <a:prstGeom prst="rect">
            <a:avLst/>
          </a:prstGeom>
          <a:noFill/>
          <a:ln w="57150" cmpd="sng"/>
          <a:effectLst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endParaRPr kumimoji="1" lang="zh-TW" altLang="en-US" sz="2800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494075182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基礎">
  <a:themeElements>
    <a:clrScheme name="基礎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基礎">
      <a:majorFont>
        <a:latin typeface="Arial Black"/>
        <a:ea typeface=""/>
        <a:cs typeface=""/>
        <a:font script="Jpan" typeface="ＭＳ Ｐゴシック"/>
        <a:font script="Hang" typeface="HY견고딕"/>
        <a:font script="Hans" typeface="微软雅黑"/>
        <a:font script="Hant" typeface="微軟正黑體"/>
        <a:font script="Arab" typeface="Tahoma"/>
        <a:font script="Hebr" typeface="Tahoma"/>
        <a:font script="Thai" typeface="Tahoma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基礎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基礎.thmx</Template>
  <TotalTime>1993</TotalTime>
  <Words>715</Words>
  <Application>Microsoft Office PowerPoint</Application>
  <PresentationFormat>如螢幕大小 (4:3)</PresentationFormat>
  <Paragraphs>147</Paragraphs>
  <Slides>19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8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19</vt:i4>
      </vt:variant>
    </vt:vector>
  </HeadingPairs>
  <TitlesOfParts>
    <vt:vector size="28" baseType="lpstr">
      <vt:lpstr>Meiryo</vt:lpstr>
      <vt:lpstr>微軟正黑體</vt:lpstr>
      <vt:lpstr>新細明體</vt:lpstr>
      <vt:lpstr>Arial</vt:lpstr>
      <vt:lpstr>Arial Black</vt:lpstr>
      <vt:lpstr>Calibri</vt:lpstr>
      <vt:lpstr>Courier New</vt:lpstr>
      <vt:lpstr>Wingdings</vt:lpstr>
      <vt:lpstr>基礎</vt:lpstr>
      <vt:lpstr>Lab #03</vt:lpstr>
      <vt:lpstr>Agenda</vt:lpstr>
      <vt:lpstr>Agenda</vt:lpstr>
      <vt:lpstr>Basic data types</vt:lpstr>
      <vt:lpstr>Practice #1 – ASCII code</vt:lpstr>
      <vt:lpstr>Practice #1 – ASCII code</vt:lpstr>
      <vt:lpstr>Agenda</vt:lpstr>
      <vt:lpstr>Constant and Casting</vt:lpstr>
      <vt:lpstr>Practice #2 – Compute the average</vt:lpstr>
      <vt:lpstr>Agenda</vt:lpstr>
      <vt:lpstr>Array Declaration</vt:lpstr>
      <vt:lpstr>Array Initialization</vt:lpstr>
      <vt:lpstr>Dynamic Arrays</vt:lpstr>
      <vt:lpstr>Multi-dimensional Arrays</vt:lpstr>
      <vt:lpstr>Multi-dimensional Arrays</vt:lpstr>
      <vt:lpstr>Practice #3 – Tic-Tac-Toe</vt:lpstr>
      <vt:lpstr>Practice #3 – Tic-Tac-Toe</vt:lpstr>
      <vt:lpstr>Practice #3 – Tic-Tac-Toe</vt:lpstr>
      <vt:lpstr>Practice #3 – Tic-Tac-Toe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Lab #01</dc:title>
  <dc:creator>Chang Tammy</dc:creator>
  <cp:lastModifiedBy>zxcal</cp:lastModifiedBy>
  <cp:revision>133</cp:revision>
  <dcterms:created xsi:type="dcterms:W3CDTF">2015-03-03T01:58:10Z</dcterms:created>
  <dcterms:modified xsi:type="dcterms:W3CDTF">2016-03-16T09:09:48Z</dcterms:modified>
</cp:coreProperties>
</file>