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5"/>
  </p:notesMasterIdLst>
  <p:sldIdLst>
    <p:sldId id="256" r:id="rId2"/>
    <p:sldId id="259" r:id="rId3"/>
    <p:sldId id="299" r:id="rId4"/>
    <p:sldId id="282" r:id="rId5"/>
    <p:sldId id="292" r:id="rId6"/>
    <p:sldId id="291" r:id="rId7"/>
    <p:sldId id="293" r:id="rId8"/>
    <p:sldId id="294" r:id="rId9"/>
    <p:sldId id="302" r:id="rId10"/>
    <p:sldId id="268" r:id="rId11"/>
    <p:sldId id="295" r:id="rId12"/>
    <p:sldId id="283" r:id="rId13"/>
    <p:sldId id="287" r:id="rId14"/>
    <p:sldId id="300" r:id="rId15"/>
    <p:sldId id="285" r:id="rId16"/>
    <p:sldId id="296" r:id="rId17"/>
    <p:sldId id="277" r:id="rId18"/>
    <p:sldId id="301" r:id="rId19"/>
    <p:sldId id="288" r:id="rId20"/>
    <p:sldId id="298" r:id="rId21"/>
    <p:sldId id="279" r:id="rId22"/>
    <p:sldId id="289" r:id="rId23"/>
    <p:sldId id="297" r:id="rId24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1" d="100"/>
          <a:sy n="91" d="100"/>
        </p:scale>
        <p:origin x="795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zh.wikipedia.org/zh-tw/C%E8%AF%AD%E8%A8%80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zh.wikipedia.org/zh-tw/%E6%9C%AA%E5%AE%9A%E4%B9%89%E8%A1%8C%E4%B8%BA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"/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試想，在一指標變數被初始化之前，裡面裝的是甚麼呢？很抱歉，根據 </a:t>
            </a:r>
            <a:r>
              <a:rPr lang="en-US" altLang="zh-TW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 </a:t>
            </a:r>
            <a:r>
              <a:rPr lang="zh-TW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語言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的標準，這屬於</a:t>
            </a:r>
            <a:r>
              <a:rPr lang="zh-TW" alt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未定義行為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，代表它可能是任何的東西，也就是說它可能指向任何位置，甚至是程式所能存取的記憶體範圍之外！</a:t>
            </a:r>
          </a:p>
          <a:p>
            <a:pPr fontAlgn="b"/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最常見的結果為 程式停止執行，與 節區錯誤（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Segment fault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</a:p>
          <a:p>
            <a:pPr fontAlgn="b"/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若指定為 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NULL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，一旦誤用，就會在執行時產生錯誤（</a:t>
            </a:r>
            <a:r>
              <a:rPr lang="en-US" altLang="zh-TW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Runtime Error</a:t>
            </a:r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），這樣一來，程式發生錯誤的現象將被固定，使得除錯時更好追蹤。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8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67660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5B2F-5B99-48A7-A268-4E11C32C7454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59DE-C93B-483D-8488-E176DE56FD26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D58C1-289C-4482-B248-E6183418C61D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CCC-221C-4644-92D3-15C29BC04425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1EA6-4618-4664-963E-F087C0AE0F58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5441-456E-4406-8C31-E5EC17687653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D208-53D0-4CEC-9D67-B1A2B318D9ED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C44-A14F-401B-9949-BD8D856C6792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EA77-CF11-4405-BC3D-92F48E7FBF7C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89906-879E-41F7-9874-178E05F72B25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517B-B65A-4A4F-9F3F-3F652F01A258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A48EC6A-2899-4D97-A17B-299CD329D11D}" type="datetime1">
              <a:rPr kumimoji="1" lang="zh-TW" altLang="en-US" smtClean="0"/>
              <a:t>2016/4/12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</a:t>
            </a:r>
            <a:r>
              <a:rPr kumimoji="1" lang="en-US" altLang="zh-TW" dirty="0" smtClean="0"/>
              <a:t>08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</a:t>
            </a:r>
            <a:r>
              <a:rPr kumimoji="1" lang="en-US" altLang="zh-TW" smtClean="0"/>
              <a:t>: </a:t>
            </a:r>
            <a:r>
              <a:rPr kumimoji="1" lang="en-US" altLang="zh-TW" smtClean="0"/>
              <a:t>2016/04/13</a:t>
            </a:r>
            <a:endParaRPr kumimoji="1" lang="en-US" altLang="zh-TW" dirty="0" smtClean="0"/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zh-TW" altLang="en-US" dirty="0"/>
              <a:t> </a:t>
            </a:r>
            <a:r>
              <a:rPr kumimoji="1" lang="en-US" altLang="zh-TW" dirty="0" smtClean="0"/>
              <a:t>Chien    &lt;1000&gt;&lt;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668987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Using pointers in functions 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In C++, function can only return one value a time. If you want the function to return multiple values, there are 2 solutions.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1. Call by pointer/reference.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2. Return an array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We </a:t>
            </a:r>
            <a:r>
              <a:rPr kumimoji="1" lang="en-US" altLang="zh-TW" sz="2400" b="0" dirty="0" smtClean="0">
                <a:latin typeface="+mn-ea"/>
              </a:rPr>
              <a:t>first practice </a:t>
            </a:r>
            <a:r>
              <a:rPr kumimoji="1" lang="en-US" altLang="zh-TW" sz="2400" b="0" dirty="0" smtClean="0">
                <a:latin typeface="+mn-ea"/>
              </a:rPr>
              <a:t>call by pointer.</a:t>
            </a: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65095"/>
          </a:xfrm>
        </p:spPr>
        <p:txBody>
          <a:bodyPr/>
          <a:lstStyle/>
          <a:p>
            <a:r>
              <a:rPr kumimoji="1" lang="en-US" altLang="zh-TW" dirty="0">
                <a:latin typeface="+mn-ea"/>
              </a:rPr>
              <a:t>call by pointer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266809" y="1017813"/>
            <a:ext cx="3672240" cy="54210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altLang="zh-TW" sz="1400" b="0" dirty="0" smtClean="0">
                <a:latin typeface="Consolas" panose="020B0609020204030204" pitchFamily="49" charset="0"/>
              </a:rPr>
              <a:t>void swap (</a:t>
            </a:r>
            <a:r>
              <a:rPr lang="en-US" altLang="zh-TW" sz="1400" b="0" dirty="0" err="1">
                <a:solidFill>
                  <a:schemeClr val="tx2"/>
                </a:solidFill>
                <a:latin typeface="Consolas" panose="020B0609020204030204" pitchFamily="49" charset="0"/>
              </a:rPr>
              <a:t>int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* x, </a:t>
            </a:r>
            <a:r>
              <a:rPr lang="en-US" altLang="zh-TW" sz="1400" b="0" dirty="0" err="1">
                <a:solidFill>
                  <a:schemeClr val="tx2"/>
                </a:solidFill>
                <a:latin typeface="Consolas" panose="020B0609020204030204" pitchFamily="49" charset="0"/>
              </a:rPr>
              <a:t>int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* y</a:t>
            </a:r>
            <a:r>
              <a:rPr lang="en-US" altLang="zh-TW" sz="1400" b="0" dirty="0">
                <a:latin typeface="Consolas" panose="020B0609020204030204" pitchFamily="49" charset="0"/>
              </a:rPr>
              <a:t>);</a:t>
            </a:r>
          </a:p>
          <a:p>
            <a:endParaRPr lang="en-US" altLang="zh-TW" sz="1400" b="0" dirty="0">
              <a:latin typeface="Consolas" panose="020B0609020204030204" pitchFamily="49" charset="0"/>
            </a:endParaRPr>
          </a:p>
          <a:p>
            <a:r>
              <a:rPr lang="en-US" altLang="zh-TW" sz="1400" b="0" dirty="0" err="1">
                <a:latin typeface="Consolas" panose="020B0609020204030204" pitchFamily="49" charset="0"/>
              </a:rPr>
              <a:t>int</a:t>
            </a:r>
            <a:r>
              <a:rPr lang="en-US" altLang="zh-TW" sz="1400" b="0" dirty="0">
                <a:latin typeface="Consolas" panose="020B0609020204030204" pitchFamily="49" charset="0"/>
              </a:rPr>
              <a:t> main() { </a:t>
            </a:r>
          </a:p>
          <a:p>
            <a:r>
              <a:rPr lang="en-US" altLang="zh-TW" sz="1400" b="0" dirty="0">
                <a:latin typeface="Consolas" panose="020B0609020204030204" pitchFamily="49" charset="0"/>
              </a:rPr>
              <a:t> </a:t>
            </a:r>
            <a:r>
              <a:rPr lang="en-US" altLang="zh-TW" sz="1400" b="0" dirty="0" smtClean="0">
                <a:latin typeface="Consolas" panose="020B0609020204030204" pitchFamily="49" charset="0"/>
              </a:rPr>
              <a:t>   </a:t>
            </a:r>
            <a:r>
              <a:rPr lang="en-US" altLang="zh-TW" sz="1400" b="0" dirty="0" err="1" smtClean="0">
                <a:latin typeface="Consolas" panose="020B0609020204030204" pitchFamily="49" charset="0"/>
              </a:rPr>
              <a:t>int</a:t>
            </a:r>
            <a:r>
              <a:rPr lang="en-US" altLang="zh-TW" sz="1400" b="0" dirty="0" smtClean="0">
                <a:latin typeface="Consolas" panose="020B0609020204030204" pitchFamily="49" charset="0"/>
              </a:rPr>
              <a:t> </a:t>
            </a:r>
            <a:r>
              <a:rPr lang="en-US" altLang="zh-TW" sz="1400" b="0" dirty="0">
                <a:latin typeface="Consolas" panose="020B0609020204030204" pitchFamily="49" charset="0"/>
              </a:rPr>
              <a:t>a = 10, b = 20;</a:t>
            </a:r>
          </a:p>
          <a:p>
            <a:r>
              <a:rPr lang="en-US" altLang="zh-TW" sz="1400" b="0" dirty="0" smtClean="0">
                <a:latin typeface="Consolas" panose="020B0609020204030204" pitchFamily="49" charset="0"/>
              </a:rPr>
              <a:t>    </a:t>
            </a:r>
            <a:r>
              <a:rPr lang="en-US" altLang="zh-TW" sz="1400" b="0" dirty="0" err="1" smtClean="0">
                <a:latin typeface="Consolas" panose="020B0609020204030204" pitchFamily="49" charset="0"/>
              </a:rPr>
              <a:t>cout</a:t>
            </a:r>
            <a:r>
              <a:rPr lang="en-US" altLang="zh-TW" sz="1400" b="0" dirty="0" smtClean="0">
                <a:latin typeface="Consolas" panose="020B0609020204030204" pitchFamily="49" charset="0"/>
              </a:rPr>
              <a:t> </a:t>
            </a:r>
            <a:r>
              <a:rPr lang="en-US" altLang="zh-TW" sz="1400" b="0" dirty="0">
                <a:latin typeface="Consolas" panose="020B0609020204030204" pitchFamily="49" charset="0"/>
              </a:rPr>
              <a:t>&lt;&lt; a &lt;&lt; " " &lt;&lt; b &lt;&lt; "\n"; </a:t>
            </a:r>
          </a:p>
          <a:p>
            <a:r>
              <a:rPr lang="en-US" altLang="zh-TW" sz="1400" b="0" dirty="0" smtClean="0">
                <a:latin typeface="Consolas" panose="020B0609020204030204" pitchFamily="49" charset="0"/>
              </a:rPr>
              <a:t>    </a:t>
            </a:r>
            <a:r>
              <a:rPr lang="en-US" altLang="zh-TW" sz="1400" b="0" dirty="0" err="1" smtClean="0">
                <a:latin typeface="Consolas" panose="020B0609020204030204" pitchFamily="49" charset="0"/>
              </a:rPr>
              <a:t>cout</a:t>
            </a:r>
            <a:r>
              <a:rPr lang="en-US" altLang="zh-TW" sz="1400" b="0" dirty="0" smtClean="0">
                <a:latin typeface="Consolas" panose="020B0609020204030204" pitchFamily="49" charset="0"/>
              </a:rPr>
              <a:t> </a:t>
            </a:r>
            <a:r>
              <a:rPr lang="en-US" altLang="zh-TW" sz="1400" b="0" dirty="0">
                <a:latin typeface="Consolas" panose="020B0609020204030204" pitchFamily="49" charset="0"/>
              </a:rPr>
              <a:t>&lt;&lt; &amp;a &lt;&lt; "\n"; </a:t>
            </a:r>
          </a:p>
          <a:p>
            <a:r>
              <a:rPr lang="en-US" altLang="zh-TW" sz="1400" b="0" dirty="0" smtClean="0">
                <a:solidFill>
                  <a:schemeClr val="tx2"/>
                </a:solidFill>
                <a:latin typeface="Consolas" panose="020B0609020204030204" pitchFamily="49" charset="0"/>
              </a:rPr>
              <a:t>    swap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(&amp;a, &amp;b); </a:t>
            </a:r>
          </a:p>
          <a:p>
            <a:r>
              <a:rPr lang="en-US" altLang="zh-TW" sz="1400" b="0" dirty="0" smtClean="0">
                <a:latin typeface="Consolas" panose="020B0609020204030204" pitchFamily="49" charset="0"/>
              </a:rPr>
              <a:t>    </a:t>
            </a:r>
            <a:r>
              <a:rPr lang="en-US" altLang="zh-TW" sz="1400" b="0" dirty="0" err="1" smtClean="0">
                <a:latin typeface="Consolas" panose="020B0609020204030204" pitchFamily="49" charset="0"/>
              </a:rPr>
              <a:t>cout</a:t>
            </a:r>
            <a:r>
              <a:rPr lang="en-US" altLang="zh-TW" sz="1400" b="0" dirty="0" smtClean="0">
                <a:latin typeface="Consolas" panose="020B0609020204030204" pitchFamily="49" charset="0"/>
              </a:rPr>
              <a:t> </a:t>
            </a:r>
            <a:r>
              <a:rPr lang="en-US" altLang="zh-TW" sz="1400" b="0" dirty="0">
                <a:latin typeface="Consolas" panose="020B0609020204030204" pitchFamily="49" charset="0"/>
              </a:rPr>
              <a:t>&lt;&lt; a &lt;&lt; " " &lt;&lt; b &lt;&lt; "\n"; </a:t>
            </a:r>
          </a:p>
          <a:p>
            <a:r>
              <a:rPr lang="en-US" altLang="zh-TW" sz="1400" b="0" dirty="0">
                <a:latin typeface="Consolas" panose="020B0609020204030204" pitchFamily="49" charset="0"/>
              </a:rPr>
              <a:t>} </a:t>
            </a:r>
          </a:p>
          <a:p>
            <a:endParaRPr lang="en-US" altLang="zh-TW" sz="1400" b="0" dirty="0">
              <a:latin typeface="Consolas" panose="020B0609020204030204" pitchFamily="49" charset="0"/>
            </a:endParaRPr>
          </a:p>
          <a:p>
            <a:r>
              <a:rPr lang="en-US" altLang="zh-TW" sz="1400" b="0" dirty="0">
                <a:latin typeface="Consolas" panose="020B0609020204030204" pitchFamily="49" charset="0"/>
              </a:rPr>
              <a:t>void </a:t>
            </a:r>
            <a:r>
              <a:rPr lang="en-US" altLang="zh-TW" sz="1400" b="0" dirty="0" smtClean="0">
                <a:solidFill>
                  <a:schemeClr val="tx1"/>
                </a:solidFill>
                <a:latin typeface="Consolas" panose="020B0609020204030204" pitchFamily="49" charset="0"/>
              </a:rPr>
              <a:t>swap</a:t>
            </a:r>
            <a:r>
              <a:rPr lang="en-US" altLang="zh-TW" sz="1400" b="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zh-TW" sz="1400" b="0" dirty="0" smtClean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US" altLang="zh-TW" sz="1400" b="0" dirty="0" err="1">
                <a:solidFill>
                  <a:schemeClr val="tx2"/>
                </a:solidFill>
                <a:latin typeface="Consolas" panose="020B0609020204030204" pitchFamily="49" charset="0"/>
              </a:rPr>
              <a:t>int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* x, </a:t>
            </a:r>
            <a:r>
              <a:rPr lang="en-US" altLang="zh-TW" sz="1400" b="0" dirty="0" err="1">
                <a:solidFill>
                  <a:schemeClr val="tx2"/>
                </a:solidFill>
                <a:latin typeface="Consolas" panose="020B0609020204030204" pitchFamily="49" charset="0"/>
              </a:rPr>
              <a:t>int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* y</a:t>
            </a:r>
            <a:r>
              <a:rPr lang="en-US" altLang="zh-TW" sz="1400" b="0" dirty="0">
                <a:latin typeface="Consolas" panose="020B0609020204030204" pitchFamily="49" charset="0"/>
              </a:rPr>
              <a:t>) { </a:t>
            </a:r>
          </a:p>
          <a:p>
            <a:r>
              <a:rPr lang="en-US" altLang="zh-TW" sz="1400" b="0" dirty="0" smtClean="0">
                <a:latin typeface="Consolas" panose="020B0609020204030204" pitchFamily="49" charset="0"/>
              </a:rPr>
              <a:t>    </a:t>
            </a:r>
            <a:r>
              <a:rPr lang="en-US" altLang="zh-TW" sz="1400" b="0" dirty="0" err="1" smtClean="0">
                <a:latin typeface="Consolas" panose="020B0609020204030204" pitchFamily="49" charset="0"/>
              </a:rPr>
              <a:t>cout</a:t>
            </a:r>
            <a:r>
              <a:rPr lang="en-US" altLang="zh-TW" sz="1400" b="0" dirty="0" smtClean="0">
                <a:latin typeface="Consolas" panose="020B0609020204030204" pitchFamily="49" charset="0"/>
              </a:rPr>
              <a:t> </a:t>
            </a:r>
            <a:r>
              <a:rPr lang="en-US" altLang="zh-TW" sz="1400" b="0" dirty="0">
                <a:latin typeface="Consolas" panose="020B0609020204030204" pitchFamily="49" charset="0"/>
              </a:rPr>
              <a:t>&lt;&lt; x &lt;&lt; "\n"; </a:t>
            </a:r>
          </a:p>
          <a:p>
            <a:r>
              <a:rPr lang="en-US" altLang="zh-TW" sz="1400" b="0" dirty="0" smtClean="0">
                <a:solidFill>
                  <a:schemeClr val="tx2"/>
                </a:solidFill>
                <a:latin typeface="Consolas" panose="020B0609020204030204" pitchFamily="49" charset="0"/>
              </a:rPr>
              <a:t>    </a:t>
            </a:r>
            <a:r>
              <a:rPr lang="en-US" altLang="zh-TW" sz="1400" b="0" dirty="0" err="1" smtClean="0">
                <a:solidFill>
                  <a:schemeClr val="tx2"/>
                </a:solidFill>
                <a:latin typeface="Consolas" panose="020B0609020204030204" pitchFamily="49" charset="0"/>
              </a:rPr>
              <a:t>int</a:t>
            </a:r>
            <a:r>
              <a:rPr lang="en-US" altLang="zh-TW" sz="1400" b="0" dirty="0" smtClean="0">
                <a:solidFill>
                  <a:schemeClr val="tx2"/>
                </a:solidFill>
                <a:latin typeface="Consolas" panose="020B0609020204030204" pitchFamily="49" charset="0"/>
              </a:rPr>
              <a:t> 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temp = *x; </a:t>
            </a:r>
          </a:p>
          <a:p>
            <a:r>
              <a:rPr lang="en-US" altLang="zh-TW" sz="1400" b="0" dirty="0" smtClean="0">
                <a:solidFill>
                  <a:schemeClr val="tx2"/>
                </a:solidFill>
                <a:latin typeface="Consolas" panose="020B0609020204030204" pitchFamily="49" charset="0"/>
              </a:rPr>
              <a:t>    *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x = *y; </a:t>
            </a:r>
          </a:p>
          <a:p>
            <a:r>
              <a:rPr lang="en-US" altLang="zh-TW" sz="1400" b="0" dirty="0" smtClean="0">
                <a:solidFill>
                  <a:schemeClr val="tx2"/>
                </a:solidFill>
                <a:latin typeface="Consolas" panose="020B0609020204030204" pitchFamily="49" charset="0"/>
              </a:rPr>
              <a:t>    *</a:t>
            </a:r>
            <a:r>
              <a:rPr lang="en-US" altLang="zh-TW" sz="1400" b="0" dirty="0">
                <a:solidFill>
                  <a:schemeClr val="tx2"/>
                </a:solidFill>
                <a:latin typeface="Consolas" panose="020B0609020204030204" pitchFamily="49" charset="0"/>
              </a:rPr>
              <a:t>y = temp; </a:t>
            </a:r>
          </a:p>
          <a:p>
            <a:r>
              <a:rPr lang="en-US" altLang="zh-TW" sz="1400" b="0" dirty="0">
                <a:latin typeface="Consolas" panose="020B0609020204030204" pitchFamily="49" charset="0"/>
              </a:rPr>
              <a:t>} </a:t>
            </a:r>
            <a:endParaRPr lang="zh-TW" altLang="en-US" sz="1400" b="0" dirty="0">
              <a:latin typeface="Consolas" panose="020B0609020204030204" pitchFamily="49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7842" y="1120524"/>
            <a:ext cx="4838700" cy="284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>
              <a:spcBef>
                <a:spcPct val="20000"/>
              </a:spcBef>
              <a:spcAft>
                <a:spcPts val="600"/>
              </a:spcAft>
              <a:buFont typeface="Arial"/>
              <a:buChar char="•"/>
            </a:pPr>
            <a:r>
              <a:rPr kumimoji="1" lang="en-US" altLang="zh-TW" sz="2400" b="1" dirty="0">
                <a:solidFill>
                  <a:srgbClr val="000000"/>
                </a:solidFill>
                <a:latin typeface="微軟正黑體" panose="020B0604030504040204" pitchFamily="34" charset="-120"/>
              </a:rPr>
              <a:t>To call by pointers: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kumimoji="1" lang="zh-TW" altLang="en-US" sz="2800" dirty="0">
                <a:solidFill>
                  <a:srgbClr val="000000"/>
                </a:solidFill>
                <a:latin typeface="微軟正黑體" panose="020B0604030504040204" pitchFamily="34" charset="-120"/>
              </a:rPr>
              <a:t> </a:t>
            </a:r>
            <a:r>
              <a:rPr kumimoji="1" lang="zh-TW" altLang="en-US" sz="28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</a:t>
            </a:r>
            <a:r>
              <a:rPr kumimoji="1" lang="en-US" altLang="zh-TW" sz="28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</a:t>
            </a:r>
            <a:r>
              <a:rPr kumimoji="1" lang="en-US" altLang="zh-TW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– </a:t>
            </a:r>
            <a:r>
              <a:rPr kumimoji="1" lang="en-US" altLang="zh-TW" sz="2000" dirty="0">
                <a:solidFill>
                  <a:srgbClr val="000000"/>
                </a:solidFill>
                <a:latin typeface="微軟正黑體" panose="020B0604030504040204" pitchFamily="34" charset="-120"/>
              </a:rPr>
              <a:t>Declare a pointer variable as a </a:t>
            </a:r>
            <a:r>
              <a:rPr kumimoji="1" lang="zh-TW" altLang="en-US" sz="2000" dirty="0">
                <a:solidFill>
                  <a:srgbClr val="000000"/>
                </a:solidFill>
                <a:latin typeface="微軟正黑體" panose="020B0604030504040204" pitchFamily="34" charset="-120"/>
              </a:rPr>
              <a:t> </a:t>
            </a:r>
            <a:r>
              <a:rPr kumimoji="1" lang="zh-TW" altLang="en-US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</a:t>
            </a:r>
            <a:endParaRPr kumimoji="1" lang="en-US" altLang="zh-TW" sz="2000" dirty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kumimoji="1" lang="en-US" altLang="zh-TW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     parameter</a:t>
            </a:r>
            <a:r>
              <a:rPr kumimoji="1" lang="en-US" altLang="zh-TW" sz="2000" dirty="0">
                <a:solidFill>
                  <a:srgbClr val="000000"/>
                </a:solidFill>
                <a:latin typeface="微軟正黑體" panose="020B0604030504040204" pitchFamily="34" charset="-120"/>
              </a:rPr>
              <a:t>. </a:t>
            </a:r>
            <a:endParaRPr kumimoji="1" lang="en-US" altLang="zh-TW" sz="20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kumimoji="1" lang="zh-TW" altLang="en-US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  </a:t>
            </a:r>
            <a:r>
              <a:rPr kumimoji="1" lang="en-US" altLang="zh-TW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– </a:t>
            </a:r>
            <a:r>
              <a:rPr kumimoji="1" lang="en-US" altLang="zh-TW" sz="2000" dirty="0">
                <a:solidFill>
                  <a:srgbClr val="000000"/>
                </a:solidFill>
                <a:latin typeface="微軟正黑體" panose="020B0604030504040204" pitchFamily="34" charset="-120"/>
              </a:rPr>
              <a:t>Pass a pointer variable or an </a:t>
            </a:r>
            <a:endParaRPr kumimoji="1" lang="en-US" altLang="zh-TW" sz="2000" dirty="0" smtClean="0">
              <a:solidFill>
                <a:srgbClr val="000000"/>
              </a:solidFill>
              <a:latin typeface="微軟正黑體" panose="020B0604030504040204" pitchFamily="34" charset="-120"/>
            </a:endParaRP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kumimoji="1" lang="zh-TW" altLang="en-US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     </a:t>
            </a:r>
            <a:r>
              <a:rPr kumimoji="1" lang="en-US" altLang="zh-TW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address. </a:t>
            </a:r>
          </a:p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kumimoji="1" lang="zh-TW" altLang="en-US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    </a:t>
            </a:r>
            <a:r>
              <a:rPr kumimoji="1" lang="en-US" altLang="zh-TW" sz="2000" dirty="0" smtClean="0">
                <a:solidFill>
                  <a:srgbClr val="000000"/>
                </a:solidFill>
                <a:latin typeface="微軟正黑體" panose="020B0604030504040204" pitchFamily="34" charset="-120"/>
              </a:rPr>
              <a:t>– Invocation becomes swap(&amp;a, &amp;b);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698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259215" y="1636986"/>
            <a:ext cx="8339560" cy="4968141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Given a rectangle on a chess board, compute the number of </a:t>
            </a:r>
            <a:r>
              <a:rPr kumimoji="1" lang="en-US" altLang="zh-TW" sz="2400" b="0" dirty="0" smtClean="0">
                <a:latin typeface="+mn-ea"/>
              </a:rPr>
              <a:t>black blocks </a:t>
            </a:r>
            <a:r>
              <a:rPr kumimoji="1" lang="en-US" altLang="zh-TW" sz="2400" b="0" dirty="0" smtClean="0">
                <a:latin typeface="+mn-ea"/>
              </a:rPr>
              <a:t>and </a:t>
            </a:r>
            <a:r>
              <a:rPr kumimoji="1" lang="en-US" altLang="zh-TW" sz="2400" b="0" dirty="0" smtClean="0">
                <a:latin typeface="+mn-ea"/>
              </a:rPr>
              <a:t>white blocks </a:t>
            </a:r>
            <a:r>
              <a:rPr kumimoji="1" lang="en-US" altLang="zh-TW" sz="2400" b="0" dirty="0" smtClean="0">
                <a:latin typeface="+mn-ea"/>
              </a:rPr>
              <a:t>of the rectangle.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Example: </a:t>
            </a:r>
            <a:endParaRPr kumimoji="1" lang="en-US" altLang="zh-TW" sz="2400" b="0" dirty="0" smtClean="0">
              <a:latin typeface="+mn-ea"/>
            </a:endParaRPr>
          </a:p>
          <a:p>
            <a:r>
              <a:rPr kumimoji="1" lang="en-US" altLang="zh-TW" sz="2400" b="0" dirty="0" smtClean="0">
                <a:latin typeface="+mn-ea"/>
              </a:rPr>
              <a:t>Given (x1,y1)=(1, 1) and </a:t>
            </a:r>
            <a:r>
              <a:rPr kumimoji="1" lang="en-US" altLang="zh-TW" sz="2400" b="0" dirty="0" smtClean="0">
                <a:latin typeface="+mn-ea"/>
              </a:rPr>
              <a:t>(x2,y2)=(</a:t>
            </a:r>
            <a:r>
              <a:rPr kumimoji="1" lang="en-US" altLang="zh-TW" sz="2400" b="0" dirty="0" smtClean="0">
                <a:latin typeface="+mn-ea"/>
              </a:rPr>
              <a:t> 3</a:t>
            </a:r>
            <a:r>
              <a:rPr kumimoji="1" lang="en-US" altLang="zh-TW" sz="2400" b="0" dirty="0" smtClean="0">
                <a:latin typeface="+mn-ea"/>
              </a:rPr>
              <a:t>,</a:t>
            </a:r>
            <a:r>
              <a:rPr kumimoji="1" lang="en-US" altLang="zh-TW" sz="2400" b="0" dirty="0" smtClean="0">
                <a:latin typeface="+mn-ea"/>
              </a:rPr>
              <a:t> 1)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Answer is </a:t>
            </a:r>
            <a:r>
              <a:rPr kumimoji="1" lang="en-US" altLang="zh-TW" sz="2400" b="0" dirty="0" smtClean="0">
                <a:latin typeface="+mn-ea"/>
              </a:rPr>
              <a:t>2, </a:t>
            </a:r>
            <a:r>
              <a:rPr kumimoji="1" lang="en-US" altLang="zh-TW" sz="2400" b="0" dirty="0" smtClean="0">
                <a:latin typeface="+mn-ea"/>
              </a:rPr>
              <a:t>1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 smtClean="0">
              <a:latin typeface="+mn-ea"/>
            </a:endParaRPr>
          </a:p>
          <a:p>
            <a:r>
              <a:rPr kumimoji="1" lang="en-US" altLang="zh-TW" dirty="0" smtClean="0">
                <a:latin typeface="+mn-ea"/>
              </a:rPr>
              <a:t>Input Format: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x1 y1 x2 y2</a:t>
            </a:r>
          </a:p>
          <a:p>
            <a:r>
              <a:rPr kumimoji="1" lang="en-US" altLang="zh-TW" dirty="0" smtClean="0">
                <a:latin typeface="+mn-ea"/>
              </a:rPr>
              <a:t>Output Format: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Black  White</a:t>
            </a:r>
            <a:endParaRPr kumimoji="1" lang="en-US" altLang="zh-TW" b="0" dirty="0" smtClean="0">
              <a:latin typeface="+mn-ea"/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679" y="3432364"/>
            <a:ext cx="2346960" cy="234696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6646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</a:t>
            </a:r>
            <a:r>
              <a:rPr kumimoji="1" lang="en-US" altLang="zh-TW" sz="4000" b="1" dirty="0" smtClean="0">
                <a:latin typeface="+mj-ea"/>
              </a:rPr>
              <a:t>(1/2)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26208" y="5468983"/>
            <a:ext cx="911405" cy="3103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5" name="AutoShape 6" descr="http://upload.wikimedia.org/wikipedia/commons/d/d5/Chess_Board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5856515" y="3471001"/>
            <a:ext cx="114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8</a:t>
            </a:r>
          </a:p>
          <a:p>
            <a:r>
              <a:rPr lang="en-US" altLang="zh-TW" dirty="0" smtClean="0"/>
              <a:t>7</a:t>
            </a:r>
          </a:p>
          <a:p>
            <a:r>
              <a:rPr lang="en-US" altLang="zh-TW" dirty="0" smtClean="0"/>
              <a:t>6</a:t>
            </a:r>
          </a:p>
          <a:p>
            <a:r>
              <a:rPr lang="en-US" altLang="zh-TW" dirty="0" smtClean="0"/>
              <a:t>5</a:t>
            </a:r>
          </a:p>
          <a:p>
            <a:r>
              <a:rPr lang="en-US" altLang="zh-TW" dirty="0" smtClean="0"/>
              <a:t>4</a:t>
            </a:r>
          </a:p>
          <a:p>
            <a:r>
              <a:rPr lang="en-US" altLang="zh-TW" dirty="0" smtClean="0"/>
              <a:t>3</a:t>
            </a:r>
          </a:p>
          <a:p>
            <a:r>
              <a:rPr lang="en-US" altLang="zh-TW" dirty="0" smtClean="0"/>
              <a:t>2</a:t>
            </a:r>
          </a:p>
          <a:p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6126209" y="5822940"/>
            <a:ext cx="244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1   2   3  4   5   6  7  8</a:t>
            </a:r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 flipH="1">
            <a:off x="8564336" y="5779325"/>
            <a:ext cx="22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x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 flipH="1">
            <a:off x="5824810" y="3063032"/>
            <a:ext cx="22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y</a:t>
            </a:r>
            <a:endParaRPr lang="zh-TW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864069" y="476075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en-US" altLang="zh-TW" sz="2000" b="1" dirty="0">
                <a:latin typeface="+mn-ea"/>
              </a:rPr>
              <a:t>Input </a:t>
            </a:r>
            <a:r>
              <a:rPr kumimoji="1" lang="en-US" altLang="zh-TW" sz="2000" b="1" dirty="0" smtClean="0">
                <a:latin typeface="+mn-ea"/>
              </a:rPr>
              <a:t>Sample:</a:t>
            </a:r>
            <a:endParaRPr kumimoji="1" lang="en-US" altLang="zh-TW" sz="2000" b="1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000" dirty="0" smtClean="0">
                <a:solidFill>
                  <a:schemeClr val="tx2"/>
                </a:solidFill>
                <a:latin typeface="+mn-ea"/>
              </a:rPr>
              <a:t>1 1 3 1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000" dirty="0" smtClean="0">
              <a:latin typeface="+mn-ea"/>
            </a:endParaRPr>
          </a:p>
          <a:p>
            <a:r>
              <a:rPr kumimoji="1" lang="en-US" altLang="zh-TW" sz="2000" b="1" dirty="0" smtClean="0">
                <a:latin typeface="+mn-ea"/>
              </a:rPr>
              <a:t>Output Sample:</a:t>
            </a:r>
            <a:endParaRPr kumimoji="1" lang="en-US" altLang="zh-TW" sz="2000" b="1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000" dirty="0" smtClean="0">
                <a:solidFill>
                  <a:schemeClr val="tx2"/>
                </a:solidFill>
                <a:latin typeface="+mn-ea"/>
              </a:rPr>
              <a:t>2  1</a:t>
            </a:r>
            <a:endParaRPr kumimoji="1" lang="en-US" altLang="zh-TW" sz="20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774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</a:t>
            </a:r>
            <a:r>
              <a:rPr kumimoji="1" lang="en-US" altLang="zh-TW" sz="4000" b="1" dirty="0" smtClean="0">
                <a:latin typeface="+mj-ea"/>
              </a:rPr>
              <a:t>(</a:t>
            </a:r>
            <a:r>
              <a:rPr kumimoji="1" lang="en-US" altLang="zh-TW" sz="4000" b="1" dirty="0" smtClean="0">
                <a:latin typeface="+mj-ea"/>
              </a:rPr>
              <a:t>2</a:t>
            </a:r>
            <a:r>
              <a:rPr kumimoji="1" lang="en-US" altLang="zh-TW" sz="4000" b="1" dirty="0" smtClean="0">
                <a:latin typeface="+mj-ea"/>
              </a:rPr>
              <a:t>/2)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8675" y="1805151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The function should look like</a:t>
            </a:r>
            <a:br>
              <a:rPr kumimoji="1" lang="en-US" altLang="zh-TW" sz="2400" b="0" dirty="0" smtClean="0">
                <a:latin typeface="+mn-ea"/>
              </a:rPr>
            </a:br>
            <a:r>
              <a:rPr kumimoji="1" lang="en-US" altLang="zh-TW" sz="2400" b="0" dirty="0" smtClean="0">
                <a:latin typeface="+mn-ea"/>
              </a:rPr>
              <a:t>void </a:t>
            </a:r>
            <a:r>
              <a:rPr kumimoji="1" lang="en-US" altLang="zh-TW" sz="2400" b="0" dirty="0" smtClean="0">
                <a:latin typeface="+mn-ea"/>
              </a:rPr>
              <a:t>count(</a:t>
            </a:r>
            <a:r>
              <a:rPr kumimoji="1" lang="en-US" altLang="zh-TW" sz="2400" b="0" dirty="0" err="1" smtClean="0">
                <a:latin typeface="+mn-ea"/>
              </a:rPr>
              <a:t>int</a:t>
            </a:r>
            <a:r>
              <a:rPr kumimoji="1" lang="en-US" altLang="zh-TW" sz="2400" b="0" dirty="0" smtClean="0">
                <a:latin typeface="+mn-ea"/>
              </a:rPr>
              <a:t> </a:t>
            </a:r>
            <a:r>
              <a:rPr kumimoji="1" lang="en-US" altLang="zh-TW" sz="2400" b="0" dirty="0" smtClean="0">
                <a:latin typeface="+mn-ea"/>
              </a:rPr>
              <a:t>x1, </a:t>
            </a:r>
            <a:r>
              <a:rPr kumimoji="1" lang="en-US" altLang="zh-TW" sz="2400" b="0" dirty="0" err="1" smtClean="0">
                <a:latin typeface="+mn-ea"/>
              </a:rPr>
              <a:t>int</a:t>
            </a:r>
            <a:r>
              <a:rPr kumimoji="1" lang="en-US" altLang="zh-TW" sz="2400" b="0" dirty="0" smtClean="0">
                <a:latin typeface="+mn-ea"/>
              </a:rPr>
              <a:t> y1, </a:t>
            </a:r>
            <a:r>
              <a:rPr kumimoji="1" lang="en-US" altLang="zh-TW" sz="2400" b="0" dirty="0" err="1" smtClean="0">
                <a:latin typeface="+mn-ea"/>
              </a:rPr>
              <a:t>int</a:t>
            </a:r>
            <a:r>
              <a:rPr kumimoji="1" lang="en-US" altLang="zh-TW" sz="2400" b="0" dirty="0" smtClean="0">
                <a:latin typeface="+mn-ea"/>
              </a:rPr>
              <a:t> </a:t>
            </a:r>
            <a:r>
              <a:rPr kumimoji="1" lang="en-US" altLang="zh-TW" sz="2400" b="0" dirty="0" smtClean="0">
                <a:latin typeface="+mn-ea"/>
              </a:rPr>
              <a:t>x2, </a:t>
            </a:r>
            <a:r>
              <a:rPr kumimoji="1" lang="en-US" altLang="zh-TW" sz="2400" b="0" dirty="0" err="1" smtClean="0">
                <a:latin typeface="+mn-ea"/>
              </a:rPr>
              <a:t>int</a:t>
            </a:r>
            <a:r>
              <a:rPr kumimoji="1" lang="en-US" altLang="zh-TW" sz="2400" b="0" dirty="0" smtClean="0">
                <a:latin typeface="+mn-ea"/>
              </a:rPr>
              <a:t> y2, </a:t>
            </a:r>
            <a:r>
              <a:rPr kumimoji="1" lang="en-US" altLang="zh-TW" sz="2400" b="0" dirty="0" err="1" smtClean="0">
                <a:latin typeface="+mn-ea"/>
              </a:rPr>
              <a:t>int</a:t>
            </a:r>
            <a:r>
              <a:rPr kumimoji="1" lang="en-US" altLang="zh-TW" sz="2400" b="0" dirty="0" smtClean="0">
                <a:latin typeface="+mn-ea"/>
              </a:rPr>
              <a:t>* black, </a:t>
            </a:r>
            <a:r>
              <a:rPr kumimoji="1" lang="en-US" altLang="zh-TW" sz="2400" b="0" dirty="0" err="1" smtClean="0">
                <a:latin typeface="+mn-ea"/>
              </a:rPr>
              <a:t>int</a:t>
            </a:r>
            <a:r>
              <a:rPr kumimoji="1" lang="en-US" altLang="zh-TW" sz="2400" b="0" dirty="0" smtClean="0">
                <a:latin typeface="+mn-ea"/>
              </a:rPr>
              <a:t>* white).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x</a:t>
            </a:r>
            <a:r>
              <a:rPr kumimoji="1" lang="en-US" altLang="zh-TW" sz="2400" b="0" dirty="0" smtClean="0">
                <a:latin typeface="+mn-ea"/>
              </a:rPr>
              <a:t>1 and y1 form the point 1 while x2 and y2 form the point 2.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err="1" smtClean="0">
                <a:latin typeface="+mn-ea"/>
              </a:rPr>
              <a:t>Cout</a:t>
            </a:r>
            <a:r>
              <a:rPr kumimoji="1" lang="en-US" altLang="zh-TW" sz="2400" b="0" dirty="0" smtClean="0">
                <a:latin typeface="+mn-ea"/>
              </a:rPr>
              <a:t> number of black blocks and </a:t>
            </a:r>
            <a:r>
              <a:rPr kumimoji="1" lang="en-US" altLang="zh-TW" sz="2400" b="0" dirty="0">
                <a:latin typeface="+mn-ea"/>
              </a:rPr>
              <a:t>number of  white </a:t>
            </a:r>
            <a:r>
              <a:rPr kumimoji="1" lang="en-US" altLang="zh-TW" sz="2400" b="0" dirty="0" smtClean="0">
                <a:latin typeface="+mn-ea"/>
              </a:rPr>
              <a:t>blocks</a:t>
            </a:r>
            <a:r>
              <a:rPr kumimoji="1" lang="en-US" altLang="zh-TW" sz="2400" b="0" dirty="0" smtClean="0">
                <a:latin typeface="+mn-ea"/>
              </a:rPr>
              <a:t>.</a:t>
            </a:r>
            <a:endParaRPr kumimoji="1" lang="en-US" altLang="zh-TW" sz="2400" b="0" dirty="0" smtClean="0">
              <a:latin typeface="+mn-ea"/>
            </a:endParaRPr>
          </a:p>
          <a:p>
            <a:endParaRPr kumimoji="1" lang="en-US" altLang="zh-TW" sz="24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010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Basics of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Using pointers in functions 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– call by pointer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Dynamic 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two-dimensional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arrays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	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#3 </a:t>
            </a:r>
            <a:endParaRPr kumimoji="1" lang="en-US" altLang="zh-TW" sz="2800" b="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9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6932122" cy="898316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Review-</a:t>
            </a:r>
            <a:r>
              <a:rPr kumimoji="1" lang="en-US" altLang="zh-TW" sz="4000" dirty="0">
                <a:latin typeface="+mn-ea"/>
              </a:rPr>
              <a:t>call by </a:t>
            </a:r>
            <a:r>
              <a:rPr kumimoji="1" lang="en-US" altLang="zh-TW" sz="4000" dirty="0" err="1" smtClean="0">
                <a:latin typeface="+mn-ea"/>
              </a:rPr>
              <a:t>Refernce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l="9204" t="9812" r="13271" b="17509"/>
          <a:stretch/>
        </p:blipFill>
        <p:spPr>
          <a:xfrm>
            <a:off x="367311" y="1282579"/>
            <a:ext cx="8230151" cy="514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6932122" cy="898316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Review-</a:t>
            </a:r>
            <a:r>
              <a:rPr kumimoji="1" lang="en-US" altLang="zh-TW" sz="4000" dirty="0">
                <a:latin typeface="+mn-ea"/>
              </a:rPr>
              <a:t>call by </a:t>
            </a:r>
            <a:r>
              <a:rPr kumimoji="1" lang="en-US" altLang="zh-TW" sz="4000" dirty="0" err="1" smtClean="0">
                <a:latin typeface="+mn-ea"/>
              </a:rPr>
              <a:t>Refernce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l="8762" t="13264" r="14644" b="12829"/>
          <a:stretch/>
        </p:blipFill>
        <p:spPr>
          <a:xfrm>
            <a:off x="304249" y="1124925"/>
            <a:ext cx="8503821" cy="547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8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task is the same as practice #1.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This time practice call by reference.</a:t>
            </a:r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Basics of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Using pointers in functions 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– call by pointer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Dynamic </a:t>
            </a:r>
            <a:r>
              <a:rPr kumimoji="1" lang="en-US" altLang="zh-TW" sz="2800" b="0" dirty="0">
                <a:latin typeface="+mn-ea"/>
              </a:rPr>
              <a:t>two-dimensional </a:t>
            </a:r>
            <a:r>
              <a:rPr kumimoji="1" lang="en-US" altLang="zh-TW" sz="2800" b="0" dirty="0" smtClean="0">
                <a:latin typeface="+mn-ea"/>
              </a:rPr>
              <a:t>arrays</a:t>
            </a:r>
            <a:r>
              <a:rPr kumimoji="1" lang="en-US" altLang="zh-TW" sz="2800" b="0" dirty="0">
                <a:latin typeface="+mn-ea"/>
              </a:rPr>
              <a:t>	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Practice #3 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92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752600"/>
            <a:ext cx="8670418" cy="4954911"/>
          </a:xfrm>
        </p:spPr>
        <p:txBody>
          <a:bodyPr>
            <a:normAutofit/>
          </a:bodyPr>
          <a:lstStyle/>
          <a:p>
            <a:r>
              <a:rPr kumimoji="1" lang="en-US" altLang="zh-TW" sz="2400" b="0" dirty="0" smtClean="0">
                <a:latin typeface="+mn-ea"/>
              </a:rPr>
              <a:t>To</a:t>
            </a:r>
            <a:r>
              <a:rPr kumimoji="1" lang="en-US" altLang="zh-TW" sz="2400" b="0" dirty="0" smtClean="0">
                <a:latin typeface="+mn-ea"/>
              </a:rPr>
              <a:t> declare a dynamic </a:t>
            </a:r>
            <a:r>
              <a:rPr kumimoji="1" lang="en-US" altLang="zh-TW" sz="2400" b="0" dirty="0">
                <a:latin typeface="+mn-ea"/>
              </a:rPr>
              <a:t>one-dimensional array.</a:t>
            </a:r>
          </a:p>
          <a:p>
            <a:r>
              <a:rPr kumimoji="1" lang="en-US" altLang="zh-TW" sz="2400" i="1" u="sng" dirty="0">
                <a:latin typeface="Courier New"/>
                <a:cs typeface="Courier New"/>
              </a:rPr>
              <a:t>data type</a:t>
            </a:r>
            <a:r>
              <a:rPr kumimoji="1" lang="en-US" altLang="zh-TW" sz="2400" dirty="0">
                <a:latin typeface="Courier New"/>
                <a:cs typeface="Courier New"/>
              </a:rPr>
              <a:t>* </a:t>
            </a:r>
            <a:r>
              <a:rPr kumimoji="1" lang="en-US" altLang="zh-TW" sz="2400" i="1" u="sng" dirty="0">
                <a:latin typeface="Courier New"/>
                <a:cs typeface="Courier New"/>
              </a:rPr>
              <a:t>array name</a:t>
            </a:r>
            <a:r>
              <a:rPr kumimoji="1" lang="en-US" altLang="zh-TW" sz="2400" i="1" dirty="0">
                <a:latin typeface="Courier New"/>
                <a:cs typeface="Courier New"/>
              </a:rPr>
              <a:t>=new </a:t>
            </a:r>
            <a:r>
              <a:rPr kumimoji="1" lang="en-US" altLang="zh-TW" sz="2400" i="1" u="sng" dirty="0">
                <a:latin typeface="Courier New"/>
                <a:cs typeface="Courier New"/>
              </a:rPr>
              <a:t>data type</a:t>
            </a:r>
            <a:r>
              <a:rPr kumimoji="1" lang="en-US" altLang="zh-TW" sz="2400" i="1" dirty="0">
                <a:latin typeface="Courier New"/>
                <a:cs typeface="Courier New"/>
              </a:rPr>
              <a:t>[</a:t>
            </a:r>
            <a:r>
              <a:rPr kumimoji="1" lang="en-US" altLang="zh-TW" sz="2400" i="1" u="sng" dirty="0">
                <a:latin typeface="Courier New"/>
                <a:cs typeface="Courier New"/>
              </a:rPr>
              <a:t>size</a:t>
            </a:r>
            <a:r>
              <a:rPr kumimoji="1" lang="en-US" altLang="zh-TW" sz="2400" i="1" dirty="0" smtClean="0">
                <a:latin typeface="Courier New"/>
                <a:cs typeface="Courier New"/>
              </a:rPr>
              <a:t>]</a:t>
            </a:r>
            <a:r>
              <a:rPr kumimoji="1" lang="en-US" altLang="zh-TW" sz="2400" dirty="0" smtClean="0">
                <a:latin typeface="Courier New"/>
                <a:cs typeface="Courier New"/>
              </a:rPr>
              <a:t>;</a:t>
            </a:r>
          </a:p>
          <a:p>
            <a:endParaRPr kumimoji="1" lang="en-US" altLang="zh-TW" sz="2400" dirty="0">
              <a:latin typeface="Courier New"/>
              <a:cs typeface="Courier New"/>
            </a:endParaRPr>
          </a:p>
          <a:p>
            <a:r>
              <a:rPr kumimoji="1" lang="en-US" altLang="zh-TW" sz="2400" b="0" dirty="0">
                <a:latin typeface="+mn-ea"/>
                <a:cs typeface="Courier New"/>
              </a:rPr>
              <a:t>To </a:t>
            </a:r>
            <a:r>
              <a:rPr kumimoji="1" lang="en-US" altLang="zh-TW" sz="2400" b="0" dirty="0" smtClean="0">
                <a:latin typeface="+mn-ea"/>
                <a:cs typeface="Courier New"/>
              </a:rPr>
              <a:t>declare a </a:t>
            </a:r>
            <a:r>
              <a:rPr kumimoji="1" lang="en-US" altLang="zh-TW" sz="2400" b="0" dirty="0">
                <a:latin typeface="+mn-ea"/>
                <a:cs typeface="Courier New"/>
              </a:rPr>
              <a:t>two-dimensional array</a:t>
            </a:r>
          </a:p>
          <a:p>
            <a:r>
              <a:rPr kumimoji="1" lang="en-US" altLang="zh-TW" sz="2400" i="1" u="sng" dirty="0">
                <a:latin typeface="Courier New"/>
                <a:cs typeface="Courier New"/>
              </a:rPr>
              <a:t>data type</a:t>
            </a:r>
            <a:r>
              <a:rPr kumimoji="1" lang="en-US" altLang="zh-TW" sz="2400" dirty="0">
                <a:latin typeface="Courier New"/>
                <a:cs typeface="Courier New"/>
              </a:rPr>
              <a:t>** </a:t>
            </a:r>
            <a:r>
              <a:rPr kumimoji="1" lang="en-US" altLang="zh-TW" sz="2400" i="1" u="sng" dirty="0">
                <a:latin typeface="Courier New"/>
                <a:cs typeface="Courier New"/>
              </a:rPr>
              <a:t>array name</a:t>
            </a:r>
            <a:r>
              <a:rPr kumimoji="1" lang="en-US" altLang="zh-TW" sz="2400" i="1" dirty="0">
                <a:latin typeface="Courier New"/>
                <a:cs typeface="Courier New"/>
              </a:rPr>
              <a:t>=new </a:t>
            </a:r>
            <a:r>
              <a:rPr kumimoji="1" lang="en-US" altLang="zh-TW" sz="2400" i="1" u="sng" dirty="0">
                <a:latin typeface="Courier New"/>
                <a:cs typeface="Courier New"/>
              </a:rPr>
              <a:t>data type*</a:t>
            </a:r>
            <a:r>
              <a:rPr kumimoji="1" lang="en-US" altLang="zh-TW" sz="2400" i="1" dirty="0">
                <a:latin typeface="Courier New"/>
                <a:cs typeface="Courier New"/>
              </a:rPr>
              <a:t>[</a:t>
            </a:r>
            <a:r>
              <a:rPr kumimoji="1" lang="en-US" altLang="zh-TW" sz="2400" i="1" u="sng" dirty="0">
                <a:latin typeface="Courier New"/>
                <a:cs typeface="Courier New"/>
              </a:rPr>
              <a:t>size</a:t>
            </a:r>
            <a:r>
              <a:rPr kumimoji="1" lang="en-US" altLang="zh-TW" sz="2400" i="1" dirty="0">
                <a:latin typeface="Courier New"/>
                <a:cs typeface="Courier New"/>
              </a:rPr>
              <a:t>]</a:t>
            </a:r>
            <a:r>
              <a:rPr kumimoji="1" lang="en-US" altLang="zh-TW" sz="2400" dirty="0">
                <a:latin typeface="Courier New"/>
                <a:cs typeface="Courier New"/>
              </a:rPr>
              <a:t>;</a:t>
            </a:r>
            <a:endParaRPr kumimoji="1" lang="en-US" altLang="zh-TW" sz="2400" b="0" dirty="0">
              <a:latin typeface="+mn-ea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221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Basics of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Using pointers in functions 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</a:t>
            </a:r>
            <a:r>
              <a:rPr kumimoji="1" lang="en-US" altLang="zh-TW" sz="2800" b="0" dirty="0" smtClean="0">
                <a:latin typeface="+mn-ea"/>
              </a:rPr>
              <a:t>#1 – call by pointer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Dynamic </a:t>
            </a:r>
            <a:r>
              <a:rPr kumimoji="1" lang="en-US" altLang="zh-TW" sz="2800" b="0" dirty="0">
                <a:latin typeface="+mn-ea"/>
              </a:rPr>
              <a:t>two-dimensional </a:t>
            </a:r>
            <a:r>
              <a:rPr kumimoji="1" lang="en-US" altLang="zh-TW" sz="2800" b="0" dirty="0" smtClean="0">
                <a:latin typeface="+mn-ea"/>
              </a:rPr>
              <a:t>arrays</a:t>
            </a:r>
            <a:r>
              <a:rPr kumimoji="1" lang="en-US" altLang="zh-TW" sz="2800" b="0" dirty="0">
                <a:latin typeface="+mn-ea"/>
              </a:rPr>
              <a:t>	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Practice #3 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l="9066" t="15368" r="11484" b="19544"/>
          <a:stretch/>
        </p:blipFill>
        <p:spPr>
          <a:xfrm>
            <a:off x="357352" y="1676400"/>
            <a:ext cx="8198069" cy="447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3 (</a:t>
            </a:r>
            <a:r>
              <a:rPr kumimoji="1" lang="en-US" altLang="zh-TW" sz="4000" b="1" dirty="0" smtClean="0">
                <a:latin typeface="+mj-ea"/>
              </a:rPr>
              <a:t>1/3)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In super market </a:t>
            </a:r>
            <a:r>
              <a:rPr kumimoji="1" lang="en-US" altLang="zh-TW" sz="2400" b="0" dirty="0" smtClean="0">
                <a:latin typeface="+mn-ea"/>
              </a:rPr>
              <a:t>IM, </a:t>
            </a:r>
            <a:r>
              <a:rPr kumimoji="1" lang="en-US" altLang="zh-TW" sz="2400" b="0" dirty="0" smtClean="0">
                <a:latin typeface="+mn-ea"/>
              </a:rPr>
              <a:t>there are </a:t>
            </a:r>
            <a:r>
              <a:rPr kumimoji="1" lang="en-US" altLang="zh-TW" sz="2400" b="0" dirty="0" smtClean="0">
                <a:latin typeface="+mn-ea"/>
              </a:rPr>
              <a:t>10 items(id= a, b, c,….j) </a:t>
            </a:r>
            <a:r>
              <a:rPr kumimoji="1" lang="en-US" altLang="zh-TW" sz="2400" b="0" dirty="0" smtClean="0">
                <a:latin typeface="+mn-ea"/>
              </a:rPr>
              <a:t>and n </a:t>
            </a:r>
            <a:r>
              <a:rPr kumimoji="1" lang="en-US" altLang="zh-TW" sz="2400" b="0" dirty="0" smtClean="0">
                <a:latin typeface="+mn-ea"/>
              </a:rPr>
              <a:t>customers. Customers may buy only one item or a lot of items at a time.  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The market manager wants </a:t>
            </a:r>
            <a:r>
              <a:rPr kumimoji="1" lang="en-US" altLang="zh-TW" sz="2400" b="0" dirty="0" smtClean="0">
                <a:latin typeface="+mn-ea"/>
              </a:rPr>
              <a:t>to </a:t>
            </a:r>
            <a:r>
              <a:rPr kumimoji="1" lang="en-US" altLang="zh-TW" sz="2400" b="0" dirty="0" smtClean="0">
                <a:latin typeface="+mn-ea"/>
              </a:rPr>
              <a:t>keep these buying information for future research.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Please use the </a:t>
            </a:r>
            <a:r>
              <a:rPr kumimoji="1" lang="en-US" altLang="zh-TW" sz="2400" b="0" dirty="0">
                <a:latin typeface="+mn-ea"/>
              </a:rPr>
              <a:t>two-dimensional dynamic array to </a:t>
            </a:r>
            <a:r>
              <a:rPr kumimoji="1" lang="en-US" altLang="zh-TW" sz="2400" b="0" dirty="0" smtClean="0">
                <a:latin typeface="+mn-ea"/>
              </a:rPr>
              <a:t>store the </a:t>
            </a:r>
            <a:r>
              <a:rPr kumimoji="1" lang="en-US" altLang="zh-TW" sz="2400" b="0" dirty="0" smtClean="0">
                <a:latin typeface="+mn-ea"/>
              </a:rPr>
              <a:t>inputs. </a:t>
            </a:r>
            <a:endParaRPr kumimoji="1" lang="en-US" altLang="zh-TW" sz="24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66634"/>
          </a:xfrm>
        </p:spPr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3 </a:t>
            </a:r>
            <a:r>
              <a:rPr kumimoji="1" lang="en-US" altLang="zh-TW" sz="4000" b="1" dirty="0" smtClean="0">
                <a:latin typeface="+mj-ea"/>
              </a:rPr>
              <a:t>(2/3</a:t>
            </a:r>
            <a:r>
              <a:rPr kumimoji="1" lang="en-US" altLang="zh-TW" sz="4000" b="1" dirty="0">
                <a:latin typeface="+mj-ea"/>
              </a:rPr>
              <a:t>)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642242"/>
            <a:ext cx="6495393" cy="2514599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zh-TW" sz="2400" dirty="0" smtClean="0">
                <a:latin typeface="+mn-ea"/>
              </a:rPr>
              <a:t>Input Format:</a:t>
            </a: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n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Total1  item1 item2 item3…		//customer 1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Total2  </a:t>
            </a:r>
            <a:r>
              <a:rPr kumimoji="1" lang="en-US" altLang="zh-TW" b="0" dirty="0">
                <a:latin typeface="+mn-ea"/>
              </a:rPr>
              <a:t>item1 item2 item3</a:t>
            </a:r>
            <a:r>
              <a:rPr kumimoji="1" lang="en-US" altLang="zh-TW" b="0" dirty="0" smtClean="0">
                <a:latin typeface="+mn-ea"/>
              </a:rPr>
              <a:t>…		//</a:t>
            </a:r>
            <a:r>
              <a:rPr kumimoji="1" lang="en-US" altLang="zh-TW" b="0" dirty="0">
                <a:latin typeface="+mn-ea"/>
              </a:rPr>
              <a:t>customer </a:t>
            </a:r>
            <a:r>
              <a:rPr kumimoji="1" lang="en-US" altLang="zh-TW" b="0" dirty="0" smtClean="0">
                <a:latin typeface="+mn-ea"/>
              </a:rPr>
              <a:t>2</a:t>
            </a:r>
            <a:endParaRPr kumimoji="1" lang="en-US" altLang="zh-TW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Total3  </a:t>
            </a:r>
            <a:r>
              <a:rPr kumimoji="1" lang="en-US" altLang="zh-TW" b="0" dirty="0">
                <a:latin typeface="+mn-ea"/>
              </a:rPr>
              <a:t>item1 </a:t>
            </a:r>
            <a:r>
              <a:rPr kumimoji="1" lang="en-US" altLang="zh-TW" b="0" dirty="0" smtClean="0">
                <a:latin typeface="+mn-ea"/>
              </a:rPr>
              <a:t>…			//customer 3</a:t>
            </a:r>
            <a:endParaRPr kumimoji="1" lang="en-US" altLang="zh-TW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…					…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err="1" smtClean="0">
                <a:latin typeface="+mn-ea"/>
              </a:rPr>
              <a:t>Totaln</a:t>
            </a:r>
            <a:r>
              <a:rPr kumimoji="1" lang="en-US" altLang="zh-TW" b="0" dirty="0" smtClean="0">
                <a:latin typeface="+mn-ea"/>
              </a:rPr>
              <a:t>   item…                                                    //customer n</a:t>
            </a:r>
            <a:endParaRPr kumimoji="1" lang="en-US" altLang="zh-TW" b="0" dirty="0" smtClean="0">
              <a:latin typeface="+mn-ea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57200" y="5023945"/>
            <a:ext cx="6495393" cy="1518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dirty="0" smtClean="0">
                <a:latin typeface="+mn-ea"/>
              </a:rPr>
              <a:t>Output Format: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1</a:t>
            </a:r>
            <a:r>
              <a:rPr kumimoji="1" lang="en-US" altLang="zh-TW" b="0" dirty="0" smtClean="0">
                <a:latin typeface="+mn-ea"/>
              </a:rPr>
              <a:t>  item1 item2 item3…		</a:t>
            </a:r>
            <a:r>
              <a:rPr kumimoji="1" lang="en-US" altLang="zh-TW" b="0" dirty="0">
                <a:latin typeface="+mn-ea"/>
              </a:rPr>
              <a:t>//customer </a:t>
            </a:r>
            <a:r>
              <a:rPr kumimoji="1" lang="en-US" altLang="zh-TW" b="0" dirty="0" smtClean="0">
                <a:latin typeface="+mn-ea"/>
              </a:rPr>
              <a:t>1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2  item1 item2 item3…		</a:t>
            </a:r>
            <a:r>
              <a:rPr kumimoji="1" lang="en-US" altLang="zh-TW" b="0" dirty="0">
                <a:latin typeface="+mn-ea"/>
              </a:rPr>
              <a:t>//customer 2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3  item1 …				</a:t>
            </a:r>
            <a:r>
              <a:rPr kumimoji="1" lang="en-US" altLang="zh-TW" b="0" dirty="0">
                <a:latin typeface="+mn-ea"/>
              </a:rPr>
              <a:t>//customer 3</a:t>
            </a:r>
          </a:p>
          <a:p>
            <a:pPr marL="342900" indent="-342900">
              <a:buFont typeface="Arial"/>
              <a:buChar char="•"/>
            </a:pPr>
            <a:endParaRPr kumimoji="1" lang="en-US" altLang="zh-TW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063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66634"/>
          </a:xfrm>
        </p:spPr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3 </a:t>
            </a:r>
            <a:r>
              <a:rPr kumimoji="1" lang="en-US" altLang="zh-TW" sz="4000" b="1" dirty="0" smtClean="0">
                <a:latin typeface="+mj-ea"/>
              </a:rPr>
              <a:t>(3/3</a:t>
            </a:r>
            <a:r>
              <a:rPr kumimoji="1" lang="en-US" altLang="zh-TW" sz="4000" b="1" dirty="0">
                <a:latin typeface="+mj-ea"/>
              </a:rPr>
              <a:t>)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642242"/>
            <a:ext cx="6495393" cy="2514599"/>
          </a:xfrm>
        </p:spPr>
        <p:txBody>
          <a:bodyPr>
            <a:normAutofit lnSpcReduction="10000"/>
          </a:bodyPr>
          <a:lstStyle/>
          <a:p>
            <a:r>
              <a:rPr kumimoji="1" lang="en-US" altLang="zh-TW" sz="2400" dirty="0" smtClean="0">
                <a:latin typeface="+mn-ea"/>
              </a:rPr>
              <a:t>Input Sample:</a:t>
            </a:r>
            <a:endParaRPr kumimoji="1" lang="en-US" altLang="zh-TW" sz="24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4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3  a c 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2  j </a:t>
            </a:r>
            <a:r>
              <a:rPr kumimoji="1" lang="en-US" altLang="zh-TW" b="0" dirty="0" err="1" smtClean="0">
                <a:latin typeface="+mn-ea"/>
              </a:rPr>
              <a:t>j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6 b a c a d 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1 a</a:t>
            </a:r>
            <a:endParaRPr kumimoji="1" lang="en-US" altLang="zh-TW" b="0" dirty="0" smtClean="0">
              <a:latin typeface="+mn-ea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57200" y="4724400"/>
            <a:ext cx="6495393" cy="18182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dirty="0" smtClean="0">
                <a:latin typeface="+mn-ea"/>
              </a:rPr>
              <a:t>Output Sample: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>
                <a:latin typeface="+mn-ea"/>
              </a:rPr>
              <a:t>1</a:t>
            </a:r>
            <a:r>
              <a:rPr kumimoji="1" lang="en-US" altLang="zh-TW" b="0" dirty="0" smtClean="0">
                <a:latin typeface="+mn-ea"/>
              </a:rPr>
              <a:t>  a c 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2  j </a:t>
            </a:r>
            <a:r>
              <a:rPr kumimoji="1" lang="en-US" altLang="zh-TW" b="0" dirty="0" err="1" smtClean="0">
                <a:latin typeface="+mn-ea"/>
              </a:rPr>
              <a:t>j</a:t>
            </a:r>
            <a:endParaRPr kumimoji="1" lang="en-US" altLang="zh-TW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3 b a c a d 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b="0" dirty="0" smtClean="0">
                <a:latin typeface="+mn-ea"/>
              </a:rPr>
              <a:t>4 a</a:t>
            </a:r>
            <a:endParaRPr kumimoji="1" lang="en-US" altLang="zh-TW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846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Basics of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Using pointers in functions 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– call by pointer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Dynamic 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two-dimensional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arrays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	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#3 </a:t>
            </a:r>
            <a:endParaRPr kumimoji="1" lang="en-US" altLang="zh-TW" sz="2800" b="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121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Review-Pointers </a:t>
            </a:r>
            <a:endParaRPr kumimoji="1" lang="zh-TW" altLang="en-US" sz="4000" dirty="0">
              <a:latin typeface="+mj-ea"/>
            </a:endParaRP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387" t="19646" r="15234" b="26283"/>
          <a:stretch/>
        </p:blipFill>
        <p:spPr>
          <a:xfrm>
            <a:off x="168166" y="1928648"/>
            <a:ext cx="8791322" cy="420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>
                <a:latin typeface="+mj-ea"/>
              </a:rPr>
              <a:t>Review-Pointers 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95448" y="3318641"/>
            <a:ext cx="7620000" cy="4373563"/>
          </a:xfrm>
        </p:spPr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/>
          <a:srcRect l="8460" t="12327" r="21263" b="23351"/>
          <a:stretch/>
        </p:blipFill>
        <p:spPr>
          <a:xfrm>
            <a:off x="325821" y="1524318"/>
            <a:ext cx="8260568" cy="504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>
                <a:latin typeface="+mj-ea"/>
              </a:rPr>
              <a:t>Review-Pointers 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785" t="12797" r="12030" b="10663"/>
          <a:stretch/>
        </p:blipFill>
        <p:spPr>
          <a:xfrm>
            <a:off x="336330" y="1524318"/>
            <a:ext cx="7903779" cy="502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3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 rotWithShape="1">
          <a:blip r:embed="rId2"/>
          <a:srcRect l="9198" t="13775" r="15772" b="16067"/>
          <a:stretch/>
        </p:blipFill>
        <p:spPr>
          <a:xfrm>
            <a:off x="559436" y="859539"/>
            <a:ext cx="7556939" cy="4710944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61834"/>
          </a:xfrm>
        </p:spPr>
        <p:txBody>
          <a:bodyPr/>
          <a:lstStyle/>
          <a:p>
            <a:r>
              <a:rPr kumimoji="1" lang="en-US" altLang="zh-TW" dirty="0" err="1" smtClean="0">
                <a:latin typeface="+mj-ea"/>
              </a:rPr>
              <a:t>ReViEW</a:t>
            </a:r>
            <a:r>
              <a:rPr kumimoji="1" lang="en-US" altLang="zh-TW" dirty="0" smtClean="0">
                <a:latin typeface="+mj-ea"/>
              </a:rPr>
              <a:t>-Pointers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0414" y="1631731"/>
            <a:ext cx="7620000" cy="4373563"/>
          </a:xfrm>
        </p:spPr>
        <p:txBody>
          <a:bodyPr/>
          <a:lstStyle/>
          <a:p>
            <a:r>
              <a:rPr lang="en-US" altLang="zh-TW" dirty="0"/>
              <a:t> </a:t>
            </a:r>
            <a:endParaRPr lang="en-US" altLang="zh-TW" b="0" dirty="0" smtClean="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17704"/>
              </p:ext>
            </p:extLst>
          </p:nvPr>
        </p:nvGraphicFramePr>
        <p:xfrm>
          <a:off x="833443" y="5691352"/>
          <a:ext cx="2067412" cy="914400"/>
        </p:xfrm>
        <a:graphic>
          <a:graphicData uri="http://schemas.openxmlformats.org/drawingml/2006/table">
            <a:tbl>
              <a:tblPr/>
              <a:tblGrid>
                <a:gridCol w="246755">
                  <a:extLst>
                    <a:ext uri="{9D8B030D-6E8A-4147-A177-3AD203B41FA5}">
                      <a16:colId xmlns:a16="http://schemas.microsoft.com/office/drawing/2014/main" val="189268974"/>
                    </a:ext>
                  </a:extLst>
                </a:gridCol>
                <a:gridCol w="1820657">
                  <a:extLst>
                    <a:ext uri="{9D8B030D-6E8A-4147-A177-3AD203B41FA5}">
                      <a16:colId xmlns:a16="http://schemas.microsoft.com/office/drawing/2014/main" val="2870391557"/>
                    </a:ext>
                  </a:extLst>
                </a:gridCol>
              </a:tblGrid>
              <a:tr h="912402"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>
                          <a:solidFill>
                            <a:srgbClr val="AAAAAA"/>
                          </a:solidFill>
                          <a:effectLst/>
                          <a:latin typeface="inherit"/>
                        </a:rPr>
                        <a:t>1</a:t>
                      </a:r>
                    </a:p>
                    <a:p>
                      <a:pPr algn="r" fontAlgn="t"/>
                      <a:r>
                        <a:rPr lang="en-US" altLang="zh-TW">
                          <a:solidFill>
                            <a:srgbClr val="AAAAAA"/>
                          </a:solidFill>
                          <a:effectLst/>
                          <a:latin typeface="inherit"/>
                        </a:rPr>
                        <a:t>2</a:t>
                      </a:r>
                    </a:p>
                    <a:p>
                      <a:pPr algn="r" fontAlgn="t"/>
                      <a:r>
                        <a:rPr lang="en-US" altLang="zh-TW">
                          <a:solidFill>
                            <a:srgbClr val="AAAAAA"/>
                          </a:solidFill>
                          <a:effectLst/>
                          <a:latin typeface="inherit"/>
                        </a:rPr>
                        <a:t>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b="1" dirty="0" err="1">
                          <a:solidFill>
                            <a:srgbClr val="800080"/>
                          </a:solidFill>
                          <a:effectLst/>
                          <a:latin typeface="inherit"/>
                        </a:rPr>
                        <a:t>int</a:t>
                      </a:r>
                      <a:r>
                        <a:rPr lang="en-US" dirty="0">
                          <a:solidFill>
                            <a:srgbClr val="006FE0"/>
                          </a:solidFill>
                          <a:effectLst/>
                          <a:latin typeface="inherit"/>
                        </a:rPr>
                        <a:t> </a:t>
                      </a:r>
                      <a:r>
                        <a:rPr lang="en-US" dirty="0">
                          <a:solidFill>
                            <a:srgbClr val="002D7A"/>
                          </a:solidFill>
                          <a:effectLst/>
                          <a:latin typeface="inherit"/>
                        </a:rPr>
                        <a:t>a</a:t>
                      </a:r>
                      <a:r>
                        <a:rPr lang="en-US" dirty="0">
                          <a:solidFill>
                            <a:srgbClr val="333333"/>
                          </a:solidFill>
                          <a:effectLst/>
                          <a:latin typeface="inherit"/>
                        </a:rPr>
                        <a:t>;</a:t>
                      </a:r>
                      <a:endParaRPr lang="en-US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US" b="1" dirty="0" err="1">
                          <a:solidFill>
                            <a:srgbClr val="800080"/>
                          </a:solidFill>
                          <a:effectLst/>
                          <a:latin typeface="inherit"/>
                        </a:rPr>
                        <a:t>int</a:t>
                      </a:r>
                      <a:r>
                        <a:rPr lang="en-US" dirty="0">
                          <a:solidFill>
                            <a:srgbClr val="006FE0"/>
                          </a:solidFill>
                          <a:effectLst/>
                          <a:latin typeface="inherit"/>
                        </a:rPr>
                        <a:t> *</a:t>
                      </a:r>
                      <a:r>
                        <a:rPr lang="en-US" dirty="0" err="1">
                          <a:solidFill>
                            <a:srgbClr val="002D7A"/>
                          </a:solidFill>
                          <a:effectLst/>
                          <a:latin typeface="inherit"/>
                        </a:rPr>
                        <a:t>ptr</a:t>
                      </a:r>
                      <a:r>
                        <a:rPr lang="en-US" dirty="0">
                          <a:solidFill>
                            <a:srgbClr val="333333"/>
                          </a:solidFill>
                          <a:effectLst/>
                          <a:latin typeface="inherit"/>
                        </a:rPr>
                        <a:t>;</a:t>
                      </a:r>
                      <a:endParaRPr lang="en-US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  <a:p>
                      <a:pPr algn="l" fontAlgn="t"/>
                      <a:r>
                        <a:rPr lang="en-US" dirty="0">
                          <a:solidFill>
                            <a:srgbClr val="006FE0"/>
                          </a:solidFill>
                          <a:effectLst/>
                          <a:latin typeface="inherit"/>
                        </a:rPr>
                        <a:t>*</a:t>
                      </a:r>
                      <a:r>
                        <a:rPr lang="en-US" dirty="0" err="1">
                          <a:solidFill>
                            <a:srgbClr val="002D7A"/>
                          </a:solidFill>
                          <a:effectLst/>
                          <a:latin typeface="inherit"/>
                        </a:rPr>
                        <a:t>ptr</a:t>
                      </a:r>
                      <a:r>
                        <a:rPr lang="en-US" dirty="0">
                          <a:solidFill>
                            <a:srgbClr val="006FE0"/>
                          </a:solidFill>
                          <a:effectLst/>
                          <a:latin typeface="inherit"/>
                        </a:rPr>
                        <a:t> = </a:t>
                      </a:r>
                      <a:r>
                        <a:rPr lang="en-US" dirty="0">
                          <a:solidFill>
                            <a:srgbClr val="002D7A"/>
                          </a:solidFill>
                          <a:effectLst/>
                          <a:latin typeface="inherit"/>
                        </a:rPr>
                        <a:t>&amp;a</a:t>
                      </a:r>
                      <a:r>
                        <a:rPr lang="en-US" dirty="0">
                          <a:solidFill>
                            <a:srgbClr val="333333"/>
                          </a:solidFill>
                          <a:effectLst/>
                          <a:latin typeface="inherit"/>
                        </a:rPr>
                        <a:t>;</a:t>
                      </a:r>
                      <a:endParaRPr lang="en-US" dirty="0">
                        <a:solidFill>
                          <a:srgbClr val="000000"/>
                        </a:solidFill>
                        <a:effectLst/>
                        <a:latin typeface="inheri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710245"/>
                  </a:ext>
                </a:extLst>
              </a:tr>
            </a:tbl>
          </a:graphicData>
        </a:graphic>
      </p:graphicFrame>
      <p:sp>
        <p:nvSpPr>
          <p:cNvPr id="14" name="文字方塊 13"/>
          <p:cNvSpPr txBox="1"/>
          <p:nvPr/>
        </p:nvSpPr>
        <p:spPr>
          <a:xfrm>
            <a:off x="757482" y="5368508"/>
            <a:ext cx="1842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For Example: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2149365" y="6213166"/>
            <a:ext cx="1298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solidFill>
                  <a:srgbClr val="FF0000"/>
                </a:solidFill>
              </a:rPr>
              <a:t>//Error</a:t>
            </a:r>
            <a:endParaRPr lang="zh-TW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88986" y="6202996"/>
            <a:ext cx="2175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err="1">
                <a:solidFill>
                  <a:srgbClr val="002D7A"/>
                </a:solidFill>
                <a:latin typeface="Monaco"/>
              </a:rPr>
              <a:t>ptr</a:t>
            </a:r>
            <a:r>
              <a:rPr lang="en-US" altLang="zh-TW" dirty="0">
                <a:solidFill>
                  <a:srgbClr val="006FE0"/>
                </a:solidFill>
                <a:latin typeface="Monaco"/>
              </a:rPr>
              <a:t> = </a:t>
            </a:r>
            <a:r>
              <a:rPr lang="en-US" altLang="zh-TW" dirty="0">
                <a:solidFill>
                  <a:srgbClr val="002D7A"/>
                </a:solidFill>
                <a:latin typeface="Monaco"/>
              </a:rPr>
              <a:t>&amp;a</a:t>
            </a:r>
            <a:r>
              <a:rPr lang="en-US" altLang="zh-TW" dirty="0">
                <a:solidFill>
                  <a:srgbClr val="333333"/>
                </a:solidFill>
                <a:latin typeface="Monaco"/>
              </a:rPr>
              <a:t>;</a:t>
            </a:r>
            <a:r>
              <a:rPr lang="en-US" altLang="zh-TW" dirty="0">
                <a:solidFill>
                  <a:srgbClr val="006FE0"/>
                </a:solidFill>
                <a:latin typeface="Monaco"/>
              </a:rPr>
              <a:t> </a:t>
            </a:r>
            <a:r>
              <a:rPr lang="en-US" altLang="zh-TW" b="1" dirty="0">
                <a:solidFill>
                  <a:srgbClr val="00B050"/>
                </a:solidFill>
                <a:latin typeface="Monaco"/>
              </a:rPr>
              <a:t>// </a:t>
            </a:r>
            <a:r>
              <a:rPr lang="en-US" altLang="zh-TW" b="1" dirty="0" smtClean="0">
                <a:solidFill>
                  <a:srgbClr val="00B050"/>
                </a:solidFill>
                <a:latin typeface="Monaco"/>
              </a:rPr>
              <a:t> </a:t>
            </a:r>
            <a:r>
              <a:rPr lang="en-US" altLang="zh-TW" b="1" dirty="0">
                <a:solidFill>
                  <a:srgbClr val="00B050"/>
                </a:solidFill>
                <a:latin typeface="Monaco"/>
              </a:rPr>
              <a:t>correct</a:t>
            </a:r>
            <a:endParaRPr lang="zh-TW" alt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8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3"/>
          <a:srcRect l="8319" t="9041" r="12050" b="17614"/>
          <a:stretch/>
        </p:blipFill>
        <p:spPr>
          <a:xfrm>
            <a:off x="314995" y="1116103"/>
            <a:ext cx="8322819" cy="5110525"/>
          </a:xfrm>
          <a:prstGeom prst="rect">
            <a:avLst/>
          </a:prstGeom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457200" y="152718"/>
            <a:ext cx="5791200" cy="6618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dirty="0" err="1" smtClean="0">
                <a:latin typeface="+mj-ea"/>
              </a:rPr>
              <a:t>ReViEW</a:t>
            </a:r>
            <a:r>
              <a:rPr kumimoji="1" lang="en-US" altLang="zh-TW" dirty="0" smtClean="0">
                <a:latin typeface="+mj-ea"/>
              </a:rPr>
              <a:t>-Pointers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6381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Basics of Pointer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Using pointers in functions 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– call by pointer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 call by reference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Dynamic 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two-dimensional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arrays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	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#3 </a:t>
            </a:r>
            <a:endParaRPr kumimoji="1" lang="en-US" altLang="zh-TW" sz="2800" b="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1222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1201</TotalTime>
  <Words>689</Words>
  <Application>Microsoft Office PowerPoint</Application>
  <PresentationFormat>如螢幕大小 (4:3)</PresentationFormat>
  <Paragraphs>158</Paragraphs>
  <Slides>23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3" baseType="lpstr">
      <vt:lpstr>inherit</vt:lpstr>
      <vt:lpstr>Monaco</vt:lpstr>
      <vt:lpstr>微軟正黑體</vt:lpstr>
      <vt:lpstr>新細明體</vt:lpstr>
      <vt:lpstr>Arial</vt:lpstr>
      <vt:lpstr>Arial Black</vt:lpstr>
      <vt:lpstr>Calibri</vt:lpstr>
      <vt:lpstr>Consolas</vt:lpstr>
      <vt:lpstr>Courier New</vt:lpstr>
      <vt:lpstr>基礎</vt:lpstr>
      <vt:lpstr>Lab #08</vt:lpstr>
      <vt:lpstr>Agenda</vt:lpstr>
      <vt:lpstr>Agenda</vt:lpstr>
      <vt:lpstr>Review-Pointers </vt:lpstr>
      <vt:lpstr>Review-Pointers </vt:lpstr>
      <vt:lpstr>Review-Pointers </vt:lpstr>
      <vt:lpstr>ReViEW-Pointers</vt:lpstr>
      <vt:lpstr>PowerPoint 簡報</vt:lpstr>
      <vt:lpstr>Agenda</vt:lpstr>
      <vt:lpstr>Using pointers in functions </vt:lpstr>
      <vt:lpstr>call by pointer</vt:lpstr>
      <vt:lpstr>Practice #1 (1/2)</vt:lpstr>
      <vt:lpstr>Practice #1 (2/2)</vt:lpstr>
      <vt:lpstr>Agenda</vt:lpstr>
      <vt:lpstr>Review-call by Refernce</vt:lpstr>
      <vt:lpstr>Review-call by Refernce</vt:lpstr>
      <vt:lpstr>Practice #2</vt:lpstr>
      <vt:lpstr>Agenda</vt:lpstr>
      <vt:lpstr>Review</vt:lpstr>
      <vt:lpstr>Review</vt:lpstr>
      <vt:lpstr>Practice #3 (1/3)</vt:lpstr>
      <vt:lpstr>Practice #3 (2/3)</vt:lpstr>
      <vt:lpstr>Practice #3 (3/3)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Chien Yu Huang</cp:lastModifiedBy>
  <cp:revision>108</cp:revision>
  <dcterms:created xsi:type="dcterms:W3CDTF">2015-03-03T01:58:10Z</dcterms:created>
  <dcterms:modified xsi:type="dcterms:W3CDTF">2016-04-12T16:34:51Z</dcterms:modified>
</cp:coreProperties>
</file>