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4160" r:id="rId1"/>
  </p:sldMasterIdLst>
  <p:notesMasterIdLst>
    <p:notesMasterId r:id="rId17"/>
  </p:notesMasterIdLst>
  <p:sldIdLst>
    <p:sldId id="256" r:id="rId2"/>
    <p:sldId id="346" r:id="rId3"/>
    <p:sldId id="332" r:id="rId4"/>
    <p:sldId id="348" r:id="rId5"/>
    <p:sldId id="351" r:id="rId6"/>
    <p:sldId id="333" r:id="rId7"/>
    <p:sldId id="349" r:id="rId8"/>
    <p:sldId id="350" r:id="rId9"/>
    <p:sldId id="352" r:id="rId10"/>
    <p:sldId id="353" r:id="rId11"/>
    <p:sldId id="354" r:id="rId12"/>
    <p:sldId id="355" r:id="rId13"/>
    <p:sldId id="356" r:id="rId14"/>
    <p:sldId id="357" r:id="rId15"/>
    <p:sldId id="358" r:id="rId16"/>
  </p:sldIdLst>
  <p:sldSz cx="9144000" cy="6858000" type="screen4x3"/>
  <p:notesSz cx="6858000" cy="9144000"/>
  <p:defaultTextStyle>
    <a:defPPr>
      <a:defRPr lang="zh-TW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D740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69C7853C-536D-4A76-A0AE-DD22124D55A5}" styleName="佈景主題樣式 1 - 輔色 3">
    <a:tblBg>
      <a:fillRef idx="2">
        <a:schemeClr val="accent3"/>
      </a:fillRef>
      <a:effectRef idx="1">
        <a:schemeClr val="accent3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Ref idx="1">
              <a:schemeClr val="accent3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  <a:fill>
          <a:solidFill>
            <a:schemeClr val="accent3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3"/>
            </a:lnRef>
          </a:left>
          <a:right>
            <a:lnRef idx="2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2">
              <a:schemeClr val="accent3"/>
            </a:lnRef>
          </a:top>
          <a:bottom>
            <a:lnRef idx="2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/>
          </a:solidFill>
        </a:fill>
      </a:tcStyle>
    </a:firstRow>
  </a:tblStyle>
  <a:tblStyle styleId="{306799F8-075E-4A3A-A7F6-7FBC6576F1A4}" styleName="佈景主題樣式 2 - 輔色 3">
    <a:tblBg>
      <a:fillRef idx="3">
        <a:schemeClr val="accent3"/>
      </a:fillRef>
      <a:effectRef idx="3">
        <a:schemeClr val="accent3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3">
                <a:tint val="50000"/>
              </a:schemeClr>
            </a:lnRef>
          </a:left>
          <a:right>
            <a:lnRef idx="1">
              <a:schemeClr val="accent3">
                <a:tint val="50000"/>
              </a:schemeClr>
            </a:lnRef>
          </a:right>
          <a:top>
            <a:lnRef idx="1">
              <a:schemeClr val="accent3">
                <a:tint val="50000"/>
              </a:schemeClr>
            </a:lnRef>
          </a:top>
          <a:bottom>
            <a:lnRef idx="1">
              <a:schemeClr val="accent3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C083E6E3-FA7D-4D7B-A595-EF9225AFEA82}" styleName="淺色樣式 1 - 輔色 3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3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3"/>
              </a:solidFill>
            </a:ln>
          </a:bottom>
        </a:tcBdr>
        <a:fill>
          <a:noFill/>
        </a:fill>
      </a:tcStyle>
    </a:firstRow>
  </a:tblStyle>
  <a:tblStyle styleId="{5C22544A-7EE6-4342-B048-85BDC9FD1C3A}" styleName="中等深淺樣式 2 - 輔色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無樣式、無格線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ED083AE6-46FA-4A59-8FB0-9F97EB10719F}" styleName="淺色樣式 3 - 輔色 4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 w="12700" cmpd="sng">
              <a:solidFill>
                <a:schemeClr val="accent4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20000"/>
            </a:schemeClr>
          </a:solidFill>
        </a:fill>
      </a:tcStyle>
    </a:band1H>
    <a:band1V>
      <a:tcStyle>
        <a:tcBdr/>
        <a:fill>
          <a:solidFill>
            <a:schemeClr val="accent4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4"/>
              </a:solidFill>
            </a:ln>
          </a:bottom>
        </a:tcBdr>
        <a:fill>
          <a:noFill/>
        </a:fill>
      </a:tcStyle>
    </a:firstRow>
  </a:tblStyle>
  <a:tblStyle styleId="{C4B1156A-380E-4F78-BDF5-A606A8083BF9}" styleName="中等深淺樣式 4 - 輔色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 w="12700" cmpd="sng">
              <a:solidFill>
                <a:schemeClr val="accent4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4"/>
              </a:solidFill>
            </a:ln>
          </a:top>
        </a:tcBdr>
        <a:fill>
          <a:solidFill>
            <a:schemeClr val="accent4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4">
              <a:tint val="20000"/>
            </a:schemeClr>
          </a:solidFill>
        </a:fill>
      </a:tcStyle>
    </a:firstRow>
  </a:tblStyle>
  <a:tblStyle styleId="{8A107856-5554-42FB-B03E-39F5DBC370BA}" styleName="中等深淺樣式 4 - 輔色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 w="12700" cmpd="sng">
              <a:solidFill>
                <a:schemeClr val="accent2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2"/>
              </a:solidFill>
            </a:ln>
          </a:top>
        </a:tcBdr>
        <a:fill>
          <a:solidFill>
            <a:schemeClr val="accent2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2">
              <a:tint val="20000"/>
            </a:schemeClr>
          </a:solidFill>
        </a:fill>
      </a:tcStyle>
    </a:firstRow>
  </a:tblStyle>
  <a:tblStyle styleId="{21E4AEA4-8DFA-4A89-87EB-49C32662AFE0}" styleName="中等深淺樣式 2 - 輔色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BDBED569-4797-4DF1-A0F4-6AAB3CD982D8}" styleName="淺色樣式 3 - 輔色 5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 w="12700" cmpd="sng">
              <a:solidFill>
                <a:schemeClr val="accent5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20000"/>
            </a:schemeClr>
          </a:solidFill>
        </a:fill>
      </a:tcStyle>
    </a:band1H>
    <a:band1V>
      <a:tcStyle>
        <a:tcBdr/>
        <a:fill>
          <a:solidFill>
            <a:schemeClr val="accent5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5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0000" autoAdjust="0"/>
    <p:restoredTop sz="94424" autoAdjust="0"/>
  </p:normalViewPr>
  <p:slideViewPr>
    <p:cSldViewPr snapToGrid="0" snapToObjects="1">
      <p:cViewPr varScale="1">
        <p:scale>
          <a:sx n="109" d="100"/>
          <a:sy n="109" d="100"/>
        </p:scale>
        <p:origin x="1422" y="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頁首版面配置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zh-TW" altLang="en-US"/>
          </a:p>
        </p:txBody>
      </p:sp>
      <p:sp>
        <p:nvSpPr>
          <p:cNvPr id="3" name="日期版面配置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1F5BFDE-5963-144C-8E12-4933E90D95AB}" type="datetimeFigureOut">
              <a:rPr kumimoji="1" lang="zh-TW" altLang="en-US" smtClean="0"/>
              <a:t>2016/5/18</a:t>
            </a:fld>
            <a:endParaRPr kumimoji="1" lang="zh-TW" altLang="en-US"/>
          </a:p>
        </p:txBody>
      </p:sp>
      <p:sp>
        <p:nvSpPr>
          <p:cNvPr id="4" name="投影片影像版面配置區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TW" altLang="en-US"/>
          </a:p>
        </p:txBody>
      </p:sp>
      <p:sp>
        <p:nvSpPr>
          <p:cNvPr id="5" name="備忘稿版面配置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zh-TW" altLang="en-US" smtClean="0"/>
              <a:t>按一下以編輯母片文字樣式</a:t>
            </a:r>
          </a:p>
          <a:p>
            <a:pPr lvl="1"/>
            <a:r>
              <a:rPr kumimoji="1" lang="zh-TW" altLang="en-US" smtClean="0"/>
              <a:t>第二層</a:t>
            </a:r>
          </a:p>
          <a:p>
            <a:pPr lvl="2"/>
            <a:r>
              <a:rPr kumimoji="1" lang="zh-TW" altLang="en-US" smtClean="0"/>
              <a:t>第三層</a:t>
            </a:r>
          </a:p>
          <a:p>
            <a:pPr lvl="3"/>
            <a:r>
              <a:rPr kumimoji="1" lang="zh-TW" altLang="en-US" smtClean="0"/>
              <a:t>第四層</a:t>
            </a:r>
          </a:p>
          <a:p>
            <a:pPr lvl="4"/>
            <a:r>
              <a:rPr kumimoji="1" lang="zh-TW" altLang="en-US" smtClean="0"/>
              <a:t>第五層</a:t>
            </a:r>
            <a:endParaRPr kumimoji="1" lang="zh-TW" altLang="en-US"/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zh-TW" altLang="en-US"/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27DD3AC-56C3-8643-A10C-791B8272748F}" type="slidenum">
              <a:rPr kumimoji="1" lang="zh-TW" altLang="en-US" smtClean="0"/>
              <a:t>‹#›</a:t>
            </a:fld>
            <a:endParaRPr kumimoji="1" lang="zh-TW" altLang="en-US"/>
          </a:p>
        </p:txBody>
      </p:sp>
    </p:spTree>
    <p:extLst>
      <p:ext uri="{BB962C8B-B14F-4D97-AF65-F5344CB8AC3E}">
        <p14:creationId xmlns:p14="http://schemas.microsoft.com/office/powerpoint/2010/main" val="253799350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228600"/>
            <a:ext cx="7772400" cy="4571999"/>
          </a:xfrm>
        </p:spPr>
        <p:txBody>
          <a:bodyPr anchor="ctr">
            <a:noAutofit/>
          </a:bodyPr>
          <a:lstStyle>
            <a:lvl1pPr>
              <a:lnSpc>
                <a:spcPct val="100000"/>
              </a:lnSpc>
              <a:defRPr sz="8800" spc="-80" baseline="0">
                <a:solidFill>
                  <a:schemeClr val="tx1"/>
                </a:solidFill>
              </a:defRPr>
            </a:lvl1pPr>
          </a:lstStyle>
          <a:p>
            <a:r>
              <a:rPr lang="zh-TW" altLang="en-US" smtClean="0"/>
              <a:t>按一下以編輯母片標題樣式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7200" y="4800600"/>
            <a:ext cx="6858000" cy="914400"/>
          </a:xfrm>
        </p:spPr>
        <p:txBody>
          <a:bodyPr/>
          <a:lstStyle>
            <a:lvl1pPr marL="0" indent="0" algn="l">
              <a:buNone/>
              <a:defRPr b="0" cap="all" spc="12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TW" altLang="en-US" smtClean="0"/>
              <a:t>按一下以編輯母片子標題樣式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F04E4C-8F1D-E741-B5A8-406CF75EBD87}" type="datetimeFigureOut">
              <a:rPr kumimoji="1" lang="zh-TW" altLang="en-US" smtClean="0"/>
              <a:t>2016/5/18</a:t>
            </a:fld>
            <a:endParaRPr kumimoji="1"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TW" altLang="en-US"/>
          </a:p>
        </p:txBody>
      </p:sp>
      <p:sp>
        <p:nvSpPr>
          <p:cNvPr id="9" name="Rectangle 8"/>
          <p:cNvSpPr/>
          <p:nvPr/>
        </p:nvSpPr>
        <p:spPr>
          <a:xfrm>
            <a:off x="9001124" y="4846320"/>
            <a:ext cx="142876" cy="201168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9001124" y="0"/>
            <a:ext cx="142876" cy="484632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fld id="{6294C92D-0306-4E69-9CD3-20855E849650}" type="slidenum">
              <a:rPr kumimoji="0" lang="en-US" smtClean="0"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F04E4C-8F1D-E741-B5A8-406CF75EBD87}" type="datetimeFigureOut">
              <a:rPr kumimoji="1" lang="zh-TW" altLang="en-US" smtClean="0"/>
              <a:t>2016/5/18</a:t>
            </a:fld>
            <a:endParaRPr kumimoji="1"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0AD16A-E80E-AD4B-A25D-C919B537AA4E}" type="slidenum">
              <a:rPr kumimoji="1" lang="zh-TW" altLang="en-US" smtClean="0"/>
              <a:t>‹#›</a:t>
            </a:fld>
            <a:endParaRPr kumimoji="1" lang="zh-TW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TW" altLang="en-US" smtClean="0"/>
              <a:t>按一下以編輯母片標題樣式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F04E4C-8F1D-E741-B5A8-406CF75EBD87}" type="datetimeFigureOut">
              <a:rPr kumimoji="1" lang="zh-TW" altLang="en-US" smtClean="0"/>
              <a:t>2016/5/18</a:t>
            </a:fld>
            <a:endParaRPr kumimoji="1"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0AD16A-E80E-AD4B-A25D-C919B537AA4E}" type="slidenum">
              <a:rPr kumimoji="1" lang="zh-TW" altLang="en-US" smtClean="0"/>
              <a:t>‹#›</a:t>
            </a:fld>
            <a:endParaRPr kumimoji="1" lang="zh-TW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b="1"/>
            </a:lvl1pPr>
          </a:lstStyle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 b="0"/>
            </a:lvl1pPr>
            <a:lvl2pPr>
              <a:defRPr b="0"/>
            </a:lvl2pPr>
            <a:lvl3pPr>
              <a:defRPr b="0"/>
            </a:lvl3pPr>
            <a:lvl4pPr>
              <a:defRPr b="0"/>
            </a:lvl4pPr>
            <a:lvl5pPr>
              <a:defRPr b="0"/>
            </a:lvl5pPr>
          </a:lstStyle>
          <a:p>
            <a:pPr lvl="0"/>
            <a:r>
              <a:rPr lang="zh-TW" altLang="en-US" dirty="0" smtClean="0"/>
              <a:t>按一下以編輯母片文字樣式</a:t>
            </a:r>
          </a:p>
          <a:p>
            <a:pPr lvl="1"/>
            <a:r>
              <a:rPr lang="zh-TW" altLang="en-US" dirty="0" smtClean="0"/>
              <a:t>第二層</a:t>
            </a:r>
          </a:p>
          <a:p>
            <a:pPr lvl="2"/>
            <a:r>
              <a:rPr lang="zh-TW" altLang="en-US" dirty="0" smtClean="0"/>
              <a:t>第三層</a:t>
            </a:r>
          </a:p>
          <a:p>
            <a:pPr lvl="3"/>
            <a:r>
              <a:rPr lang="zh-TW" altLang="en-US" dirty="0" smtClean="0"/>
              <a:t>第四層</a:t>
            </a:r>
          </a:p>
          <a:p>
            <a:pPr lvl="4"/>
            <a:r>
              <a:rPr lang="zh-TW" altLang="en-US" dirty="0" smtClean="0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F04E4C-8F1D-E741-B5A8-406CF75EBD87}" type="datetimeFigureOut">
              <a:rPr kumimoji="1" lang="zh-TW" altLang="en-US" smtClean="0"/>
              <a:t>2016/5/18</a:t>
            </a:fld>
            <a:endParaRPr kumimoji="1"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0AD16A-E80E-AD4B-A25D-C919B537AA4E}" type="slidenum">
              <a:rPr kumimoji="1" lang="zh-TW" altLang="en-US" smtClean="0"/>
              <a:t>‹#›</a:t>
            </a:fld>
            <a:endParaRPr kumimoji="1" lang="zh-TW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區段標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447800"/>
            <a:ext cx="7772400" cy="4321175"/>
          </a:xfrm>
        </p:spPr>
        <p:txBody>
          <a:bodyPr anchor="ctr">
            <a:noAutofit/>
          </a:bodyPr>
          <a:lstStyle>
            <a:lvl1pPr algn="l">
              <a:lnSpc>
                <a:spcPct val="100000"/>
              </a:lnSpc>
              <a:defRPr sz="8800" b="0" cap="all" spc="-80" baseline="0">
                <a:solidFill>
                  <a:schemeClr val="tx1"/>
                </a:solidFill>
              </a:defRPr>
            </a:lvl1pPr>
          </a:lstStyle>
          <a:p>
            <a:r>
              <a:rPr lang="zh-TW" altLang="en-US" smtClean="0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228601"/>
            <a:ext cx="7772400" cy="1066800"/>
          </a:xfrm>
        </p:spPr>
        <p:txBody>
          <a:bodyPr anchor="b"/>
          <a:lstStyle>
            <a:lvl1pPr marL="0" indent="0">
              <a:buNone/>
              <a:defRPr sz="2000" b="0" cap="all" spc="12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F04E4C-8F1D-E741-B5A8-406CF75EBD87}" type="datetimeFigureOut">
              <a:rPr kumimoji="1" lang="zh-TW" altLang="en-US" smtClean="0"/>
              <a:t>2016/5/18</a:t>
            </a:fld>
            <a:endParaRPr kumimoji="1" lang="zh-TW" altLang="en-US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5FD889E0-CAB2-4699-909D-B9A88D47ACBE}" type="slidenum">
              <a:rPr lang="en-US" smtClean="0"/>
              <a:t>‹#›</a:t>
            </a:fld>
            <a:endParaRPr lang="en-US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kumimoji="1" lang="zh-TW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項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630680" y="1574800"/>
            <a:ext cx="329184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90160" y="1574800"/>
            <a:ext cx="329184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F04E4C-8F1D-E741-B5A8-406CF75EBD87}" type="datetimeFigureOut">
              <a:rPr kumimoji="1" lang="zh-TW" altLang="en-US" smtClean="0"/>
              <a:t>2016/5/18</a:t>
            </a:fld>
            <a:endParaRPr kumimoji="1"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0AD16A-E80E-AD4B-A25D-C919B537AA4E}" type="slidenum">
              <a:rPr kumimoji="1" lang="zh-TW" altLang="en-US" smtClean="0"/>
              <a:t>‹#›</a:t>
            </a:fld>
            <a:endParaRPr kumimoji="1" lang="zh-TW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TW" altLang="en-US" smtClean="0"/>
              <a:t>按一下以編輯母片標題樣式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27632" y="1572768"/>
            <a:ext cx="3291840" cy="639762"/>
          </a:xfrm>
        </p:spPr>
        <p:txBody>
          <a:bodyPr anchor="b">
            <a:noAutofit/>
          </a:bodyPr>
          <a:lstStyle>
            <a:lvl1pPr marL="0" indent="0">
              <a:buNone/>
              <a:defRPr sz="1800" b="0" cap="all" spc="100" baseline="0">
                <a:solidFill>
                  <a:schemeClr val="tx1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27632" y="2259366"/>
            <a:ext cx="3291840" cy="384048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93208" y="1572768"/>
            <a:ext cx="3291840" cy="639762"/>
          </a:xfrm>
        </p:spPr>
        <p:txBody>
          <a:bodyPr anchor="b">
            <a:noAutofit/>
          </a:bodyPr>
          <a:lstStyle>
            <a:lvl1pPr marL="0" indent="0">
              <a:buNone/>
              <a:defRPr lang="en-US" sz="1800" b="0" kern="1200" cap="all" spc="100" baseline="0" dirty="0" smtClean="0">
                <a:solidFill>
                  <a:schemeClr val="tx1"/>
                </a:solidFill>
                <a:latin typeface="+mj-lt"/>
                <a:ea typeface="+mn-ea"/>
                <a:cs typeface="+mn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</a:pPr>
            <a:r>
              <a:rPr lang="zh-TW" altLang="en-US" smtClean="0"/>
              <a:t>按一下以編輯母片文字樣式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93208" y="2259366"/>
            <a:ext cx="3291840" cy="384048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F04E4C-8F1D-E741-B5A8-406CF75EBD87}" type="datetimeFigureOut">
              <a:rPr kumimoji="1" lang="zh-TW" altLang="en-US" smtClean="0"/>
              <a:t>2016/5/18</a:t>
            </a:fld>
            <a:endParaRPr kumimoji="1" lang="zh-TW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TW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0AD16A-E80E-AD4B-A25D-C919B537AA4E}" type="slidenum">
              <a:rPr kumimoji="1" lang="zh-TW" altLang="en-US" smtClean="0"/>
              <a:t>‹#›</a:t>
            </a:fld>
            <a:endParaRPr kumimoji="1" lang="zh-TW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F04E4C-8F1D-E741-B5A8-406CF75EBD87}" type="datetimeFigureOut">
              <a:rPr kumimoji="1" lang="zh-TW" altLang="en-US" smtClean="0"/>
              <a:t>2016/5/18</a:t>
            </a:fld>
            <a:endParaRPr kumimoji="1" lang="zh-TW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TW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0AD16A-E80E-AD4B-A25D-C919B537AA4E}" type="slidenum">
              <a:rPr kumimoji="1" lang="zh-TW" altLang="en-US" smtClean="0"/>
              <a:t>‹#›</a:t>
            </a:fld>
            <a:endParaRPr kumimoji="1" lang="zh-TW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F04E4C-8F1D-E741-B5A8-406CF75EBD87}" type="datetimeFigureOut">
              <a:rPr kumimoji="1" lang="zh-TW" altLang="en-US" smtClean="0"/>
              <a:t>2016/5/18</a:t>
            </a:fld>
            <a:endParaRPr kumimoji="1" lang="zh-TW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TW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0AD16A-E80E-AD4B-A25D-C919B537AA4E}" type="slidenum">
              <a:rPr kumimoji="1" lang="zh-TW" altLang="en-US" smtClean="0"/>
              <a:t>‹#›</a:t>
            </a:fld>
            <a:endParaRPr kumimoji="1" lang="zh-TW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1600200"/>
            <a:ext cx="5111750" cy="448056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600200"/>
            <a:ext cx="3008313" cy="4480560"/>
          </a:xfrm>
        </p:spPr>
        <p:txBody>
          <a:bodyPr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F04E4C-8F1D-E741-B5A8-406CF75EBD87}" type="datetimeFigureOut">
              <a:rPr kumimoji="1" lang="zh-TW" altLang="en-US" smtClean="0"/>
              <a:t>2016/5/18</a:t>
            </a:fld>
            <a:endParaRPr kumimoji="1"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FEC368-1D7A-4F81-ABF6-AE0E36BAF64C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9001124" y="4846320"/>
            <a:ext cx="142876" cy="201168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-1" y="0"/>
            <a:ext cx="9000877" cy="4846320"/>
          </a:xfrm>
          <a:solidFill>
            <a:schemeClr val="bg1">
              <a:lumMod val="75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TW" altLang="en-US" smtClean="0"/>
              <a:t>將圖片拖曳至版面配置區或按一下圖示以新增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5715000"/>
            <a:ext cx="8153400" cy="45720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F04E4C-8F1D-E741-B5A8-406CF75EBD87}" type="datetimeFigureOut">
              <a:rPr kumimoji="1" lang="zh-TW" altLang="en-US" smtClean="0"/>
              <a:t>2016/5/18</a:t>
            </a:fld>
            <a:endParaRPr kumimoji="1"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fld id="{BB0AD16A-E80E-AD4B-A25D-C919B537AA4E}" type="slidenum">
              <a:rPr kumimoji="1" lang="zh-TW" altLang="en-US" smtClean="0"/>
              <a:t>‹#›</a:t>
            </a:fld>
            <a:endParaRPr kumimoji="1" lang="zh-TW" alt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457200" y="4953000"/>
            <a:ext cx="8153400" cy="762000"/>
          </a:xfrm>
        </p:spPr>
        <p:txBody>
          <a:bodyPr anchor="t">
            <a:normAutofit/>
          </a:bodyPr>
          <a:lstStyle>
            <a:lvl1pPr>
              <a:defRPr sz="3200"/>
            </a:lvl1pPr>
          </a:lstStyle>
          <a:p>
            <a:r>
              <a:rPr lang="zh-TW" altLang="en-US" smtClean="0"/>
              <a:t>按一下以編輯母片標題樣式</a:t>
            </a:r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9001124" y="0"/>
            <a:ext cx="142876" cy="484632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152718"/>
            <a:ext cx="5791200" cy="13716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zh-TW" altLang="en-US" smtClean="0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752600"/>
            <a:ext cx="7620000" cy="43735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172201"/>
            <a:ext cx="3429000" cy="304800"/>
          </a:xfrm>
          <a:prstGeom prst="rect">
            <a:avLst/>
          </a:prstGeom>
        </p:spPr>
        <p:txBody>
          <a:bodyPr vert="horz" lIns="91440" tIns="45720" rIns="91440" bIns="0" rtlCol="0" anchor="b"/>
          <a:lstStyle>
            <a:lvl1pPr algn="l">
              <a:defRPr sz="1000">
                <a:solidFill>
                  <a:schemeClr val="tx1"/>
                </a:solidFill>
              </a:defRPr>
            </a:lvl1pPr>
          </a:lstStyle>
          <a:p>
            <a:fld id="{8FF04E4C-8F1D-E741-B5A8-406CF75EBD87}" type="datetimeFigureOut">
              <a:rPr kumimoji="1" lang="zh-TW" altLang="en-US" smtClean="0"/>
              <a:t>2016/5/18</a:t>
            </a:fld>
            <a:endParaRPr kumimoji="1"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7200" y="6492875"/>
            <a:ext cx="3429000" cy="28384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>
                <a:solidFill>
                  <a:schemeClr val="tx1"/>
                </a:solidFill>
              </a:defRPr>
            </a:lvl1pPr>
          </a:lstStyle>
          <a:p>
            <a:endParaRPr kumimoji="1"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 rot="16200000">
            <a:off x="8227377" y="5885497"/>
            <a:ext cx="131572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2400" b="1">
                <a:solidFill>
                  <a:schemeClr val="tx2"/>
                </a:solidFill>
              </a:defRPr>
            </a:lvl1pPr>
          </a:lstStyle>
          <a:p>
            <a:fld id="{BB0AD16A-E80E-AD4B-A25D-C919B537AA4E}" type="slidenum">
              <a:rPr kumimoji="1" lang="zh-TW" altLang="en-US" smtClean="0"/>
              <a:t>‹#›</a:t>
            </a:fld>
            <a:endParaRPr kumimoji="1" lang="zh-TW" altLang="en-US"/>
          </a:p>
        </p:txBody>
      </p:sp>
      <p:sp>
        <p:nvSpPr>
          <p:cNvPr id="7" name="Rectangle 6"/>
          <p:cNvSpPr/>
          <p:nvPr/>
        </p:nvSpPr>
        <p:spPr>
          <a:xfrm>
            <a:off x="9001124" y="0"/>
            <a:ext cx="142876" cy="13716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9001124" y="1371600"/>
            <a:ext cx="142876" cy="548640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161" r:id="rId1"/>
    <p:sldLayoutId id="2147484162" r:id="rId2"/>
    <p:sldLayoutId id="2147484163" r:id="rId3"/>
    <p:sldLayoutId id="2147484164" r:id="rId4"/>
    <p:sldLayoutId id="2147484165" r:id="rId5"/>
    <p:sldLayoutId id="2147484166" r:id="rId6"/>
    <p:sldLayoutId id="2147484167" r:id="rId7"/>
    <p:sldLayoutId id="2147484168" r:id="rId8"/>
    <p:sldLayoutId id="2147484169" r:id="rId9"/>
    <p:sldLayoutId id="2147484170" r:id="rId10"/>
    <p:sldLayoutId id="2147484171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3600" kern="1200" cap="all" spc="-6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0" indent="0" algn="l" defTabSz="914400" rtl="0" eaLnBrk="1" latinLnBrk="0" hangingPunct="1">
        <a:spcBef>
          <a:spcPct val="20000"/>
        </a:spcBef>
        <a:spcAft>
          <a:spcPts val="600"/>
        </a:spcAft>
        <a:buFont typeface="Arial" pitchFamily="34" charset="0"/>
        <a:buNone/>
        <a:defRPr sz="2000" b="1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indent="-182880" algn="l" defTabSz="914400" rtl="0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8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en-US" altLang="zh-TW" dirty="0" smtClean="0"/>
              <a:t>Lab W13</a:t>
            </a:r>
            <a:endParaRPr kumimoji="1" lang="zh-TW" altLang="en-US" dirty="0"/>
          </a:p>
        </p:txBody>
      </p:sp>
      <p:sp>
        <p:nvSpPr>
          <p:cNvPr id="3" name="子標題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en-US" altLang="zh-TW" dirty="0" smtClean="0"/>
              <a:t>Date: 2016/05/16 (week 13)</a:t>
            </a:r>
          </a:p>
          <a:p>
            <a:r>
              <a:rPr kumimoji="1" lang="en-US" altLang="zh-TW" dirty="0" smtClean="0"/>
              <a:t>Presenter: </a:t>
            </a:r>
            <a:r>
              <a:rPr kumimoji="1" lang="zh-TW" altLang="en-US" dirty="0" smtClean="0"/>
              <a:t>廖偉宏</a:t>
            </a:r>
            <a:endParaRPr kumimoji="1"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25139361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xmlns:p14="http://schemas.microsoft.com/office/powerpoint/2010/main" spd="slow"/>
    </mc:Fallback>
  </mc:AlternateContent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zh-TW" b="1" dirty="0" smtClean="0">
                <a:latin typeface="+mn-ea"/>
              </a:rPr>
              <a:t>Practice #1</a:t>
            </a:r>
            <a:endParaRPr lang="zh-TW" altLang="en-US" b="1" dirty="0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457200" y="1752600"/>
            <a:ext cx="7620000" cy="1184031"/>
          </a:xfrm>
        </p:spPr>
        <p:txBody>
          <a:bodyPr/>
          <a:lstStyle/>
          <a:p>
            <a:r>
              <a:rPr lang="zh-TW" altLang="en-US" dirty="0" smtClean="0"/>
              <a:t>用 </a:t>
            </a:r>
            <a:r>
              <a:rPr lang="en-US" altLang="zh-TW" dirty="0" smtClean="0"/>
              <a:t>location </a:t>
            </a:r>
            <a:r>
              <a:rPr lang="zh-TW" altLang="en-US" dirty="0" smtClean="0"/>
              <a:t>來判斷兩個人的大小關係，如果 </a:t>
            </a:r>
            <a:r>
              <a:rPr lang="en-US" altLang="zh-TW" dirty="0" smtClean="0"/>
              <a:t>A</a:t>
            </a:r>
            <a:r>
              <a:rPr lang="zh-TW" altLang="en-US" dirty="0" smtClean="0"/>
              <a:t> 在 </a:t>
            </a:r>
            <a:r>
              <a:rPr lang="en-US" altLang="zh-TW" dirty="0" smtClean="0"/>
              <a:t>B</a:t>
            </a:r>
            <a:r>
              <a:rPr lang="zh-TW" altLang="en-US" dirty="0" smtClean="0"/>
              <a:t> 的右邊則 </a:t>
            </a:r>
            <a:r>
              <a:rPr lang="en-US" altLang="zh-TW" dirty="0" smtClean="0"/>
              <a:t>A</a:t>
            </a:r>
            <a:r>
              <a:rPr lang="zh-TW" altLang="en-US" dirty="0" smtClean="0"/>
              <a:t> </a:t>
            </a:r>
            <a:r>
              <a:rPr lang="en-US" altLang="zh-TW" dirty="0" smtClean="0"/>
              <a:t>&gt;</a:t>
            </a:r>
            <a:r>
              <a:rPr lang="zh-TW" altLang="en-US" dirty="0" smtClean="0"/>
              <a:t> </a:t>
            </a:r>
            <a:r>
              <a:rPr lang="en-US" altLang="zh-TW" dirty="0" smtClean="0"/>
              <a:t>B</a:t>
            </a:r>
            <a:r>
              <a:rPr lang="zh-TW" altLang="en-US" dirty="0" smtClean="0"/>
              <a:t>，若兩人位置相同則比較 </a:t>
            </a:r>
            <a:r>
              <a:rPr lang="en-US" altLang="zh-TW" dirty="0" smtClean="0"/>
              <a:t>ID</a:t>
            </a:r>
            <a:r>
              <a:rPr lang="zh-TW" altLang="en-US" dirty="0" smtClean="0"/>
              <a:t>，若 </a:t>
            </a:r>
            <a:r>
              <a:rPr lang="en-US" altLang="zh-TW" dirty="0" smtClean="0"/>
              <a:t>A</a:t>
            </a:r>
            <a:r>
              <a:rPr lang="zh-TW" altLang="en-US" dirty="0" smtClean="0"/>
              <a:t> 的 </a:t>
            </a:r>
            <a:r>
              <a:rPr lang="en-US" altLang="zh-TW" dirty="0" smtClean="0"/>
              <a:t>ID</a:t>
            </a:r>
            <a:r>
              <a:rPr lang="zh-TW" altLang="en-US" dirty="0" smtClean="0"/>
              <a:t> 較大則 </a:t>
            </a:r>
            <a:r>
              <a:rPr lang="en-US" altLang="zh-TW" dirty="0" smtClean="0"/>
              <a:t>A &gt; B</a:t>
            </a:r>
            <a:r>
              <a:rPr lang="zh-TW" altLang="en-US" dirty="0" smtClean="0"/>
              <a:t>。</a:t>
            </a:r>
            <a:endParaRPr lang="en-US" altLang="zh-TW" dirty="0" smtClean="0"/>
          </a:p>
          <a:p>
            <a:r>
              <a:rPr lang="zh-TW" altLang="en-US" dirty="0" smtClean="0"/>
              <a:t>將人依照位置從小到大印出 </a:t>
            </a:r>
            <a:r>
              <a:rPr lang="en-US" altLang="zh-TW" dirty="0" smtClean="0"/>
              <a:t>ID</a:t>
            </a:r>
          </a:p>
        </p:txBody>
      </p:sp>
      <p:sp>
        <p:nvSpPr>
          <p:cNvPr id="4" name="內容版面配置區 2"/>
          <p:cNvSpPr txBox="1">
            <a:spLocks/>
          </p:cNvSpPr>
          <p:nvPr/>
        </p:nvSpPr>
        <p:spPr>
          <a:xfrm>
            <a:off x="583223" y="3088032"/>
            <a:ext cx="3531578" cy="306211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spcBef>
                <a:spcPct val="20000"/>
              </a:spcBef>
              <a:spcAft>
                <a:spcPts val="600"/>
              </a:spcAft>
              <a:buFont typeface="Arial" pitchFamily="34" charset="0"/>
              <a:buNone/>
              <a:defRPr sz="20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1800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en-US" altLang="zh-TW" b="0" dirty="0" smtClean="0">
                <a:latin typeface="+mn-ea"/>
              </a:rPr>
              <a:t>Sample:</a:t>
            </a:r>
            <a:endParaRPr kumimoji="1" lang="en-US" altLang="zh-TW" b="0" dirty="0">
              <a:latin typeface="+mn-ea"/>
            </a:endParaRPr>
          </a:p>
          <a:p>
            <a:r>
              <a:rPr kumimoji="1" lang="en-US" altLang="zh-TW" b="0" dirty="0" smtClean="0">
                <a:latin typeface="+mn-ea"/>
              </a:rPr>
              <a:t>P 1</a:t>
            </a:r>
          </a:p>
          <a:p>
            <a:r>
              <a:rPr kumimoji="1" lang="en-US" altLang="zh-TW" b="0" dirty="0" smtClean="0">
                <a:latin typeface="+mn-ea"/>
              </a:rPr>
              <a:t>M 1 3</a:t>
            </a:r>
          </a:p>
          <a:p>
            <a:r>
              <a:rPr kumimoji="1" lang="en-US" altLang="zh-TW" b="0" dirty="0" smtClean="0">
                <a:latin typeface="+mn-ea"/>
              </a:rPr>
              <a:t>P 2</a:t>
            </a:r>
          </a:p>
          <a:p>
            <a:r>
              <a:rPr kumimoji="1" lang="en-US" altLang="zh-TW" b="0" dirty="0" smtClean="0">
                <a:latin typeface="+mn-ea"/>
              </a:rPr>
              <a:t>M 2 -2</a:t>
            </a:r>
          </a:p>
          <a:p>
            <a:endParaRPr kumimoji="1" lang="en-US" altLang="zh-TW" b="0" dirty="0">
              <a:latin typeface="+mn-ea"/>
            </a:endParaRPr>
          </a:p>
          <a:p>
            <a:r>
              <a:rPr kumimoji="1" lang="en-US" altLang="zh-TW" b="0" dirty="0" smtClean="0">
                <a:latin typeface="+mn-ea"/>
              </a:rPr>
              <a:t>2</a:t>
            </a:r>
            <a:r>
              <a:rPr kumimoji="1" lang="zh-TW" altLang="en-US" b="0" dirty="0" smtClean="0">
                <a:latin typeface="+mn-ea"/>
              </a:rPr>
              <a:t> </a:t>
            </a:r>
            <a:r>
              <a:rPr kumimoji="1" lang="en-US" altLang="zh-TW" b="0" dirty="0" smtClean="0">
                <a:latin typeface="+mn-ea"/>
              </a:rPr>
              <a:t>1</a:t>
            </a:r>
            <a:endParaRPr kumimoji="1" lang="en-US" altLang="zh-TW" b="0" dirty="0">
              <a:latin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384733021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TW" b="1" dirty="0">
                <a:latin typeface="+mn-ea"/>
              </a:rPr>
              <a:t>Practice </a:t>
            </a:r>
            <a:r>
              <a:rPr lang="en-US" altLang="zh-TW" b="1" dirty="0" smtClean="0">
                <a:latin typeface="+mn-ea"/>
              </a:rPr>
              <a:t>#1</a:t>
            </a:r>
            <a:endParaRPr lang="zh-TW" altLang="en-US" b="1" dirty="0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457200" y="1752600"/>
            <a:ext cx="3851032" cy="4964723"/>
          </a:xfrm>
        </p:spPr>
        <p:txBody>
          <a:bodyPr>
            <a:normAutofit lnSpcReduction="10000"/>
          </a:bodyPr>
          <a:lstStyle/>
          <a:p>
            <a:r>
              <a:rPr lang="en-US" altLang="zh-TW" b="0" dirty="0" smtClean="0"/>
              <a:t>P 5</a:t>
            </a:r>
          </a:p>
          <a:p>
            <a:r>
              <a:rPr lang="en-US" altLang="zh-TW" b="0" dirty="0" smtClean="0"/>
              <a:t>M 5 9</a:t>
            </a:r>
          </a:p>
          <a:p>
            <a:r>
              <a:rPr lang="en-US" altLang="zh-TW" b="0" dirty="0" smtClean="0"/>
              <a:t>M 5 -2</a:t>
            </a:r>
          </a:p>
          <a:p>
            <a:r>
              <a:rPr lang="en-US" altLang="zh-TW" b="0" dirty="0" smtClean="0"/>
              <a:t>P 3</a:t>
            </a:r>
          </a:p>
          <a:p>
            <a:r>
              <a:rPr lang="en-US" altLang="zh-TW" b="0" dirty="0" smtClean="0"/>
              <a:t>M 3 2</a:t>
            </a:r>
          </a:p>
          <a:p>
            <a:r>
              <a:rPr lang="en-US" altLang="zh-TW" b="0" dirty="0" smtClean="0"/>
              <a:t>M 5 7</a:t>
            </a:r>
          </a:p>
          <a:p>
            <a:r>
              <a:rPr lang="en-US" altLang="zh-TW" b="0" dirty="0" smtClean="0"/>
              <a:t>P 8</a:t>
            </a:r>
          </a:p>
          <a:p>
            <a:r>
              <a:rPr lang="en-US" altLang="zh-TW" b="0" dirty="0" smtClean="0"/>
              <a:t>M 8 6</a:t>
            </a:r>
          </a:p>
          <a:p>
            <a:r>
              <a:rPr lang="en-US" altLang="zh-TW" b="0" dirty="0" smtClean="0"/>
              <a:t>M 5 4</a:t>
            </a:r>
          </a:p>
          <a:p>
            <a:r>
              <a:rPr lang="en-US" altLang="zh-TW" b="0" dirty="0" smtClean="0"/>
              <a:t>M 3 10</a:t>
            </a:r>
          </a:p>
          <a:p>
            <a:endParaRPr lang="en-US" altLang="zh-TW" b="0" dirty="0"/>
          </a:p>
          <a:p>
            <a:r>
              <a:rPr lang="en-US" altLang="zh-TW" b="0" dirty="0" smtClean="0"/>
              <a:t>8</a:t>
            </a:r>
            <a:r>
              <a:rPr lang="zh-TW" altLang="en-US" b="0" dirty="0" smtClean="0"/>
              <a:t> </a:t>
            </a:r>
            <a:r>
              <a:rPr lang="en-US" altLang="zh-TW" b="0" dirty="0" smtClean="0"/>
              <a:t>3</a:t>
            </a:r>
            <a:r>
              <a:rPr lang="zh-TW" altLang="en-US" b="0" dirty="0" smtClean="0"/>
              <a:t> </a:t>
            </a:r>
            <a:r>
              <a:rPr lang="en-US" altLang="zh-TW" b="0" dirty="0" smtClean="0"/>
              <a:t>5</a:t>
            </a:r>
          </a:p>
        </p:txBody>
      </p:sp>
      <p:sp>
        <p:nvSpPr>
          <p:cNvPr id="4" name="內容版面配置區 2"/>
          <p:cNvSpPr txBox="1">
            <a:spLocks/>
          </p:cNvSpPr>
          <p:nvPr/>
        </p:nvSpPr>
        <p:spPr>
          <a:xfrm>
            <a:off x="4460632" y="1752600"/>
            <a:ext cx="3851032" cy="4964724"/>
          </a:xfrm>
          <a:prstGeom prst="rect">
            <a:avLst/>
          </a:prstGeom>
        </p:spPr>
        <p:txBody>
          <a:bodyPr vert="horz" lIns="91440" tIns="45720" rIns="91440" bIns="45720" rtlCol="0">
            <a:normAutofit lnSpcReduction="10000"/>
          </a:bodyPr>
          <a:lstStyle>
            <a:lvl1pPr marL="0" indent="0" algn="l" defTabSz="914400" rtl="0" eaLnBrk="1" latinLnBrk="0" hangingPunct="1">
              <a:spcBef>
                <a:spcPct val="20000"/>
              </a:spcBef>
              <a:spcAft>
                <a:spcPts val="600"/>
              </a:spcAft>
              <a:buFont typeface="Arial" pitchFamily="34" charset="0"/>
              <a:buNone/>
              <a:defRPr sz="20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1800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zh-TW" b="0" dirty="0" smtClean="0"/>
              <a:t>P 10</a:t>
            </a:r>
          </a:p>
          <a:p>
            <a:r>
              <a:rPr lang="en-US" altLang="zh-TW" b="0" dirty="0" smtClean="0"/>
              <a:t>P 15</a:t>
            </a:r>
          </a:p>
          <a:p>
            <a:r>
              <a:rPr lang="en-US" altLang="zh-TW" b="0" dirty="0" smtClean="0"/>
              <a:t>P 6</a:t>
            </a:r>
          </a:p>
          <a:p>
            <a:r>
              <a:rPr lang="en-US" altLang="zh-TW" b="0" dirty="0" smtClean="0"/>
              <a:t>M 15 3</a:t>
            </a:r>
          </a:p>
          <a:p>
            <a:r>
              <a:rPr lang="en-US" altLang="zh-TW" b="0" dirty="0" smtClean="0"/>
              <a:t>M 6 3</a:t>
            </a:r>
          </a:p>
          <a:p>
            <a:r>
              <a:rPr lang="en-US" altLang="zh-TW" b="0" dirty="0" smtClean="0"/>
              <a:t>M 10 -3</a:t>
            </a:r>
          </a:p>
          <a:p>
            <a:r>
              <a:rPr lang="en-US" altLang="zh-TW" b="0" dirty="0" smtClean="0"/>
              <a:t>M 15 6</a:t>
            </a:r>
          </a:p>
          <a:p>
            <a:r>
              <a:rPr lang="en-US" altLang="zh-TW" b="0" dirty="0" smtClean="0"/>
              <a:t>M 15 -2</a:t>
            </a:r>
          </a:p>
          <a:p>
            <a:r>
              <a:rPr lang="en-US" altLang="zh-TW" b="0" dirty="0" smtClean="0"/>
              <a:t>M 10 10</a:t>
            </a:r>
          </a:p>
          <a:p>
            <a:r>
              <a:rPr lang="en-US" altLang="zh-TW" b="0" dirty="0" smtClean="0"/>
              <a:t>M 6 -50</a:t>
            </a:r>
          </a:p>
          <a:p>
            <a:endParaRPr lang="en-US" altLang="zh-TW" b="0" dirty="0"/>
          </a:p>
          <a:p>
            <a:r>
              <a:rPr lang="en-US" altLang="zh-TW" b="0" dirty="0" smtClean="0"/>
              <a:t>6</a:t>
            </a:r>
            <a:r>
              <a:rPr lang="zh-TW" altLang="en-US" b="0" dirty="0" smtClean="0"/>
              <a:t> </a:t>
            </a:r>
            <a:r>
              <a:rPr lang="en-US" altLang="zh-TW" b="0" dirty="0" smtClean="0"/>
              <a:t>10</a:t>
            </a:r>
            <a:r>
              <a:rPr lang="zh-TW" altLang="en-US" b="0" dirty="0" smtClean="0"/>
              <a:t> </a:t>
            </a:r>
            <a:r>
              <a:rPr lang="en-US" altLang="zh-TW" b="0" dirty="0" smtClean="0"/>
              <a:t>15</a:t>
            </a:r>
            <a:endParaRPr lang="zh-TW" altLang="en-US" b="0" dirty="0"/>
          </a:p>
        </p:txBody>
      </p:sp>
    </p:spTree>
    <p:extLst>
      <p:ext uri="{BB962C8B-B14F-4D97-AF65-F5344CB8AC3E}">
        <p14:creationId xmlns:p14="http://schemas.microsoft.com/office/powerpoint/2010/main" val="366246797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kumimoji="1" lang="en-US" altLang="zh-TW" sz="4000" b="1" dirty="0" smtClean="0">
                <a:latin typeface="+mj-ea"/>
              </a:rPr>
              <a:t>Agenda</a:t>
            </a:r>
            <a:endParaRPr kumimoji="1" lang="zh-TW" altLang="en-US" sz="4000" b="1" dirty="0">
              <a:latin typeface="+mj-ea"/>
            </a:endParaRP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342900" indent="-342900">
              <a:buFont typeface="Arial"/>
              <a:buChar char="•"/>
            </a:pPr>
            <a:r>
              <a:rPr kumimoji="1" lang="en-US" altLang="zh-TW" sz="3200" b="0" dirty="0" smtClean="0">
                <a:solidFill>
                  <a:schemeClr val="bg1">
                    <a:lumMod val="65000"/>
                  </a:schemeClr>
                </a:solidFill>
                <a:latin typeface="+mn-ea"/>
              </a:rPr>
              <a:t>Review </a:t>
            </a:r>
            <a:r>
              <a:rPr kumimoji="1" lang="en-US" altLang="zh-TW" sz="3200" b="0" dirty="0">
                <a:solidFill>
                  <a:schemeClr val="bg1">
                    <a:lumMod val="65000"/>
                  </a:schemeClr>
                </a:solidFill>
                <a:latin typeface="+mn-ea"/>
              </a:rPr>
              <a:t>– </a:t>
            </a:r>
            <a:r>
              <a:rPr kumimoji="1" lang="en-US" altLang="zh-TW" sz="3200" b="0" dirty="0" smtClean="0">
                <a:solidFill>
                  <a:schemeClr val="bg1">
                    <a:lumMod val="65000"/>
                  </a:schemeClr>
                </a:solidFill>
                <a:latin typeface="+mn-ea"/>
              </a:rPr>
              <a:t>Constructors</a:t>
            </a:r>
          </a:p>
          <a:p>
            <a:pPr marL="342900" indent="-342900">
              <a:buFont typeface="Arial"/>
              <a:buChar char="•"/>
            </a:pPr>
            <a:r>
              <a:rPr kumimoji="1" lang="en-US" altLang="zh-TW" sz="3200" b="0" dirty="0" smtClean="0">
                <a:solidFill>
                  <a:schemeClr val="bg1">
                    <a:lumMod val="65000"/>
                  </a:schemeClr>
                </a:solidFill>
                <a:latin typeface="+mn-ea"/>
              </a:rPr>
              <a:t>Practice </a:t>
            </a:r>
            <a:r>
              <a:rPr kumimoji="1" lang="en-US" altLang="zh-TW" sz="3200" b="0" dirty="0">
                <a:solidFill>
                  <a:schemeClr val="bg1">
                    <a:lumMod val="65000"/>
                  </a:schemeClr>
                </a:solidFill>
                <a:latin typeface="+mn-ea"/>
              </a:rPr>
              <a:t>#0 </a:t>
            </a:r>
            <a:r>
              <a:rPr kumimoji="1" lang="en-US" altLang="zh-TW" sz="3200" b="0" dirty="0" smtClean="0">
                <a:solidFill>
                  <a:schemeClr val="bg1">
                    <a:lumMod val="65000"/>
                  </a:schemeClr>
                </a:solidFill>
                <a:latin typeface="+mn-ea"/>
              </a:rPr>
              <a:t>– People like walking</a:t>
            </a:r>
          </a:p>
          <a:p>
            <a:pPr marL="342900" indent="-342900">
              <a:buFont typeface="Arial"/>
              <a:buChar char="•"/>
            </a:pPr>
            <a:r>
              <a:rPr kumimoji="1" lang="en-US" altLang="zh-TW" sz="3200" b="0" dirty="0" smtClean="0">
                <a:solidFill>
                  <a:schemeClr val="bg1">
                    <a:lumMod val="65000"/>
                  </a:schemeClr>
                </a:solidFill>
                <a:latin typeface="+mn-ea"/>
              </a:rPr>
              <a:t>Practice #1 – Operator overloading</a:t>
            </a:r>
          </a:p>
          <a:p>
            <a:pPr marL="342900" indent="-342900">
              <a:buFont typeface="Arial"/>
              <a:buChar char="•"/>
            </a:pPr>
            <a:r>
              <a:rPr kumimoji="1" lang="en-US" altLang="zh-TW" sz="3200" dirty="0">
                <a:latin typeface="+mn-ea"/>
              </a:rPr>
              <a:t>Practice #2 –</a:t>
            </a:r>
            <a:r>
              <a:rPr kumimoji="1" lang="zh-TW" altLang="en-US" sz="3200" dirty="0">
                <a:latin typeface="+mn-ea"/>
              </a:rPr>
              <a:t> </a:t>
            </a:r>
            <a:r>
              <a:rPr kumimoji="1" lang="en-US" altLang="zh-TW" sz="3200" dirty="0">
                <a:latin typeface="+mn-ea"/>
              </a:rPr>
              <a:t>People can change direction</a:t>
            </a:r>
          </a:p>
        </p:txBody>
      </p:sp>
    </p:spTree>
    <p:extLst>
      <p:ext uri="{BB962C8B-B14F-4D97-AF65-F5344CB8AC3E}">
        <p14:creationId xmlns:p14="http://schemas.microsoft.com/office/powerpoint/2010/main" val="36199633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zh-TW" dirty="0">
                <a:latin typeface="+mn-ea"/>
              </a:rPr>
              <a:t>Practice #2</a:t>
            </a:r>
            <a:endParaRPr lang="zh-TW" altLang="en-US" dirty="0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457200" y="1752601"/>
            <a:ext cx="7620000" cy="762000"/>
          </a:xfrm>
        </p:spPr>
        <p:txBody>
          <a:bodyPr>
            <a:normAutofit fontScale="85000" lnSpcReduction="10000"/>
          </a:bodyPr>
          <a:lstStyle/>
          <a:p>
            <a:r>
              <a:rPr lang="zh-TW" altLang="en-US" dirty="0" smtClean="0"/>
              <a:t>現在維度變成二維，且人可以往右轉</a:t>
            </a:r>
            <a:r>
              <a:rPr lang="en-US" altLang="zh-TW" dirty="0" smtClean="0"/>
              <a:t>90</a:t>
            </a:r>
            <a:r>
              <a:rPr lang="zh-TW" altLang="en-US" dirty="0" smtClean="0"/>
              <a:t>度，人一開始預設位置原點面向北，</a:t>
            </a:r>
            <a:endParaRPr lang="en-US" altLang="zh-TW" dirty="0" smtClean="0"/>
          </a:p>
          <a:p>
            <a:r>
              <a:rPr lang="zh-TW" altLang="en-US" dirty="0" smtClean="0"/>
              <a:t>請依順序印出各人的位置 </a:t>
            </a:r>
            <a:r>
              <a:rPr lang="en-US" altLang="zh-TW" dirty="0" smtClean="0"/>
              <a:t>(</a:t>
            </a:r>
            <a:r>
              <a:rPr lang="zh-TW" altLang="en-US" dirty="0" smtClean="0"/>
              <a:t>請自行擴充</a:t>
            </a:r>
            <a:r>
              <a:rPr lang="en-US" altLang="zh-TW" dirty="0" smtClean="0"/>
              <a:t>class)</a:t>
            </a:r>
          </a:p>
        </p:txBody>
      </p:sp>
      <p:sp>
        <p:nvSpPr>
          <p:cNvPr id="4" name="內容版面配置區 2"/>
          <p:cNvSpPr txBox="1">
            <a:spLocks/>
          </p:cNvSpPr>
          <p:nvPr/>
        </p:nvSpPr>
        <p:spPr>
          <a:xfrm>
            <a:off x="457200" y="2742884"/>
            <a:ext cx="3531578" cy="36051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spcBef>
                <a:spcPct val="20000"/>
              </a:spcBef>
              <a:spcAft>
                <a:spcPts val="600"/>
              </a:spcAft>
              <a:buFont typeface="Arial" pitchFamily="34" charset="0"/>
              <a:buNone/>
              <a:defRPr sz="20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1800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en-US" altLang="zh-TW" b="0" dirty="0" smtClean="0">
                <a:latin typeface="+mn-ea"/>
              </a:rPr>
              <a:t>Sample:</a:t>
            </a:r>
            <a:endParaRPr kumimoji="1" lang="en-US" altLang="zh-TW" b="0" dirty="0">
              <a:latin typeface="+mn-ea"/>
            </a:endParaRPr>
          </a:p>
          <a:p>
            <a:r>
              <a:rPr kumimoji="1" lang="en-US" altLang="zh-TW" b="0" dirty="0" smtClean="0">
                <a:latin typeface="+mn-ea"/>
              </a:rPr>
              <a:t>P 1</a:t>
            </a:r>
          </a:p>
          <a:p>
            <a:r>
              <a:rPr kumimoji="1" lang="en-US" altLang="zh-TW" b="0" dirty="0" smtClean="0">
                <a:latin typeface="+mn-ea"/>
              </a:rPr>
              <a:t>M 1 3</a:t>
            </a:r>
          </a:p>
          <a:p>
            <a:r>
              <a:rPr kumimoji="1" lang="en-US" altLang="zh-TW" b="0" dirty="0" smtClean="0">
                <a:latin typeface="+mn-ea"/>
              </a:rPr>
              <a:t>P 2</a:t>
            </a:r>
          </a:p>
          <a:p>
            <a:r>
              <a:rPr kumimoji="1" lang="en-US" altLang="zh-TW" b="0" dirty="0" smtClean="0">
                <a:latin typeface="+mn-ea"/>
              </a:rPr>
              <a:t>T</a:t>
            </a:r>
            <a:r>
              <a:rPr kumimoji="1" lang="zh-TW" altLang="en-US" b="0" dirty="0" smtClean="0">
                <a:latin typeface="+mn-ea"/>
              </a:rPr>
              <a:t> </a:t>
            </a:r>
            <a:r>
              <a:rPr kumimoji="1" lang="en-US" altLang="zh-TW" b="0" dirty="0" smtClean="0">
                <a:latin typeface="+mn-ea"/>
              </a:rPr>
              <a:t>2</a:t>
            </a:r>
          </a:p>
          <a:p>
            <a:r>
              <a:rPr kumimoji="1" lang="en-US" altLang="zh-TW" b="0" dirty="0" smtClean="0">
                <a:latin typeface="+mn-ea"/>
              </a:rPr>
              <a:t>M 2 -2</a:t>
            </a:r>
          </a:p>
          <a:p>
            <a:endParaRPr kumimoji="1" lang="en-US" altLang="zh-TW" b="0" dirty="0">
              <a:latin typeface="+mn-ea"/>
            </a:endParaRPr>
          </a:p>
          <a:p>
            <a:r>
              <a:rPr kumimoji="1" lang="en-US" altLang="zh-TW" b="0" dirty="0" smtClean="0">
                <a:latin typeface="+mn-ea"/>
              </a:rPr>
              <a:t>(0, 3) (-2, 0)</a:t>
            </a:r>
            <a:endParaRPr kumimoji="1" lang="en-US" altLang="zh-TW" b="0" dirty="0">
              <a:latin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1453562361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TW" b="1" dirty="0">
                <a:latin typeface="+mn-ea"/>
              </a:rPr>
              <a:t>Practice </a:t>
            </a:r>
            <a:r>
              <a:rPr lang="en-US" altLang="zh-TW" b="1" dirty="0" smtClean="0">
                <a:latin typeface="+mn-ea"/>
              </a:rPr>
              <a:t>#2</a:t>
            </a:r>
            <a:endParaRPr lang="zh-TW" altLang="en-US" b="1" dirty="0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457200" y="1752600"/>
            <a:ext cx="3851032" cy="4964723"/>
          </a:xfrm>
        </p:spPr>
        <p:txBody>
          <a:bodyPr>
            <a:normAutofit fontScale="70000" lnSpcReduction="20000"/>
          </a:bodyPr>
          <a:lstStyle/>
          <a:p>
            <a:r>
              <a:rPr lang="en-US" altLang="zh-TW" b="0" dirty="0" smtClean="0"/>
              <a:t>P 5</a:t>
            </a:r>
          </a:p>
          <a:p>
            <a:r>
              <a:rPr lang="en-US" altLang="zh-TW" b="0" dirty="0" smtClean="0"/>
              <a:t>M 5 9</a:t>
            </a:r>
          </a:p>
          <a:p>
            <a:r>
              <a:rPr lang="en-US" altLang="zh-TW" dirty="0" smtClean="0"/>
              <a:t>T</a:t>
            </a:r>
            <a:r>
              <a:rPr lang="zh-TW" altLang="en-US" dirty="0" smtClean="0"/>
              <a:t> </a:t>
            </a:r>
            <a:r>
              <a:rPr lang="en-US" altLang="zh-TW" dirty="0" smtClean="0"/>
              <a:t>5</a:t>
            </a:r>
            <a:endParaRPr lang="en-US" altLang="zh-TW" b="0" dirty="0" smtClean="0"/>
          </a:p>
          <a:p>
            <a:r>
              <a:rPr lang="en-US" altLang="zh-TW" b="0" dirty="0" smtClean="0"/>
              <a:t>M 5 -2</a:t>
            </a:r>
          </a:p>
          <a:p>
            <a:r>
              <a:rPr lang="en-US" altLang="zh-TW" b="0" dirty="0" smtClean="0"/>
              <a:t>P 3</a:t>
            </a:r>
          </a:p>
          <a:p>
            <a:r>
              <a:rPr lang="en-US" altLang="zh-TW" dirty="0" smtClean="0"/>
              <a:t>T 3</a:t>
            </a:r>
          </a:p>
          <a:p>
            <a:r>
              <a:rPr lang="en-US" altLang="zh-TW" b="0" dirty="0" smtClean="0"/>
              <a:t>T 3</a:t>
            </a:r>
          </a:p>
          <a:p>
            <a:r>
              <a:rPr lang="en-US" altLang="zh-TW" dirty="0" smtClean="0"/>
              <a:t>T 5</a:t>
            </a:r>
            <a:endParaRPr lang="en-US" altLang="zh-TW" b="0" dirty="0" smtClean="0"/>
          </a:p>
          <a:p>
            <a:r>
              <a:rPr lang="en-US" altLang="zh-TW" b="0" dirty="0" smtClean="0"/>
              <a:t>M 3 2</a:t>
            </a:r>
          </a:p>
          <a:p>
            <a:r>
              <a:rPr lang="en-US" altLang="zh-TW" b="0" dirty="0" smtClean="0"/>
              <a:t>M 5 7</a:t>
            </a:r>
          </a:p>
          <a:p>
            <a:r>
              <a:rPr lang="en-US" altLang="zh-TW" b="0" dirty="0" smtClean="0"/>
              <a:t>P 8</a:t>
            </a:r>
          </a:p>
          <a:p>
            <a:r>
              <a:rPr lang="en-US" altLang="zh-TW" b="0" dirty="0" smtClean="0"/>
              <a:t>M 8 6</a:t>
            </a:r>
          </a:p>
          <a:p>
            <a:r>
              <a:rPr lang="en-US" altLang="zh-TW" b="0" dirty="0" smtClean="0"/>
              <a:t>M 5 4</a:t>
            </a:r>
          </a:p>
          <a:p>
            <a:r>
              <a:rPr lang="en-US" altLang="zh-TW" dirty="0" smtClean="0"/>
              <a:t>T 3</a:t>
            </a:r>
            <a:endParaRPr lang="en-US" altLang="zh-TW" b="0" dirty="0" smtClean="0"/>
          </a:p>
          <a:p>
            <a:r>
              <a:rPr lang="en-US" altLang="zh-TW" b="0" dirty="0" smtClean="0"/>
              <a:t>M 3 10</a:t>
            </a:r>
          </a:p>
          <a:p>
            <a:endParaRPr lang="en-US" altLang="zh-TW" b="0" dirty="0"/>
          </a:p>
          <a:p>
            <a:r>
              <a:rPr lang="en-US" altLang="zh-TW" b="0" dirty="0" smtClean="0"/>
              <a:t>(-2, -2) (-10, -2) (0, 6)</a:t>
            </a:r>
          </a:p>
        </p:txBody>
      </p:sp>
      <p:sp>
        <p:nvSpPr>
          <p:cNvPr id="4" name="內容版面配置區 2"/>
          <p:cNvSpPr txBox="1">
            <a:spLocks/>
          </p:cNvSpPr>
          <p:nvPr/>
        </p:nvSpPr>
        <p:spPr>
          <a:xfrm>
            <a:off x="4460632" y="1752600"/>
            <a:ext cx="3851032" cy="4964724"/>
          </a:xfrm>
          <a:prstGeom prst="rect">
            <a:avLst/>
          </a:prstGeom>
        </p:spPr>
        <p:txBody>
          <a:bodyPr vert="horz" lIns="91440" tIns="45720" rIns="91440" bIns="45720" rtlCol="0">
            <a:normAutofit fontScale="92500" lnSpcReduction="20000"/>
          </a:bodyPr>
          <a:lstStyle>
            <a:lvl1pPr marL="0" indent="0" algn="l" defTabSz="914400" rtl="0" eaLnBrk="1" latinLnBrk="0" hangingPunct="1">
              <a:spcBef>
                <a:spcPct val="20000"/>
              </a:spcBef>
              <a:spcAft>
                <a:spcPts val="600"/>
              </a:spcAft>
              <a:buFont typeface="Arial" pitchFamily="34" charset="0"/>
              <a:buNone/>
              <a:defRPr sz="20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1800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zh-TW" b="0" dirty="0" smtClean="0"/>
              <a:t>P 10</a:t>
            </a:r>
          </a:p>
          <a:p>
            <a:r>
              <a:rPr lang="en-US" altLang="zh-TW" b="0" dirty="0" smtClean="0"/>
              <a:t>P 15</a:t>
            </a:r>
          </a:p>
          <a:p>
            <a:r>
              <a:rPr lang="en-US" altLang="zh-TW" b="0" dirty="0" smtClean="0"/>
              <a:t>P 6</a:t>
            </a:r>
          </a:p>
          <a:p>
            <a:r>
              <a:rPr lang="en-US" altLang="zh-TW" b="0" dirty="0" smtClean="0"/>
              <a:t>M 15 3</a:t>
            </a:r>
          </a:p>
          <a:p>
            <a:r>
              <a:rPr lang="en-US" altLang="zh-TW" b="0" dirty="0" smtClean="0"/>
              <a:t>M 6 3</a:t>
            </a:r>
          </a:p>
          <a:p>
            <a:r>
              <a:rPr lang="en-US" altLang="zh-TW" b="0" dirty="0" smtClean="0"/>
              <a:t>M 10 -3</a:t>
            </a:r>
          </a:p>
          <a:p>
            <a:r>
              <a:rPr lang="en-US" altLang="zh-TW" b="0" dirty="0" smtClean="0"/>
              <a:t>M 15 6</a:t>
            </a:r>
          </a:p>
          <a:p>
            <a:r>
              <a:rPr lang="en-US" altLang="zh-TW" b="0" dirty="0" smtClean="0"/>
              <a:t>T 15</a:t>
            </a:r>
          </a:p>
          <a:p>
            <a:r>
              <a:rPr lang="en-US" altLang="zh-TW" b="0" dirty="0" smtClean="0"/>
              <a:t>M 15 -2</a:t>
            </a:r>
          </a:p>
          <a:p>
            <a:r>
              <a:rPr lang="en-US" altLang="zh-TW" b="0" dirty="0" smtClean="0"/>
              <a:t>M 10 10</a:t>
            </a:r>
          </a:p>
          <a:p>
            <a:r>
              <a:rPr lang="en-US" altLang="zh-TW" b="0" dirty="0" smtClean="0"/>
              <a:t>M 6 -50</a:t>
            </a:r>
          </a:p>
          <a:p>
            <a:endParaRPr lang="en-US" altLang="zh-TW" b="0" dirty="0"/>
          </a:p>
          <a:p>
            <a:r>
              <a:rPr lang="en-US" altLang="zh-TW" b="0" smtClean="0"/>
              <a:t>(0, 7) (-2, 9) (0, -47)</a:t>
            </a:r>
            <a:endParaRPr lang="zh-TW" altLang="en-US" b="0" dirty="0"/>
          </a:p>
        </p:txBody>
      </p:sp>
    </p:spTree>
    <p:extLst>
      <p:ext uri="{BB962C8B-B14F-4D97-AF65-F5344CB8AC3E}">
        <p14:creationId xmlns:p14="http://schemas.microsoft.com/office/powerpoint/2010/main" val="21728263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TW" dirty="0">
                <a:latin typeface="+mn-ea"/>
              </a:rPr>
              <a:t>Practice #</a:t>
            </a:r>
            <a:r>
              <a:rPr lang="en-US" altLang="zh-TW" dirty="0" smtClean="0">
                <a:latin typeface="+mn-ea"/>
              </a:rPr>
              <a:t>2 - extend</a:t>
            </a:r>
            <a:endParaRPr lang="zh-TW" altLang="en-US" dirty="0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zh-TW" altLang="en-US" dirty="0" smtClean="0"/>
              <a:t>想像人可以轉任意角度，往前走任意距離</a:t>
            </a:r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36940218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kumimoji="1" lang="en-US" altLang="zh-TW" sz="4000" b="1" dirty="0" smtClean="0">
                <a:latin typeface="+mj-ea"/>
              </a:rPr>
              <a:t>Agenda</a:t>
            </a:r>
            <a:endParaRPr kumimoji="1" lang="zh-TW" altLang="en-US" sz="4000" b="1" dirty="0">
              <a:latin typeface="+mj-ea"/>
            </a:endParaRP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342900" indent="-342900">
              <a:buFont typeface="Arial"/>
              <a:buChar char="•"/>
            </a:pPr>
            <a:r>
              <a:rPr kumimoji="1" lang="en-US" altLang="zh-TW" sz="3200" b="0" dirty="0" smtClean="0">
                <a:latin typeface="+mn-ea"/>
              </a:rPr>
              <a:t>Review </a:t>
            </a:r>
            <a:r>
              <a:rPr kumimoji="1" lang="en-US" altLang="zh-TW" sz="3200" b="0" dirty="0">
                <a:latin typeface="+mn-ea"/>
              </a:rPr>
              <a:t>– </a:t>
            </a:r>
            <a:r>
              <a:rPr kumimoji="1" lang="en-US" altLang="zh-TW" sz="3200" b="0" dirty="0" smtClean="0">
                <a:latin typeface="+mn-ea"/>
              </a:rPr>
              <a:t>Constructors</a:t>
            </a:r>
          </a:p>
          <a:p>
            <a:pPr marL="342900" indent="-342900">
              <a:buFont typeface="Arial"/>
              <a:buChar char="•"/>
            </a:pPr>
            <a:r>
              <a:rPr kumimoji="1" lang="en-US" altLang="zh-TW" sz="3200" b="0" dirty="0" smtClean="0">
                <a:solidFill>
                  <a:schemeClr val="bg1">
                    <a:lumMod val="65000"/>
                  </a:schemeClr>
                </a:solidFill>
                <a:latin typeface="+mn-ea"/>
              </a:rPr>
              <a:t>Practice </a:t>
            </a:r>
            <a:r>
              <a:rPr kumimoji="1" lang="en-US" altLang="zh-TW" sz="3200" b="0" dirty="0">
                <a:solidFill>
                  <a:schemeClr val="bg1">
                    <a:lumMod val="65000"/>
                  </a:schemeClr>
                </a:solidFill>
                <a:latin typeface="+mn-ea"/>
              </a:rPr>
              <a:t>#0 </a:t>
            </a:r>
            <a:r>
              <a:rPr kumimoji="1" lang="en-US" altLang="zh-TW" sz="3200" b="0" dirty="0" smtClean="0">
                <a:solidFill>
                  <a:schemeClr val="bg1">
                    <a:lumMod val="65000"/>
                  </a:schemeClr>
                </a:solidFill>
                <a:latin typeface="+mn-ea"/>
              </a:rPr>
              <a:t>– People like walking</a:t>
            </a:r>
          </a:p>
          <a:p>
            <a:pPr marL="342900" indent="-342900">
              <a:buFont typeface="Arial"/>
              <a:buChar char="•"/>
            </a:pPr>
            <a:r>
              <a:rPr kumimoji="1" lang="en-US" altLang="zh-TW" sz="3200" b="0" dirty="0" smtClean="0">
                <a:solidFill>
                  <a:schemeClr val="bg1">
                    <a:lumMod val="65000"/>
                  </a:schemeClr>
                </a:solidFill>
                <a:latin typeface="+mn-ea"/>
              </a:rPr>
              <a:t>Practice #1 – Operator overloading</a:t>
            </a:r>
          </a:p>
          <a:p>
            <a:pPr marL="342900" indent="-342900">
              <a:buFont typeface="Arial"/>
              <a:buChar char="•"/>
            </a:pPr>
            <a:r>
              <a:rPr kumimoji="1" lang="en-US" altLang="zh-TW" sz="3200" b="0" dirty="0" smtClean="0">
                <a:solidFill>
                  <a:schemeClr val="bg1">
                    <a:lumMod val="65000"/>
                  </a:schemeClr>
                </a:solidFill>
                <a:latin typeface="+mn-ea"/>
              </a:rPr>
              <a:t>Practice #2 –</a:t>
            </a:r>
            <a:r>
              <a:rPr kumimoji="1" lang="zh-TW" altLang="en-US" sz="3200" b="0" dirty="0" smtClean="0">
                <a:solidFill>
                  <a:schemeClr val="bg1">
                    <a:lumMod val="65000"/>
                  </a:schemeClr>
                </a:solidFill>
                <a:latin typeface="+mn-ea"/>
              </a:rPr>
              <a:t> </a:t>
            </a:r>
            <a:r>
              <a:rPr kumimoji="1" lang="en-US" altLang="zh-TW" sz="3200" b="0" dirty="0" smtClean="0">
                <a:solidFill>
                  <a:schemeClr val="bg1">
                    <a:lumMod val="65000"/>
                  </a:schemeClr>
                </a:solidFill>
                <a:latin typeface="+mn-ea"/>
              </a:rPr>
              <a:t>People can change direction</a:t>
            </a:r>
            <a:endParaRPr kumimoji="1" lang="en-US" altLang="zh-TW" sz="3200" dirty="0" smtClean="0">
              <a:latin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20084939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TW" b="1" dirty="0" smtClean="0">
                <a:latin typeface="+mj-ea"/>
              </a:rPr>
              <a:t>constructors</a:t>
            </a:r>
            <a:endParaRPr lang="zh-TW" altLang="en-US" b="1" dirty="0">
              <a:latin typeface="+mj-ea"/>
            </a:endParaRP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94422" y="1752600"/>
            <a:ext cx="8830916" cy="4373563"/>
          </a:xfrm>
        </p:spPr>
        <p:txBody>
          <a:bodyPr>
            <a:normAutofit fontScale="92500" lnSpcReduction="20000"/>
          </a:bodyPr>
          <a:lstStyle/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altLang="zh-TW" sz="1800" b="0" dirty="0" smtClean="0">
                <a:latin typeface="+mj-ea"/>
                <a:ea typeface="+mj-ea"/>
              </a:rPr>
              <a:t>Class</a:t>
            </a:r>
            <a:r>
              <a:rPr lang="zh-TW" altLang="en-US" sz="1800" b="0" dirty="0" smtClean="0">
                <a:latin typeface="+mj-ea"/>
                <a:ea typeface="+mj-ea"/>
              </a:rPr>
              <a:t> 物件在被建立時會被呼叫</a:t>
            </a:r>
            <a:endParaRPr lang="en-US" altLang="zh-TW" sz="1800" b="0" dirty="0" smtClean="0">
              <a:latin typeface="+mj-ea"/>
              <a:ea typeface="+mj-ea"/>
            </a:endParaRPr>
          </a:p>
          <a:p>
            <a:pPr marL="800100" lvl="1" indent="-342900"/>
            <a:r>
              <a:rPr lang="zh-TW" altLang="en-US" sz="1800" dirty="0">
                <a:latin typeface="+mj-ea"/>
              </a:rPr>
              <a:t>使用 </a:t>
            </a:r>
            <a:r>
              <a:rPr lang="en-US" altLang="zh-TW" sz="1800" dirty="0">
                <a:latin typeface="+mj-ea"/>
              </a:rPr>
              <a:t>Class</a:t>
            </a:r>
            <a:r>
              <a:rPr lang="zh-TW" altLang="en-US" sz="1800" dirty="0">
                <a:latin typeface="+mj-ea"/>
              </a:rPr>
              <a:t> 名稱直接宣告時</a:t>
            </a:r>
            <a:endParaRPr lang="en-US" altLang="zh-TW" sz="1400" dirty="0">
              <a:latin typeface="+mj-ea"/>
            </a:endParaRPr>
          </a:p>
          <a:p>
            <a:pPr marL="1485900" lvl="2" indent="-342900"/>
            <a:r>
              <a:rPr lang="en-US" altLang="zh-TW" sz="1600" b="0" dirty="0" smtClean="0">
                <a:latin typeface="+mj-ea"/>
                <a:ea typeface="+mj-ea"/>
              </a:rPr>
              <a:t>A </a:t>
            </a:r>
            <a:r>
              <a:rPr lang="en-US" altLang="zh-TW" sz="1600" b="0" dirty="0" err="1" smtClean="0">
                <a:latin typeface="+mj-ea"/>
                <a:ea typeface="+mj-ea"/>
              </a:rPr>
              <a:t>a</a:t>
            </a:r>
            <a:r>
              <a:rPr lang="en-US" altLang="zh-TW" sz="1600" b="0" dirty="0" smtClean="0">
                <a:latin typeface="+mj-ea"/>
                <a:ea typeface="+mj-ea"/>
              </a:rPr>
              <a:t>;</a:t>
            </a:r>
          </a:p>
          <a:p>
            <a:pPr marL="800100" lvl="1" indent="-342900"/>
            <a:r>
              <a:rPr lang="zh-TW" altLang="en-US" sz="1800" dirty="0" smtClean="0">
                <a:latin typeface="+mj-ea"/>
                <a:ea typeface="+mj-ea"/>
              </a:rPr>
              <a:t>將指標指到</a:t>
            </a:r>
            <a:r>
              <a:rPr lang="en-US" altLang="zh-TW" sz="1800" dirty="0">
                <a:latin typeface="+mj-ea"/>
                <a:ea typeface="+mj-ea"/>
              </a:rPr>
              <a:t> </a:t>
            </a:r>
            <a:r>
              <a:rPr lang="en-US" altLang="zh-TW" sz="1800" dirty="0" smtClean="0">
                <a:latin typeface="+mj-ea"/>
                <a:ea typeface="+mj-ea"/>
              </a:rPr>
              <a:t>new</a:t>
            </a:r>
            <a:r>
              <a:rPr lang="zh-TW" altLang="en-US" sz="1800" dirty="0" smtClean="0">
                <a:latin typeface="+mj-ea"/>
                <a:ea typeface="+mj-ea"/>
              </a:rPr>
              <a:t> 出來的物件時</a:t>
            </a:r>
            <a:endParaRPr lang="en-US" altLang="zh-TW" sz="1800" dirty="0" smtClean="0">
              <a:latin typeface="+mj-ea"/>
              <a:ea typeface="+mj-ea"/>
            </a:endParaRPr>
          </a:p>
          <a:p>
            <a:pPr marL="1485900" lvl="2" indent="-342900"/>
            <a:r>
              <a:rPr lang="en-US" altLang="zh-TW" sz="1600" dirty="0" smtClean="0">
                <a:latin typeface="+mj-ea"/>
                <a:ea typeface="+mj-ea"/>
              </a:rPr>
              <a:t>A* a=new A;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zh-TW" altLang="en-US" sz="1800" b="0" dirty="0" smtClean="0">
                <a:latin typeface="+mj-ea"/>
                <a:ea typeface="+mj-ea"/>
              </a:rPr>
              <a:t>傳入的參數決定呼叫何種 </a:t>
            </a:r>
            <a:r>
              <a:rPr lang="en-US" altLang="zh-TW" sz="1800" b="0" dirty="0" smtClean="0">
                <a:latin typeface="+mj-ea"/>
                <a:ea typeface="+mj-ea"/>
              </a:rPr>
              <a:t>constructor</a:t>
            </a:r>
          </a:p>
          <a:p>
            <a:pPr marL="800100" lvl="1" indent="-342900"/>
            <a:r>
              <a:rPr lang="zh-TW" altLang="en-US" sz="1800" b="0" dirty="0" smtClean="0">
                <a:latin typeface="+mj-ea"/>
                <a:ea typeface="+mj-ea"/>
              </a:rPr>
              <a:t>無任何參數 </a:t>
            </a:r>
            <a:r>
              <a:rPr lang="en-US" altLang="zh-TW" sz="1800" dirty="0" smtClean="0">
                <a:latin typeface="+mj-ea"/>
                <a:ea typeface="+mj-ea"/>
                <a:sym typeface="Wingdings" panose="05000000000000000000" pitchFamily="2" charset="2"/>
              </a:rPr>
              <a:t> default constructor</a:t>
            </a:r>
          </a:p>
          <a:p>
            <a:pPr marL="1485900" lvl="2" indent="-342900"/>
            <a:r>
              <a:rPr lang="en-US" altLang="zh-TW" sz="1600" dirty="0" smtClean="0">
                <a:latin typeface="+mj-ea"/>
                <a:ea typeface="+mj-ea"/>
                <a:sym typeface="Wingdings" panose="05000000000000000000" pitchFamily="2" charset="2"/>
              </a:rPr>
              <a:t>A </a:t>
            </a:r>
            <a:r>
              <a:rPr lang="en-US" altLang="zh-TW" sz="1600" dirty="0" err="1" smtClean="0">
                <a:latin typeface="+mj-ea"/>
                <a:ea typeface="+mj-ea"/>
                <a:sym typeface="Wingdings" panose="05000000000000000000" pitchFamily="2" charset="2"/>
              </a:rPr>
              <a:t>a</a:t>
            </a:r>
            <a:r>
              <a:rPr lang="en-US" altLang="zh-TW" sz="1600" dirty="0" smtClean="0">
                <a:latin typeface="+mj-ea"/>
                <a:ea typeface="+mj-ea"/>
                <a:sym typeface="Wingdings" panose="05000000000000000000" pitchFamily="2" charset="2"/>
              </a:rPr>
              <a:t>;  A() {}</a:t>
            </a:r>
          </a:p>
          <a:p>
            <a:pPr marL="1485900" lvl="2" indent="-342900"/>
            <a:r>
              <a:rPr lang="en-US" altLang="zh-TW" sz="1600" dirty="0" smtClean="0">
                <a:latin typeface="+mj-ea"/>
                <a:ea typeface="+mj-ea"/>
                <a:sym typeface="Wingdings" panose="05000000000000000000" pitchFamily="2" charset="2"/>
              </a:rPr>
              <a:t>A* a=new A; </a:t>
            </a:r>
            <a:r>
              <a:rPr lang="en-US" altLang="zh-TW" sz="1600" dirty="0">
                <a:latin typeface="+mj-ea"/>
                <a:sym typeface="Wingdings" panose="05000000000000000000" pitchFamily="2" charset="2"/>
              </a:rPr>
              <a:t> A() </a:t>
            </a:r>
            <a:r>
              <a:rPr lang="en-US" altLang="zh-TW" sz="1600" dirty="0" smtClean="0">
                <a:latin typeface="+mj-ea"/>
                <a:sym typeface="Wingdings" panose="05000000000000000000" pitchFamily="2" charset="2"/>
              </a:rPr>
              <a:t>{}</a:t>
            </a:r>
            <a:endParaRPr lang="en-US" altLang="zh-TW" sz="1600" dirty="0" smtClean="0">
              <a:latin typeface="+mj-ea"/>
              <a:ea typeface="+mj-ea"/>
              <a:sym typeface="Wingdings" panose="05000000000000000000" pitchFamily="2" charset="2"/>
            </a:endParaRPr>
          </a:p>
          <a:p>
            <a:pPr marL="800100" lvl="1" indent="-342900"/>
            <a:r>
              <a:rPr lang="zh-TW" altLang="en-US" sz="1800" b="0" dirty="0" smtClean="0">
                <a:latin typeface="+mj-ea"/>
                <a:ea typeface="+mj-ea"/>
                <a:sym typeface="Wingdings" panose="05000000000000000000" pitchFamily="2" charset="2"/>
              </a:rPr>
              <a:t>另一個相同物件 </a:t>
            </a:r>
            <a:r>
              <a:rPr lang="en-US" altLang="zh-TW" sz="1800" b="0" dirty="0" smtClean="0">
                <a:latin typeface="+mj-ea"/>
                <a:ea typeface="+mj-ea"/>
                <a:sym typeface="Wingdings" panose="05000000000000000000" pitchFamily="2" charset="2"/>
              </a:rPr>
              <a:t> copy constructor</a:t>
            </a:r>
          </a:p>
          <a:p>
            <a:pPr marL="1485900" lvl="2" indent="-342900"/>
            <a:r>
              <a:rPr lang="en-US" altLang="zh-TW" sz="1600" dirty="0" smtClean="0">
                <a:latin typeface="+mj-ea"/>
                <a:ea typeface="+mj-ea"/>
                <a:sym typeface="Wingdings" panose="05000000000000000000" pitchFamily="2" charset="2"/>
              </a:rPr>
              <a:t>A </a:t>
            </a:r>
            <a:r>
              <a:rPr lang="en-US" altLang="zh-TW" sz="1600" dirty="0" err="1" smtClean="0">
                <a:latin typeface="+mj-ea"/>
                <a:ea typeface="+mj-ea"/>
                <a:sym typeface="Wingdings" panose="05000000000000000000" pitchFamily="2" charset="2"/>
              </a:rPr>
              <a:t>a</a:t>
            </a:r>
            <a:r>
              <a:rPr lang="en-US" altLang="zh-TW" sz="1600" dirty="0" smtClean="0">
                <a:latin typeface="+mj-ea"/>
                <a:ea typeface="+mj-ea"/>
                <a:sym typeface="Wingdings" panose="05000000000000000000" pitchFamily="2" charset="2"/>
              </a:rPr>
              <a:t>; </a:t>
            </a:r>
            <a:endParaRPr lang="en-US" altLang="zh-TW" sz="1600" dirty="0" smtClean="0">
              <a:latin typeface="+mj-ea"/>
              <a:ea typeface="+mj-ea"/>
              <a:sym typeface="Wingdings" panose="05000000000000000000" pitchFamily="2" charset="2"/>
            </a:endParaRPr>
          </a:p>
          <a:p>
            <a:pPr marL="1485900" lvl="2" indent="-342900"/>
            <a:r>
              <a:rPr lang="en-US" altLang="zh-TW" sz="1600" b="0" dirty="0" smtClean="0">
                <a:latin typeface="+mj-ea"/>
                <a:ea typeface="+mj-ea"/>
                <a:sym typeface="Wingdings" panose="05000000000000000000" pitchFamily="2" charset="2"/>
              </a:rPr>
              <a:t>A </a:t>
            </a:r>
            <a:r>
              <a:rPr lang="en-US" altLang="zh-TW" sz="1600" b="0" dirty="0" smtClean="0">
                <a:latin typeface="+mj-ea"/>
                <a:ea typeface="+mj-ea"/>
                <a:sym typeface="Wingdings" panose="05000000000000000000" pitchFamily="2" charset="2"/>
              </a:rPr>
              <a:t>b</a:t>
            </a:r>
            <a:r>
              <a:rPr lang="zh-TW" altLang="en-US" sz="1600" b="0" dirty="0" smtClean="0">
                <a:latin typeface="+mj-ea"/>
                <a:ea typeface="+mj-ea"/>
                <a:sym typeface="Wingdings" panose="05000000000000000000" pitchFamily="2" charset="2"/>
              </a:rPr>
              <a:t> </a:t>
            </a:r>
            <a:r>
              <a:rPr lang="en-US" altLang="zh-TW" sz="1600" b="0" dirty="0" smtClean="0">
                <a:latin typeface="+mj-ea"/>
                <a:ea typeface="+mj-ea"/>
                <a:sym typeface="Wingdings" panose="05000000000000000000" pitchFamily="2" charset="2"/>
              </a:rPr>
              <a:t>=</a:t>
            </a:r>
            <a:r>
              <a:rPr lang="zh-TW" altLang="en-US" sz="1600" b="0" dirty="0" smtClean="0">
                <a:latin typeface="+mj-ea"/>
                <a:ea typeface="+mj-ea"/>
                <a:sym typeface="Wingdings" panose="05000000000000000000" pitchFamily="2" charset="2"/>
              </a:rPr>
              <a:t> </a:t>
            </a:r>
            <a:r>
              <a:rPr lang="en-US" altLang="zh-TW" sz="1600" b="0" dirty="0" smtClean="0">
                <a:latin typeface="+mj-ea"/>
                <a:ea typeface="+mj-ea"/>
                <a:sym typeface="Wingdings" panose="05000000000000000000" pitchFamily="2" charset="2"/>
              </a:rPr>
              <a:t>a;  A(</a:t>
            </a:r>
            <a:r>
              <a:rPr lang="en-US" altLang="zh-TW" sz="1600" b="0" dirty="0" err="1" smtClean="0">
                <a:latin typeface="+mj-ea"/>
                <a:ea typeface="+mj-ea"/>
                <a:sym typeface="Wingdings" panose="05000000000000000000" pitchFamily="2" charset="2"/>
              </a:rPr>
              <a:t>const</a:t>
            </a:r>
            <a:r>
              <a:rPr lang="en-US" altLang="zh-TW" sz="1600" b="0" dirty="0" smtClean="0">
                <a:latin typeface="+mj-ea"/>
                <a:ea typeface="+mj-ea"/>
                <a:sym typeface="Wingdings" panose="05000000000000000000" pitchFamily="2" charset="2"/>
              </a:rPr>
              <a:t> A&amp; a) {}</a:t>
            </a:r>
          </a:p>
          <a:p>
            <a:pPr marL="1485900" lvl="2" indent="-342900"/>
            <a:r>
              <a:rPr lang="en-US" altLang="zh-TW" sz="1600" dirty="0" smtClean="0">
                <a:latin typeface="+mj-ea"/>
                <a:ea typeface="+mj-ea"/>
                <a:sym typeface="Wingdings" panose="05000000000000000000" pitchFamily="2" charset="2"/>
              </a:rPr>
              <a:t>A</a:t>
            </a:r>
            <a:r>
              <a:rPr lang="zh-TW" altLang="en-US" sz="1600" dirty="0" smtClean="0">
                <a:latin typeface="+mj-ea"/>
                <a:ea typeface="+mj-ea"/>
                <a:sym typeface="Wingdings" panose="05000000000000000000" pitchFamily="2" charset="2"/>
              </a:rPr>
              <a:t> </a:t>
            </a:r>
            <a:r>
              <a:rPr lang="en-US" altLang="zh-TW" sz="1600" dirty="0" smtClean="0">
                <a:latin typeface="+mj-ea"/>
                <a:ea typeface="+mj-ea"/>
                <a:sym typeface="Wingdings" panose="05000000000000000000" pitchFamily="2" charset="2"/>
              </a:rPr>
              <a:t>c(a)  </a:t>
            </a:r>
            <a:r>
              <a:rPr lang="en-US" altLang="zh-TW" sz="1600" dirty="0">
                <a:latin typeface="+mj-ea"/>
                <a:sym typeface="Wingdings" panose="05000000000000000000" pitchFamily="2" charset="2"/>
              </a:rPr>
              <a:t>A(</a:t>
            </a:r>
            <a:r>
              <a:rPr lang="en-US" altLang="zh-TW" sz="1600" dirty="0" err="1">
                <a:latin typeface="+mj-ea"/>
                <a:sym typeface="Wingdings" panose="05000000000000000000" pitchFamily="2" charset="2"/>
              </a:rPr>
              <a:t>const</a:t>
            </a:r>
            <a:r>
              <a:rPr lang="en-US" altLang="zh-TW" sz="1600" dirty="0">
                <a:latin typeface="+mj-ea"/>
                <a:sym typeface="Wingdings" panose="05000000000000000000" pitchFamily="2" charset="2"/>
              </a:rPr>
              <a:t> A&amp; a) </a:t>
            </a:r>
            <a:r>
              <a:rPr lang="en-US" altLang="zh-TW" sz="1600" dirty="0" smtClean="0">
                <a:latin typeface="+mj-ea"/>
                <a:sym typeface="Wingdings" panose="05000000000000000000" pitchFamily="2" charset="2"/>
              </a:rPr>
              <a:t>{}</a:t>
            </a:r>
          </a:p>
          <a:p>
            <a:pPr marL="1485900" lvl="2" indent="-342900"/>
            <a:r>
              <a:rPr lang="en-US" altLang="zh-TW" sz="1600" b="0" dirty="0" smtClean="0">
                <a:latin typeface="+mj-ea"/>
                <a:ea typeface="+mj-ea"/>
                <a:sym typeface="Wingdings" panose="05000000000000000000" pitchFamily="2" charset="2"/>
              </a:rPr>
              <a:t>A* d=new A(a);</a:t>
            </a:r>
            <a:r>
              <a:rPr lang="en-US" altLang="zh-TW" sz="1600" dirty="0">
                <a:latin typeface="+mj-ea"/>
                <a:sym typeface="Wingdings" panose="05000000000000000000" pitchFamily="2" charset="2"/>
              </a:rPr>
              <a:t>  A(</a:t>
            </a:r>
            <a:r>
              <a:rPr lang="en-US" altLang="zh-TW" sz="1600" dirty="0" err="1">
                <a:latin typeface="+mj-ea"/>
                <a:sym typeface="Wingdings" panose="05000000000000000000" pitchFamily="2" charset="2"/>
              </a:rPr>
              <a:t>const</a:t>
            </a:r>
            <a:r>
              <a:rPr lang="en-US" altLang="zh-TW" sz="1600" dirty="0">
                <a:latin typeface="+mj-ea"/>
                <a:sym typeface="Wingdings" panose="05000000000000000000" pitchFamily="2" charset="2"/>
              </a:rPr>
              <a:t> A&amp; a) </a:t>
            </a:r>
            <a:r>
              <a:rPr lang="en-US" altLang="zh-TW" sz="1600" dirty="0" smtClean="0">
                <a:latin typeface="+mj-ea"/>
                <a:sym typeface="Wingdings" panose="05000000000000000000" pitchFamily="2" charset="2"/>
              </a:rPr>
              <a:t>{}</a:t>
            </a:r>
            <a:endParaRPr lang="en-US" altLang="zh-TW" sz="1600" b="0" dirty="0" smtClean="0">
              <a:latin typeface="+mj-ea"/>
              <a:ea typeface="+mj-ea"/>
              <a:sym typeface="Wingdings" panose="05000000000000000000" pitchFamily="2" charset="2"/>
            </a:endParaRPr>
          </a:p>
          <a:p>
            <a:pPr marL="800100" lvl="1" indent="-342900"/>
            <a:r>
              <a:rPr lang="zh-TW" altLang="en-US" sz="1800" dirty="0" smtClean="0">
                <a:latin typeface="+mj-ea"/>
                <a:ea typeface="+mj-ea"/>
                <a:sym typeface="Wingdings" panose="05000000000000000000" pitchFamily="2" charset="2"/>
              </a:rPr>
              <a:t>其餘自訂參數 </a:t>
            </a:r>
            <a:r>
              <a:rPr lang="en-US" altLang="zh-TW" sz="1800" dirty="0" smtClean="0">
                <a:latin typeface="+mj-ea"/>
                <a:ea typeface="+mj-ea"/>
                <a:sym typeface="Wingdings" panose="05000000000000000000" pitchFamily="2" charset="2"/>
              </a:rPr>
              <a:t> </a:t>
            </a:r>
            <a:r>
              <a:rPr lang="zh-TW" altLang="en-US" sz="1800" dirty="0" smtClean="0">
                <a:latin typeface="+mj-ea"/>
                <a:ea typeface="+mj-ea"/>
                <a:sym typeface="Wingdings" panose="05000000000000000000" pitchFamily="2" charset="2"/>
              </a:rPr>
              <a:t>自訂的 </a:t>
            </a:r>
            <a:r>
              <a:rPr lang="en-US" altLang="zh-TW" sz="1800" dirty="0" smtClean="0">
                <a:latin typeface="+mj-ea"/>
                <a:ea typeface="+mj-ea"/>
                <a:sym typeface="Wingdings" panose="05000000000000000000" pitchFamily="2" charset="2"/>
              </a:rPr>
              <a:t>constructor</a:t>
            </a:r>
          </a:p>
          <a:p>
            <a:pPr marL="1485900" lvl="2" indent="-342900"/>
            <a:r>
              <a:rPr lang="en-US" altLang="zh-TW" sz="1600" b="0" dirty="0" smtClean="0">
                <a:latin typeface="+mj-ea"/>
                <a:ea typeface="+mj-ea"/>
                <a:sym typeface="Wingdings" panose="05000000000000000000" pitchFamily="2" charset="2"/>
              </a:rPr>
              <a:t>A a(3);  A(</a:t>
            </a:r>
            <a:r>
              <a:rPr lang="en-US" altLang="zh-TW" sz="1600" b="0" dirty="0" err="1" smtClean="0">
                <a:latin typeface="+mj-ea"/>
                <a:ea typeface="+mj-ea"/>
                <a:sym typeface="Wingdings" panose="05000000000000000000" pitchFamily="2" charset="2"/>
              </a:rPr>
              <a:t>int</a:t>
            </a:r>
            <a:r>
              <a:rPr lang="en-US" altLang="zh-TW" sz="1600" b="0" dirty="0" smtClean="0">
                <a:latin typeface="+mj-ea"/>
                <a:ea typeface="+mj-ea"/>
                <a:sym typeface="Wingdings" panose="05000000000000000000" pitchFamily="2" charset="2"/>
              </a:rPr>
              <a:t> a) {}</a:t>
            </a:r>
            <a:endParaRPr lang="en-US" altLang="zh-TW" sz="1600" b="0" dirty="0" smtClean="0">
              <a:latin typeface="+mj-ea"/>
              <a:ea typeface="+mj-ea"/>
            </a:endParaRPr>
          </a:p>
          <a:p>
            <a:pPr marL="342900" indent="-342900">
              <a:buFont typeface="Arial" panose="020B0604020202020204" pitchFamily="34" charset="0"/>
              <a:buChar char="•"/>
            </a:pPr>
            <a:endParaRPr lang="zh-TW" altLang="en-US" sz="1800" b="0" dirty="0"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23193419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TW" b="1" dirty="0" smtClean="0">
                <a:latin typeface="+mj-ea"/>
              </a:rPr>
              <a:t>constructors</a:t>
            </a:r>
            <a:endParaRPr lang="zh-TW" altLang="en-US" b="1" dirty="0">
              <a:latin typeface="+mj-ea"/>
            </a:endParaRP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94422" y="1752600"/>
            <a:ext cx="8830916" cy="1984131"/>
          </a:xfrm>
        </p:spPr>
        <p:txBody>
          <a:bodyPr>
            <a:normAutofit/>
          </a:bodyPr>
          <a:lstStyle/>
          <a:p>
            <a:pPr marL="342900" indent="-342900">
              <a:buFont typeface="Arial" panose="020B0604020202020204" pitchFamily="34" charset="0"/>
              <a:buChar char="•"/>
            </a:pPr>
            <a:r>
              <a:rPr lang="zh-TW" altLang="en-US" sz="1800" b="0" dirty="0" smtClean="0">
                <a:latin typeface="+mn-ea"/>
              </a:rPr>
              <a:t>何種情況下需寫一般 </a:t>
            </a:r>
            <a:r>
              <a:rPr lang="en-US" altLang="zh-TW" sz="1800" b="0" dirty="0" smtClean="0">
                <a:latin typeface="+mn-ea"/>
              </a:rPr>
              <a:t>constructor</a:t>
            </a:r>
            <a:endParaRPr lang="en-US" altLang="zh-TW" sz="1800" b="0" dirty="0">
              <a:latin typeface="+mn-ea"/>
            </a:endParaRPr>
          </a:p>
          <a:p>
            <a:pPr marL="800100" lvl="1" indent="-342900"/>
            <a:r>
              <a:rPr lang="zh-TW" altLang="en-US" sz="1800" dirty="0" smtClean="0">
                <a:latin typeface="+mn-ea"/>
              </a:rPr>
              <a:t>自己想寫的時候，其實都可以用一般的</a:t>
            </a:r>
            <a:r>
              <a:rPr lang="en-US" altLang="zh-TW" sz="1800" dirty="0" smtClean="0">
                <a:latin typeface="+mn-ea"/>
              </a:rPr>
              <a:t>member function</a:t>
            </a:r>
            <a:r>
              <a:rPr lang="zh-TW" altLang="en-US" sz="1800" dirty="0" smtClean="0">
                <a:latin typeface="+mn-ea"/>
              </a:rPr>
              <a:t>來完成</a:t>
            </a:r>
            <a:endParaRPr lang="en-US" altLang="zh-TW" sz="1800" dirty="0" smtClean="0">
              <a:latin typeface="+mn-ea"/>
            </a:endParaRP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zh-TW" altLang="en-US" sz="1800" b="0" dirty="0">
                <a:latin typeface="+mn-ea"/>
              </a:rPr>
              <a:t>何種情況下需</a:t>
            </a:r>
            <a:r>
              <a:rPr lang="zh-TW" altLang="en-US" sz="1800" b="0" dirty="0" smtClean="0">
                <a:latin typeface="+mn-ea"/>
              </a:rPr>
              <a:t>寫 </a:t>
            </a:r>
            <a:r>
              <a:rPr lang="en-US" altLang="zh-TW" sz="1800" b="0" dirty="0" smtClean="0">
                <a:latin typeface="+mn-ea"/>
              </a:rPr>
              <a:t>copy</a:t>
            </a:r>
            <a:r>
              <a:rPr lang="zh-TW" altLang="en-US" sz="1800" b="0" dirty="0" smtClean="0">
                <a:latin typeface="+mn-ea"/>
              </a:rPr>
              <a:t> </a:t>
            </a:r>
            <a:r>
              <a:rPr lang="en-US" altLang="zh-TW" sz="1800" b="0" dirty="0" smtClean="0">
                <a:latin typeface="+mn-ea"/>
              </a:rPr>
              <a:t>constructor</a:t>
            </a:r>
            <a:endParaRPr lang="en-US" altLang="zh-TW" sz="1800" b="0" dirty="0">
              <a:latin typeface="+mn-ea"/>
            </a:endParaRPr>
          </a:p>
          <a:p>
            <a:pPr marL="800100" lvl="1" indent="-342900"/>
            <a:r>
              <a:rPr lang="zh-TW" altLang="en-US" sz="1800" dirty="0" smtClean="0">
                <a:latin typeface="+mn-ea"/>
              </a:rPr>
              <a:t>有指標時 </a:t>
            </a:r>
            <a:r>
              <a:rPr lang="en-US" altLang="zh-TW" sz="1800" dirty="0" smtClean="0">
                <a:latin typeface="+mn-ea"/>
              </a:rPr>
              <a:t>(</a:t>
            </a:r>
            <a:r>
              <a:rPr lang="zh-TW" altLang="en-US" sz="1800" dirty="0" smtClean="0">
                <a:latin typeface="+mn-ea"/>
              </a:rPr>
              <a:t>陣列也算</a:t>
            </a:r>
            <a:r>
              <a:rPr lang="en-US" altLang="zh-TW" sz="1800" dirty="0" smtClean="0">
                <a:latin typeface="+mn-ea"/>
              </a:rPr>
              <a:t>)</a:t>
            </a:r>
            <a:r>
              <a:rPr lang="zh-TW" altLang="en-US" sz="1800" dirty="0" smtClean="0">
                <a:latin typeface="+mn-ea"/>
              </a:rPr>
              <a:t>，此時也需</a:t>
            </a:r>
            <a:r>
              <a:rPr lang="en-US" altLang="zh-TW" sz="1800" dirty="0">
                <a:latin typeface="+mn-ea"/>
              </a:rPr>
              <a:t> </a:t>
            </a:r>
            <a:r>
              <a:rPr lang="en-US" altLang="zh-TW" sz="1800" dirty="0" smtClean="0">
                <a:latin typeface="+mn-ea"/>
              </a:rPr>
              <a:t>destructor</a:t>
            </a:r>
          </a:p>
          <a:p>
            <a:pPr marL="800100" lvl="1" indent="-342900"/>
            <a:r>
              <a:rPr lang="zh-TW" altLang="en-US" sz="1800" dirty="0" smtClean="0">
                <a:latin typeface="+mn-ea"/>
              </a:rPr>
              <a:t>防止 </a:t>
            </a:r>
            <a:r>
              <a:rPr lang="en-US" altLang="zh-TW" sz="1800" dirty="0" smtClean="0">
                <a:latin typeface="+mn-ea"/>
              </a:rPr>
              <a:t>shallow copy</a:t>
            </a:r>
          </a:p>
          <a:p>
            <a:pPr marL="800100" lvl="1" indent="-342900"/>
            <a:endParaRPr lang="en-US" altLang="zh-TW" sz="1800" b="0" dirty="0" smtClean="0">
              <a:latin typeface="+mn-ea"/>
            </a:endParaRPr>
          </a:p>
          <a:p>
            <a:pPr marL="342900" indent="-342900">
              <a:buFont typeface="Arial" panose="020B0604020202020204" pitchFamily="34" charset="0"/>
              <a:buChar char="•"/>
            </a:pPr>
            <a:endParaRPr lang="en-US" altLang="zh-TW" sz="1800" dirty="0" smtClean="0">
              <a:latin typeface="+mj-ea"/>
              <a:ea typeface="+mj-ea"/>
            </a:endParaRPr>
          </a:p>
        </p:txBody>
      </p:sp>
      <p:sp>
        <p:nvSpPr>
          <p:cNvPr id="4" name="矩形 3"/>
          <p:cNvSpPr/>
          <p:nvPr/>
        </p:nvSpPr>
        <p:spPr>
          <a:xfrm>
            <a:off x="677008" y="3736731"/>
            <a:ext cx="1107830" cy="2813538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TW" altLang="en-US" dirty="0" smtClean="0">
                <a:solidFill>
                  <a:schemeClr val="tx1"/>
                </a:solidFill>
              </a:rPr>
              <a:t>物件產生</a:t>
            </a:r>
            <a:endParaRPr lang="zh-TW" altLang="en-US" dirty="0">
              <a:solidFill>
                <a:schemeClr val="tx1"/>
              </a:solidFill>
            </a:endParaRPr>
          </a:p>
        </p:txBody>
      </p:sp>
      <p:cxnSp>
        <p:nvCxnSpPr>
          <p:cNvPr id="6" name="直線單箭頭接點 5"/>
          <p:cNvCxnSpPr>
            <a:stCxn id="4" idx="3"/>
            <a:endCxn id="7" idx="1"/>
          </p:cNvCxnSpPr>
          <p:nvPr/>
        </p:nvCxnSpPr>
        <p:spPr>
          <a:xfrm flipV="1">
            <a:off x="1784838" y="3900854"/>
            <a:ext cx="1389185" cy="1242646"/>
          </a:xfrm>
          <a:prstGeom prst="straightConnector1">
            <a:avLst/>
          </a:prstGeom>
          <a:ln>
            <a:headEnd type="none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矩形 6"/>
          <p:cNvSpPr/>
          <p:nvPr/>
        </p:nvSpPr>
        <p:spPr>
          <a:xfrm>
            <a:off x="3174023" y="3669323"/>
            <a:ext cx="650631" cy="46306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TW" dirty="0" smtClean="0">
                <a:solidFill>
                  <a:schemeClr val="tx1"/>
                </a:solidFill>
              </a:rPr>
              <a:t>A </a:t>
            </a:r>
            <a:r>
              <a:rPr lang="en-US" altLang="zh-TW" dirty="0" err="1" smtClean="0">
                <a:solidFill>
                  <a:schemeClr val="tx1"/>
                </a:solidFill>
              </a:rPr>
              <a:t>a</a:t>
            </a:r>
            <a:r>
              <a:rPr lang="en-US" altLang="zh-TW" dirty="0" smtClean="0">
                <a:solidFill>
                  <a:schemeClr val="tx1"/>
                </a:solidFill>
              </a:rPr>
              <a:t>;</a:t>
            </a:r>
            <a:endParaRPr lang="zh-TW" altLang="en-US" dirty="0">
              <a:solidFill>
                <a:schemeClr val="tx1"/>
              </a:solidFill>
            </a:endParaRPr>
          </a:p>
        </p:txBody>
      </p:sp>
      <p:sp>
        <p:nvSpPr>
          <p:cNvPr id="9" name="矩形 8"/>
          <p:cNvSpPr/>
          <p:nvPr/>
        </p:nvSpPr>
        <p:spPr>
          <a:xfrm>
            <a:off x="3174023" y="5076092"/>
            <a:ext cx="1107831" cy="46306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TW" dirty="0" smtClean="0">
                <a:solidFill>
                  <a:schemeClr val="tx1"/>
                </a:solidFill>
              </a:rPr>
              <a:t>A b=a;</a:t>
            </a:r>
          </a:p>
        </p:txBody>
      </p:sp>
      <p:cxnSp>
        <p:nvCxnSpPr>
          <p:cNvPr id="11" name="直線單箭頭接點 10"/>
          <p:cNvCxnSpPr>
            <a:stCxn id="4" idx="3"/>
            <a:endCxn id="9" idx="1"/>
          </p:cNvCxnSpPr>
          <p:nvPr/>
        </p:nvCxnSpPr>
        <p:spPr>
          <a:xfrm>
            <a:off x="1784838" y="5143500"/>
            <a:ext cx="1389185" cy="164123"/>
          </a:xfrm>
          <a:prstGeom prst="straightConnector1">
            <a:avLst/>
          </a:prstGeom>
          <a:ln>
            <a:headEnd type="none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矩形 29"/>
          <p:cNvSpPr/>
          <p:nvPr/>
        </p:nvSpPr>
        <p:spPr>
          <a:xfrm>
            <a:off x="3174023" y="5853478"/>
            <a:ext cx="1468315" cy="46306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TW" dirty="0" smtClean="0">
                <a:solidFill>
                  <a:schemeClr val="tx1"/>
                </a:solidFill>
              </a:rPr>
              <a:t>A* c=new A;</a:t>
            </a:r>
          </a:p>
        </p:txBody>
      </p:sp>
      <p:cxnSp>
        <p:nvCxnSpPr>
          <p:cNvPr id="32" name="直線單箭頭接點 31"/>
          <p:cNvCxnSpPr>
            <a:stCxn id="4" idx="3"/>
            <a:endCxn id="30" idx="1"/>
          </p:cNvCxnSpPr>
          <p:nvPr/>
        </p:nvCxnSpPr>
        <p:spPr>
          <a:xfrm>
            <a:off x="1784838" y="5143500"/>
            <a:ext cx="1389185" cy="941509"/>
          </a:xfrm>
          <a:prstGeom prst="straightConnector1">
            <a:avLst/>
          </a:prstGeom>
          <a:ln>
            <a:headEnd type="none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矩形 42"/>
          <p:cNvSpPr/>
          <p:nvPr/>
        </p:nvSpPr>
        <p:spPr>
          <a:xfrm>
            <a:off x="3174023" y="4379301"/>
            <a:ext cx="1041889" cy="46306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TW" dirty="0" smtClean="0">
                <a:solidFill>
                  <a:schemeClr val="tx1"/>
                </a:solidFill>
              </a:rPr>
              <a:t>A a(3);</a:t>
            </a:r>
            <a:endParaRPr lang="zh-TW" altLang="en-US" dirty="0">
              <a:solidFill>
                <a:schemeClr val="tx1"/>
              </a:solidFill>
            </a:endParaRPr>
          </a:p>
        </p:txBody>
      </p:sp>
      <p:cxnSp>
        <p:nvCxnSpPr>
          <p:cNvPr id="44" name="直線單箭頭接點 43"/>
          <p:cNvCxnSpPr>
            <a:stCxn id="4" idx="3"/>
            <a:endCxn id="43" idx="1"/>
          </p:cNvCxnSpPr>
          <p:nvPr/>
        </p:nvCxnSpPr>
        <p:spPr>
          <a:xfrm flipV="1">
            <a:off x="1784838" y="4610832"/>
            <a:ext cx="1389185" cy="532668"/>
          </a:xfrm>
          <a:prstGeom prst="straightConnector1">
            <a:avLst/>
          </a:prstGeom>
          <a:ln>
            <a:headEnd type="none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直線單箭頭接點 48"/>
          <p:cNvCxnSpPr>
            <a:stCxn id="7" idx="3"/>
            <a:endCxn id="62" idx="1"/>
          </p:cNvCxnSpPr>
          <p:nvPr/>
        </p:nvCxnSpPr>
        <p:spPr>
          <a:xfrm>
            <a:off x="3824654" y="3900854"/>
            <a:ext cx="1389184" cy="0"/>
          </a:xfrm>
          <a:prstGeom prst="straightConnector1">
            <a:avLst/>
          </a:prstGeom>
          <a:ln>
            <a:headEnd type="none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直線單箭頭接點 52"/>
          <p:cNvCxnSpPr>
            <a:stCxn id="43" idx="3"/>
            <a:endCxn id="70" idx="1"/>
          </p:cNvCxnSpPr>
          <p:nvPr/>
        </p:nvCxnSpPr>
        <p:spPr>
          <a:xfrm flipV="1">
            <a:off x="4215912" y="4599109"/>
            <a:ext cx="997927" cy="11723"/>
          </a:xfrm>
          <a:prstGeom prst="straightConnector1">
            <a:avLst/>
          </a:prstGeom>
          <a:ln>
            <a:headEnd type="none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" name="直線單箭頭接點 55"/>
          <p:cNvCxnSpPr>
            <a:stCxn id="9" idx="3"/>
            <a:endCxn id="73" idx="1"/>
          </p:cNvCxnSpPr>
          <p:nvPr/>
        </p:nvCxnSpPr>
        <p:spPr>
          <a:xfrm>
            <a:off x="4281854" y="5307623"/>
            <a:ext cx="945174" cy="1097"/>
          </a:xfrm>
          <a:prstGeom prst="straightConnector1">
            <a:avLst/>
          </a:prstGeom>
          <a:ln>
            <a:headEnd type="none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直線單箭頭接點 58"/>
          <p:cNvCxnSpPr>
            <a:stCxn id="30" idx="3"/>
            <a:endCxn id="77" idx="1"/>
          </p:cNvCxnSpPr>
          <p:nvPr/>
        </p:nvCxnSpPr>
        <p:spPr>
          <a:xfrm>
            <a:off x="4642338" y="6085009"/>
            <a:ext cx="584690" cy="0"/>
          </a:xfrm>
          <a:prstGeom prst="straightConnector1">
            <a:avLst/>
          </a:prstGeom>
          <a:ln>
            <a:headEnd type="none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2" name="矩形 61"/>
          <p:cNvSpPr/>
          <p:nvPr/>
        </p:nvSpPr>
        <p:spPr>
          <a:xfrm>
            <a:off x="5213838" y="3669323"/>
            <a:ext cx="2206869" cy="46306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TW" dirty="0" smtClean="0">
                <a:solidFill>
                  <a:schemeClr val="tx1"/>
                </a:solidFill>
              </a:rPr>
              <a:t>Default constructor</a:t>
            </a:r>
            <a:endParaRPr lang="zh-TW" altLang="en-US" dirty="0">
              <a:solidFill>
                <a:schemeClr val="tx1"/>
              </a:solidFill>
            </a:endParaRPr>
          </a:p>
        </p:txBody>
      </p:sp>
      <p:sp>
        <p:nvSpPr>
          <p:cNvPr id="70" name="矩形 69"/>
          <p:cNvSpPr/>
          <p:nvPr/>
        </p:nvSpPr>
        <p:spPr>
          <a:xfrm>
            <a:off x="5213839" y="4367578"/>
            <a:ext cx="2620107" cy="46306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TW" dirty="0" smtClean="0">
                <a:solidFill>
                  <a:schemeClr val="tx1"/>
                </a:solidFill>
              </a:rPr>
              <a:t>Self defined constructor</a:t>
            </a:r>
            <a:endParaRPr lang="zh-TW" altLang="en-US" dirty="0">
              <a:solidFill>
                <a:schemeClr val="tx1"/>
              </a:solidFill>
            </a:endParaRPr>
          </a:p>
        </p:txBody>
      </p:sp>
      <p:sp>
        <p:nvSpPr>
          <p:cNvPr id="73" name="矩形 72"/>
          <p:cNvSpPr/>
          <p:nvPr/>
        </p:nvSpPr>
        <p:spPr>
          <a:xfrm>
            <a:off x="5227028" y="5077189"/>
            <a:ext cx="1991458" cy="46306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TW" dirty="0" smtClean="0">
                <a:solidFill>
                  <a:schemeClr val="tx1"/>
                </a:solidFill>
              </a:rPr>
              <a:t>Copy constructor</a:t>
            </a:r>
            <a:endParaRPr lang="zh-TW" altLang="en-US" dirty="0">
              <a:solidFill>
                <a:schemeClr val="tx1"/>
              </a:solidFill>
            </a:endParaRPr>
          </a:p>
        </p:txBody>
      </p:sp>
      <p:sp>
        <p:nvSpPr>
          <p:cNvPr id="77" name="矩形 76"/>
          <p:cNvSpPr/>
          <p:nvPr/>
        </p:nvSpPr>
        <p:spPr>
          <a:xfrm>
            <a:off x="5227028" y="5853478"/>
            <a:ext cx="2206869" cy="46306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TW" dirty="0" smtClean="0">
                <a:solidFill>
                  <a:schemeClr val="tx1"/>
                </a:solidFill>
              </a:rPr>
              <a:t>Default constructor</a:t>
            </a:r>
            <a:endParaRPr lang="zh-TW" altLang="en-US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866919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kumimoji="1" lang="en-US" altLang="zh-TW" sz="4000" b="1" dirty="0" smtClean="0">
                <a:latin typeface="+mj-ea"/>
              </a:rPr>
              <a:t>Agenda</a:t>
            </a:r>
            <a:endParaRPr kumimoji="1" lang="zh-TW" altLang="en-US" sz="4000" b="1" dirty="0">
              <a:latin typeface="+mj-ea"/>
            </a:endParaRP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342900" indent="-342900">
              <a:buFont typeface="Arial"/>
              <a:buChar char="•"/>
            </a:pPr>
            <a:r>
              <a:rPr kumimoji="1" lang="en-US" altLang="zh-TW" sz="3200" b="0" dirty="0" smtClean="0">
                <a:solidFill>
                  <a:schemeClr val="bg1">
                    <a:lumMod val="65000"/>
                  </a:schemeClr>
                </a:solidFill>
                <a:latin typeface="+mn-ea"/>
              </a:rPr>
              <a:t>Review </a:t>
            </a:r>
            <a:r>
              <a:rPr kumimoji="1" lang="en-US" altLang="zh-TW" sz="3200" b="0" dirty="0">
                <a:solidFill>
                  <a:schemeClr val="bg1">
                    <a:lumMod val="65000"/>
                  </a:schemeClr>
                </a:solidFill>
                <a:latin typeface="+mn-ea"/>
              </a:rPr>
              <a:t>– </a:t>
            </a:r>
            <a:r>
              <a:rPr kumimoji="1" lang="en-US" altLang="zh-TW" sz="3200" b="0" dirty="0" smtClean="0">
                <a:solidFill>
                  <a:schemeClr val="bg1">
                    <a:lumMod val="65000"/>
                  </a:schemeClr>
                </a:solidFill>
                <a:latin typeface="+mn-ea"/>
              </a:rPr>
              <a:t>Constructors</a:t>
            </a:r>
          </a:p>
          <a:p>
            <a:pPr marL="342900" indent="-342900">
              <a:buFont typeface="Arial"/>
              <a:buChar char="•"/>
            </a:pPr>
            <a:r>
              <a:rPr kumimoji="1" lang="en-US" altLang="zh-TW" sz="3200" b="0" dirty="0" smtClean="0">
                <a:latin typeface="+mn-ea"/>
              </a:rPr>
              <a:t>Practice </a:t>
            </a:r>
            <a:r>
              <a:rPr kumimoji="1" lang="en-US" altLang="zh-TW" sz="3200" b="0" dirty="0">
                <a:latin typeface="+mn-ea"/>
              </a:rPr>
              <a:t>#0 </a:t>
            </a:r>
            <a:r>
              <a:rPr kumimoji="1" lang="en-US" altLang="zh-TW" sz="3200" b="0" dirty="0" smtClean="0">
                <a:latin typeface="+mn-ea"/>
              </a:rPr>
              <a:t>– People like walking</a:t>
            </a:r>
          </a:p>
          <a:p>
            <a:pPr marL="342900" indent="-342900">
              <a:buFont typeface="Arial"/>
              <a:buChar char="•"/>
            </a:pPr>
            <a:r>
              <a:rPr kumimoji="1" lang="en-US" altLang="zh-TW" sz="3200" b="0" dirty="0" smtClean="0">
                <a:solidFill>
                  <a:schemeClr val="bg1">
                    <a:lumMod val="65000"/>
                  </a:schemeClr>
                </a:solidFill>
                <a:latin typeface="+mn-ea"/>
              </a:rPr>
              <a:t>Practice #1 – Operator overloading</a:t>
            </a:r>
          </a:p>
          <a:p>
            <a:pPr marL="342900" indent="-342900">
              <a:buFont typeface="Arial"/>
              <a:buChar char="•"/>
            </a:pPr>
            <a:r>
              <a:rPr kumimoji="1" lang="en-US" altLang="zh-TW" sz="3200" dirty="0">
                <a:solidFill>
                  <a:schemeClr val="bg1">
                    <a:lumMod val="65000"/>
                  </a:schemeClr>
                </a:solidFill>
                <a:latin typeface="+mn-ea"/>
              </a:rPr>
              <a:t>Practice #2 –</a:t>
            </a:r>
            <a:r>
              <a:rPr kumimoji="1" lang="zh-TW" altLang="en-US" sz="3200" dirty="0">
                <a:solidFill>
                  <a:schemeClr val="bg1">
                    <a:lumMod val="65000"/>
                  </a:schemeClr>
                </a:solidFill>
                <a:latin typeface="+mn-ea"/>
              </a:rPr>
              <a:t> </a:t>
            </a:r>
            <a:r>
              <a:rPr kumimoji="1" lang="en-US" altLang="zh-TW" sz="3200" dirty="0">
                <a:solidFill>
                  <a:schemeClr val="bg1">
                    <a:lumMod val="65000"/>
                  </a:schemeClr>
                </a:solidFill>
                <a:latin typeface="+mn-ea"/>
              </a:rPr>
              <a:t>People can change direction</a:t>
            </a:r>
            <a:endParaRPr kumimoji="1" lang="en-US" altLang="zh-TW" sz="3200" dirty="0">
              <a:latin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16685180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TW" b="1" dirty="0" smtClean="0">
                <a:latin typeface="+mn-ea"/>
                <a:ea typeface="+mn-ea"/>
              </a:rPr>
              <a:t>Practice #0</a:t>
            </a:r>
            <a:endParaRPr lang="zh-TW" altLang="en-US" b="1" dirty="0">
              <a:latin typeface="+mn-ea"/>
              <a:ea typeface="+mn-ea"/>
            </a:endParaRP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457200" y="1752601"/>
            <a:ext cx="3683978" cy="2256692"/>
          </a:xfrm>
        </p:spPr>
        <p:txBody>
          <a:bodyPr>
            <a:normAutofit/>
          </a:bodyPr>
          <a:lstStyle/>
          <a:p>
            <a:r>
              <a:rPr lang="en-US" altLang="zh-TW" b="0" dirty="0" smtClean="0"/>
              <a:t>class Person </a:t>
            </a:r>
            <a:r>
              <a:rPr lang="en-US" altLang="zh-TW" b="0" dirty="0"/>
              <a:t>{ </a:t>
            </a:r>
            <a:endParaRPr lang="en-US" altLang="zh-TW" b="0" dirty="0" smtClean="0"/>
          </a:p>
          <a:p>
            <a:r>
              <a:rPr lang="en-US" altLang="zh-TW" b="0" dirty="0" smtClean="0"/>
              <a:t>private </a:t>
            </a:r>
            <a:r>
              <a:rPr lang="en-US" altLang="zh-TW" b="0" dirty="0"/>
              <a:t>: </a:t>
            </a:r>
            <a:endParaRPr lang="en-US" altLang="zh-TW" b="0" dirty="0" smtClean="0"/>
          </a:p>
          <a:p>
            <a:r>
              <a:rPr lang="en-US" altLang="zh-TW" b="0" dirty="0"/>
              <a:t>	</a:t>
            </a:r>
            <a:r>
              <a:rPr lang="en-US" altLang="zh-TW" b="0" dirty="0" err="1" smtClean="0"/>
              <a:t>int</a:t>
            </a:r>
            <a:r>
              <a:rPr lang="en-US" altLang="zh-TW" b="0" dirty="0" smtClean="0"/>
              <a:t> id;</a:t>
            </a:r>
          </a:p>
          <a:p>
            <a:r>
              <a:rPr lang="en-US" altLang="zh-TW" b="0" dirty="0"/>
              <a:t>	</a:t>
            </a:r>
            <a:r>
              <a:rPr lang="en-US" altLang="zh-TW" b="0" dirty="0" err="1" smtClean="0"/>
              <a:t>int</a:t>
            </a:r>
            <a:r>
              <a:rPr lang="en-US" altLang="zh-TW" b="0" dirty="0" smtClean="0"/>
              <a:t> location;</a:t>
            </a:r>
          </a:p>
          <a:p>
            <a:r>
              <a:rPr lang="en-US" altLang="zh-TW" b="0" dirty="0" smtClean="0"/>
              <a:t>}; </a:t>
            </a:r>
            <a:endParaRPr kumimoji="1" lang="en-US" altLang="zh-TW" b="0" dirty="0">
              <a:latin typeface="+mn-ea"/>
            </a:endParaRPr>
          </a:p>
        </p:txBody>
      </p:sp>
      <p:sp>
        <p:nvSpPr>
          <p:cNvPr id="5" name="內容版面配置區 2"/>
          <p:cNvSpPr txBox="1">
            <a:spLocks/>
          </p:cNvSpPr>
          <p:nvPr/>
        </p:nvSpPr>
        <p:spPr>
          <a:xfrm>
            <a:off x="4785946" y="1752600"/>
            <a:ext cx="3531578" cy="4296508"/>
          </a:xfrm>
          <a:prstGeom prst="rect">
            <a:avLst/>
          </a:prstGeom>
        </p:spPr>
        <p:txBody>
          <a:bodyPr vert="horz" lIns="91440" tIns="45720" rIns="91440" bIns="45720" rtlCol="0">
            <a:normAutofit lnSpcReduction="10000"/>
          </a:bodyPr>
          <a:lstStyle>
            <a:lvl1pPr marL="0" indent="0" algn="l" defTabSz="914400" rtl="0" eaLnBrk="1" latinLnBrk="0" hangingPunct="1">
              <a:spcBef>
                <a:spcPct val="20000"/>
              </a:spcBef>
              <a:spcAft>
                <a:spcPts val="600"/>
              </a:spcAft>
              <a:buFont typeface="Arial" pitchFamily="34" charset="0"/>
              <a:buNone/>
              <a:defRPr sz="20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1800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zh-TW" altLang="en-US" b="0" dirty="0" smtClean="0"/>
              <a:t>給定一群人</a:t>
            </a:r>
            <a:r>
              <a:rPr lang="zh-TW" altLang="en-US" b="0" dirty="0" smtClean="0"/>
              <a:t>在一維</a:t>
            </a:r>
            <a:r>
              <a:rPr lang="zh-TW" altLang="en-US" b="0" dirty="0" smtClean="0"/>
              <a:t>平面上，預設在原點，他們會移動，最後</a:t>
            </a:r>
            <a:r>
              <a:rPr lang="zh-TW" altLang="en-US" b="0" dirty="0" smtClean="0"/>
              <a:t>依出現順序印</a:t>
            </a:r>
            <a:r>
              <a:rPr lang="zh-TW" altLang="en-US" b="0" dirty="0" smtClean="0"/>
              <a:t>出所有人的位置</a:t>
            </a:r>
            <a:endParaRPr lang="en-US" altLang="zh-TW" b="0" dirty="0" smtClean="0"/>
          </a:p>
          <a:p>
            <a:endParaRPr kumimoji="1" lang="en-US" altLang="zh-TW" b="0" dirty="0" smtClean="0">
              <a:latin typeface="+mn-ea"/>
            </a:endParaRPr>
          </a:p>
          <a:p>
            <a:r>
              <a:rPr kumimoji="1" lang="en-US" altLang="zh-TW" b="0" dirty="0" smtClean="0">
                <a:latin typeface="+mn-ea"/>
              </a:rPr>
              <a:t>Sample:</a:t>
            </a:r>
            <a:endParaRPr kumimoji="1" lang="en-US" altLang="zh-TW" b="0" dirty="0">
              <a:latin typeface="+mn-ea"/>
            </a:endParaRPr>
          </a:p>
          <a:p>
            <a:r>
              <a:rPr kumimoji="1" lang="en-US" altLang="zh-TW" b="0" dirty="0" smtClean="0">
                <a:latin typeface="+mn-ea"/>
              </a:rPr>
              <a:t>P 1</a:t>
            </a:r>
          </a:p>
          <a:p>
            <a:r>
              <a:rPr kumimoji="1" lang="en-US" altLang="zh-TW" b="0" dirty="0" smtClean="0">
                <a:latin typeface="+mn-ea"/>
              </a:rPr>
              <a:t>M 1 </a:t>
            </a:r>
            <a:r>
              <a:rPr kumimoji="1" lang="en-US" altLang="zh-TW" b="0" dirty="0" smtClean="0">
                <a:latin typeface="+mn-ea"/>
              </a:rPr>
              <a:t>3</a:t>
            </a:r>
          </a:p>
          <a:p>
            <a:r>
              <a:rPr kumimoji="1" lang="en-US" altLang="zh-TW" b="0" dirty="0" smtClean="0">
                <a:latin typeface="+mn-ea"/>
              </a:rPr>
              <a:t>P </a:t>
            </a:r>
            <a:r>
              <a:rPr kumimoji="1" lang="en-US" altLang="zh-TW" b="0" dirty="0" smtClean="0">
                <a:latin typeface="+mn-ea"/>
              </a:rPr>
              <a:t>2</a:t>
            </a:r>
          </a:p>
          <a:p>
            <a:r>
              <a:rPr kumimoji="1" lang="en-US" altLang="zh-TW" b="0" dirty="0" smtClean="0">
                <a:latin typeface="+mn-ea"/>
              </a:rPr>
              <a:t>M 2 -2</a:t>
            </a:r>
          </a:p>
          <a:p>
            <a:endParaRPr kumimoji="1" lang="en-US" altLang="zh-TW" b="0" dirty="0">
              <a:latin typeface="+mn-ea"/>
            </a:endParaRPr>
          </a:p>
          <a:p>
            <a:r>
              <a:rPr kumimoji="1" lang="en-US" altLang="zh-TW" b="0" dirty="0" smtClean="0">
                <a:latin typeface="+mn-ea"/>
              </a:rPr>
              <a:t>3 -2</a:t>
            </a:r>
            <a:endParaRPr kumimoji="1" lang="en-US" altLang="zh-TW" b="0" dirty="0">
              <a:latin typeface="+mn-ea"/>
            </a:endParaRPr>
          </a:p>
        </p:txBody>
      </p:sp>
      <p:sp>
        <p:nvSpPr>
          <p:cNvPr id="6" name="內容版面配置區 2"/>
          <p:cNvSpPr txBox="1">
            <a:spLocks/>
          </p:cNvSpPr>
          <p:nvPr/>
        </p:nvSpPr>
        <p:spPr>
          <a:xfrm>
            <a:off x="457200" y="4243439"/>
            <a:ext cx="3683978" cy="225669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spcBef>
                <a:spcPct val="20000"/>
              </a:spcBef>
              <a:spcAft>
                <a:spcPts val="600"/>
              </a:spcAft>
              <a:buFont typeface="Arial" pitchFamily="34" charset="0"/>
              <a:buNone/>
              <a:defRPr sz="20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1800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zh-TW" b="0" dirty="0" smtClean="0"/>
              <a:t>P</a:t>
            </a:r>
            <a:r>
              <a:rPr lang="zh-TW" altLang="en-US" b="0" dirty="0" smtClean="0"/>
              <a:t> 後接 </a:t>
            </a:r>
            <a:r>
              <a:rPr lang="en-US" altLang="zh-TW" b="0" dirty="0" smtClean="0"/>
              <a:t>ID</a:t>
            </a:r>
            <a:r>
              <a:rPr lang="zh-TW" altLang="en-US" b="0" dirty="0" smtClean="0"/>
              <a:t>，代表該</a:t>
            </a:r>
            <a:r>
              <a:rPr lang="en-US" altLang="zh-TW" b="0" dirty="0" smtClean="0"/>
              <a:t>ID</a:t>
            </a:r>
            <a:r>
              <a:rPr lang="zh-TW" altLang="en-US" b="0" dirty="0" smtClean="0"/>
              <a:t>的人出現在原點</a:t>
            </a:r>
            <a:endParaRPr lang="en-US" altLang="zh-TW" b="0" dirty="0" smtClean="0"/>
          </a:p>
          <a:p>
            <a:r>
              <a:rPr kumimoji="1" lang="en-US" altLang="zh-TW" b="0" dirty="0" smtClean="0">
                <a:latin typeface="+mn-ea"/>
              </a:rPr>
              <a:t>M</a:t>
            </a:r>
            <a:r>
              <a:rPr kumimoji="1" lang="zh-TW" altLang="en-US" b="0" dirty="0" smtClean="0">
                <a:latin typeface="+mn-ea"/>
              </a:rPr>
              <a:t> 後接 </a:t>
            </a:r>
            <a:r>
              <a:rPr kumimoji="1" lang="en-US" altLang="zh-TW" b="0" dirty="0" smtClean="0">
                <a:latin typeface="+mn-ea"/>
              </a:rPr>
              <a:t>ID </a:t>
            </a:r>
            <a:r>
              <a:rPr kumimoji="1" lang="zh-TW" altLang="en-US" b="0" dirty="0" smtClean="0">
                <a:latin typeface="+mn-ea"/>
              </a:rPr>
              <a:t>再接移動距離</a:t>
            </a:r>
            <a:endParaRPr kumimoji="1" lang="en-US" altLang="zh-TW" b="0" dirty="0">
              <a:latin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19106130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TW" b="1" dirty="0">
                <a:latin typeface="+mn-ea"/>
              </a:rPr>
              <a:t>Practice </a:t>
            </a:r>
            <a:r>
              <a:rPr lang="en-US" altLang="zh-TW" b="1" dirty="0" smtClean="0">
                <a:latin typeface="+mn-ea"/>
              </a:rPr>
              <a:t>#0</a:t>
            </a:r>
            <a:endParaRPr lang="zh-TW" altLang="en-US" b="1" dirty="0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457200" y="1752600"/>
            <a:ext cx="3851032" cy="4964723"/>
          </a:xfrm>
        </p:spPr>
        <p:txBody>
          <a:bodyPr>
            <a:normAutofit lnSpcReduction="10000"/>
          </a:bodyPr>
          <a:lstStyle/>
          <a:p>
            <a:r>
              <a:rPr lang="en-US" altLang="zh-TW" b="0" dirty="0" smtClean="0"/>
              <a:t>P 5</a:t>
            </a:r>
          </a:p>
          <a:p>
            <a:r>
              <a:rPr lang="en-US" altLang="zh-TW" b="0" dirty="0" smtClean="0"/>
              <a:t>M 5 9</a:t>
            </a:r>
          </a:p>
          <a:p>
            <a:r>
              <a:rPr lang="en-US" altLang="zh-TW" b="0" dirty="0" smtClean="0"/>
              <a:t>M 5 -2</a:t>
            </a:r>
          </a:p>
          <a:p>
            <a:r>
              <a:rPr lang="en-US" altLang="zh-TW" b="0" dirty="0" smtClean="0"/>
              <a:t>P 3</a:t>
            </a:r>
          </a:p>
          <a:p>
            <a:r>
              <a:rPr lang="en-US" altLang="zh-TW" b="0" dirty="0" smtClean="0"/>
              <a:t>M 3 2</a:t>
            </a:r>
          </a:p>
          <a:p>
            <a:r>
              <a:rPr lang="en-US" altLang="zh-TW" b="0" dirty="0" smtClean="0"/>
              <a:t>M 5 7</a:t>
            </a:r>
          </a:p>
          <a:p>
            <a:r>
              <a:rPr lang="en-US" altLang="zh-TW" b="0" dirty="0" smtClean="0"/>
              <a:t>P 8</a:t>
            </a:r>
          </a:p>
          <a:p>
            <a:r>
              <a:rPr lang="en-US" altLang="zh-TW" b="0" dirty="0" smtClean="0"/>
              <a:t>M 8 6</a:t>
            </a:r>
          </a:p>
          <a:p>
            <a:r>
              <a:rPr lang="en-US" altLang="zh-TW" b="0" dirty="0" smtClean="0"/>
              <a:t>M 5 4</a:t>
            </a:r>
          </a:p>
          <a:p>
            <a:r>
              <a:rPr lang="en-US" altLang="zh-TW" b="0" dirty="0" smtClean="0"/>
              <a:t>M 3 10</a:t>
            </a:r>
          </a:p>
          <a:p>
            <a:endParaRPr lang="en-US" altLang="zh-TW" b="0" dirty="0"/>
          </a:p>
          <a:p>
            <a:r>
              <a:rPr lang="en-US" altLang="zh-TW" b="0" dirty="0" smtClean="0"/>
              <a:t>18 12 6</a:t>
            </a:r>
          </a:p>
        </p:txBody>
      </p:sp>
      <p:sp>
        <p:nvSpPr>
          <p:cNvPr id="4" name="內容版面配置區 2"/>
          <p:cNvSpPr txBox="1">
            <a:spLocks/>
          </p:cNvSpPr>
          <p:nvPr/>
        </p:nvSpPr>
        <p:spPr>
          <a:xfrm>
            <a:off x="4460632" y="1752600"/>
            <a:ext cx="3851032" cy="4964724"/>
          </a:xfrm>
          <a:prstGeom prst="rect">
            <a:avLst/>
          </a:prstGeom>
        </p:spPr>
        <p:txBody>
          <a:bodyPr vert="horz" lIns="91440" tIns="45720" rIns="91440" bIns="45720" rtlCol="0">
            <a:normAutofit lnSpcReduction="10000"/>
          </a:bodyPr>
          <a:lstStyle>
            <a:lvl1pPr marL="0" indent="0" algn="l" defTabSz="914400" rtl="0" eaLnBrk="1" latinLnBrk="0" hangingPunct="1">
              <a:spcBef>
                <a:spcPct val="20000"/>
              </a:spcBef>
              <a:spcAft>
                <a:spcPts val="600"/>
              </a:spcAft>
              <a:buFont typeface="Arial" pitchFamily="34" charset="0"/>
              <a:buNone/>
              <a:defRPr sz="20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1800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Font typeface="Arial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zh-TW" b="0" dirty="0" smtClean="0"/>
              <a:t>P 10</a:t>
            </a:r>
          </a:p>
          <a:p>
            <a:r>
              <a:rPr lang="en-US" altLang="zh-TW" b="0" dirty="0" smtClean="0"/>
              <a:t>P 15</a:t>
            </a:r>
          </a:p>
          <a:p>
            <a:r>
              <a:rPr lang="en-US" altLang="zh-TW" b="0" dirty="0" smtClean="0"/>
              <a:t>P 6</a:t>
            </a:r>
          </a:p>
          <a:p>
            <a:r>
              <a:rPr lang="en-US" altLang="zh-TW" b="0" dirty="0" smtClean="0"/>
              <a:t>M 15 3</a:t>
            </a:r>
          </a:p>
          <a:p>
            <a:r>
              <a:rPr lang="en-US" altLang="zh-TW" b="0" dirty="0" smtClean="0"/>
              <a:t>M 6 3</a:t>
            </a:r>
          </a:p>
          <a:p>
            <a:r>
              <a:rPr lang="en-US" altLang="zh-TW" b="0" dirty="0" smtClean="0"/>
              <a:t>M 10 -3</a:t>
            </a:r>
          </a:p>
          <a:p>
            <a:r>
              <a:rPr lang="en-US" altLang="zh-TW" b="0" dirty="0" smtClean="0"/>
              <a:t>M 15 6</a:t>
            </a:r>
          </a:p>
          <a:p>
            <a:r>
              <a:rPr lang="en-US" altLang="zh-TW" b="0" dirty="0" smtClean="0"/>
              <a:t>M 15 -2</a:t>
            </a:r>
          </a:p>
          <a:p>
            <a:r>
              <a:rPr lang="en-US" altLang="zh-TW" b="0" dirty="0" smtClean="0"/>
              <a:t>M 10 10</a:t>
            </a:r>
          </a:p>
          <a:p>
            <a:r>
              <a:rPr lang="en-US" altLang="zh-TW" b="0" dirty="0" smtClean="0"/>
              <a:t>M 6 -50</a:t>
            </a:r>
          </a:p>
          <a:p>
            <a:endParaRPr lang="en-US" altLang="zh-TW" b="0" dirty="0"/>
          </a:p>
          <a:p>
            <a:r>
              <a:rPr lang="en-US" altLang="zh-TW" b="0" dirty="0" smtClean="0"/>
              <a:t>7 7 -47</a:t>
            </a:r>
            <a:endParaRPr lang="zh-TW" altLang="en-US" b="0" dirty="0"/>
          </a:p>
        </p:txBody>
      </p:sp>
    </p:spTree>
    <p:extLst>
      <p:ext uri="{BB962C8B-B14F-4D97-AF65-F5344CB8AC3E}">
        <p14:creationId xmlns:p14="http://schemas.microsoft.com/office/powerpoint/2010/main" val="1596024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kumimoji="1" lang="en-US" altLang="zh-TW" sz="4000" b="1" dirty="0" smtClean="0">
                <a:latin typeface="+mj-ea"/>
              </a:rPr>
              <a:t>Agenda</a:t>
            </a:r>
            <a:endParaRPr kumimoji="1" lang="zh-TW" altLang="en-US" sz="4000" b="1" dirty="0">
              <a:latin typeface="+mj-ea"/>
            </a:endParaRP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342900" indent="-342900">
              <a:buFont typeface="Arial"/>
              <a:buChar char="•"/>
            </a:pPr>
            <a:r>
              <a:rPr kumimoji="1" lang="en-US" altLang="zh-TW" sz="3200" b="0" dirty="0" smtClean="0">
                <a:solidFill>
                  <a:schemeClr val="bg1">
                    <a:lumMod val="65000"/>
                  </a:schemeClr>
                </a:solidFill>
                <a:latin typeface="+mn-ea"/>
              </a:rPr>
              <a:t>Review </a:t>
            </a:r>
            <a:r>
              <a:rPr kumimoji="1" lang="en-US" altLang="zh-TW" sz="3200" b="0" dirty="0">
                <a:solidFill>
                  <a:schemeClr val="bg1">
                    <a:lumMod val="65000"/>
                  </a:schemeClr>
                </a:solidFill>
                <a:latin typeface="+mn-ea"/>
              </a:rPr>
              <a:t>– </a:t>
            </a:r>
            <a:r>
              <a:rPr kumimoji="1" lang="en-US" altLang="zh-TW" sz="3200" b="0" dirty="0" smtClean="0">
                <a:solidFill>
                  <a:schemeClr val="bg1">
                    <a:lumMod val="65000"/>
                  </a:schemeClr>
                </a:solidFill>
                <a:latin typeface="+mn-ea"/>
              </a:rPr>
              <a:t>Constructors</a:t>
            </a:r>
          </a:p>
          <a:p>
            <a:pPr marL="342900" indent="-342900">
              <a:buFont typeface="Arial"/>
              <a:buChar char="•"/>
            </a:pPr>
            <a:r>
              <a:rPr kumimoji="1" lang="en-US" altLang="zh-TW" sz="3200" b="0" dirty="0" smtClean="0">
                <a:solidFill>
                  <a:schemeClr val="bg1">
                    <a:lumMod val="65000"/>
                  </a:schemeClr>
                </a:solidFill>
                <a:latin typeface="+mn-ea"/>
              </a:rPr>
              <a:t>Practice </a:t>
            </a:r>
            <a:r>
              <a:rPr kumimoji="1" lang="en-US" altLang="zh-TW" sz="3200" b="0" dirty="0">
                <a:solidFill>
                  <a:schemeClr val="bg1">
                    <a:lumMod val="65000"/>
                  </a:schemeClr>
                </a:solidFill>
                <a:latin typeface="+mn-ea"/>
              </a:rPr>
              <a:t>#0 </a:t>
            </a:r>
            <a:r>
              <a:rPr kumimoji="1" lang="en-US" altLang="zh-TW" sz="3200" b="0" dirty="0" smtClean="0">
                <a:solidFill>
                  <a:schemeClr val="bg1">
                    <a:lumMod val="65000"/>
                  </a:schemeClr>
                </a:solidFill>
                <a:latin typeface="+mn-ea"/>
              </a:rPr>
              <a:t>– People like walking</a:t>
            </a:r>
          </a:p>
          <a:p>
            <a:pPr marL="342900" indent="-342900">
              <a:buFont typeface="Arial"/>
              <a:buChar char="•"/>
            </a:pPr>
            <a:r>
              <a:rPr kumimoji="1" lang="en-US" altLang="zh-TW" sz="3200" b="0" dirty="0" smtClean="0">
                <a:latin typeface="+mn-ea"/>
              </a:rPr>
              <a:t>Practice #1 – Operator overloading</a:t>
            </a:r>
          </a:p>
          <a:p>
            <a:pPr marL="342900" indent="-342900">
              <a:buFont typeface="Arial"/>
              <a:buChar char="•"/>
            </a:pPr>
            <a:r>
              <a:rPr kumimoji="1" lang="en-US" altLang="zh-TW" sz="3200" dirty="0">
                <a:solidFill>
                  <a:schemeClr val="bg1">
                    <a:lumMod val="65000"/>
                  </a:schemeClr>
                </a:solidFill>
                <a:latin typeface="+mn-ea"/>
              </a:rPr>
              <a:t>Practice #2 –</a:t>
            </a:r>
            <a:r>
              <a:rPr kumimoji="1" lang="zh-TW" altLang="en-US" sz="3200" dirty="0">
                <a:solidFill>
                  <a:schemeClr val="bg1">
                    <a:lumMod val="65000"/>
                  </a:schemeClr>
                </a:solidFill>
                <a:latin typeface="+mn-ea"/>
              </a:rPr>
              <a:t> </a:t>
            </a:r>
            <a:r>
              <a:rPr kumimoji="1" lang="en-US" altLang="zh-TW" sz="3200" dirty="0">
                <a:solidFill>
                  <a:schemeClr val="bg1">
                    <a:lumMod val="65000"/>
                  </a:schemeClr>
                </a:solidFill>
                <a:latin typeface="+mn-ea"/>
              </a:rPr>
              <a:t>People can change direction</a:t>
            </a:r>
            <a:endParaRPr kumimoji="1" lang="en-US" altLang="zh-TW" sz="3200" dirty="0">
              <a:latin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38311524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zh-TW" b="1" dirty="0">
                <a:latin typeface="+mn-ea"/>
              </a:rPr>
              <a:t>Operator overloading</a:t>
            </a:r>
            <a:endParaRPr lang="zh-TW" altLang="en-US" b="1" dirty="0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TW" dirty="0" smtClean="0"/>
              <a:t>c</a:t>
            </a:r>
            <a:r>
              <a:rPr lang="en-US" altLang="zh-TW" b="0" dirty="0" smtClean="0"/>
              <a:t>lass </a:t>
            </a:r>
            <a:r>
              <a:rPr lang="en-US" altLang="zh-TW" i="1" u="sng" dirty="0" err="1" smtClean="0"/>
              <a:t>className</a:t>
            </a:r>
            <a:r>
              <a:rPr lang="en-US" altLang="zh-TW" b="0" dirty="0" smtClean="0"/>
              <a:t> {</a:t>
            </a:r>
          </a:p>
          <a:p>
            <a:r>
              <a:rPr lang="en-US" altLang="zh-TW" dirty="0"/>
              <a:t>p</a:t>
            </a:r>
            <a:r>
              <a:rPr lang="en-US" altLang="zh-TW" b="0" dirty="0" smtClean="0"/>
              <a:t>rivate:</a:t>
            </a:r>
          </a:p>
          <a:p>
            <a:r>
              <a:rPr lang="en-US" altLang="zh-TW" dirty="0"/>
              <a:t>p</a:t>
            </a:r>
            <a:r>
              <a:rPr lang="en-US" altLang="zh-TW" dirty="0" smtClean="0"/>
              <a:t>ublic:</a:t>
            </a:r>
          </a:p>
          <a:p>
            <a:r>
              <a:rPr lang="en-US" altLang="zh-TW" b="0" dirty="0" smtClean="0"/>
              <a:t>	</a:t>
            </a:r>
            <a:r>
              <a:rPr lang="en-US" altLang="zh-TW" dirty="0"/>
              <a:t> </a:t>
            </a:r>
            <a:r>
              <a:rPr lang="en-US" altLang="zh-TW" i="1" u="sng" dirty="0" smtClean="0"/>
              <a:t>type</a:t>
            </a:r>
            <a:r>
              <a:rPr lang="en-US" altLang="zh-TW" dirty="0" smtClean="0"/>
              <a:t> operator </a:t>
            </a:r>
            <a:r>
              <a:rPr lang="en-US" altLang="zh-TW" i="1" u="sng" dirty="0" smtClean="0"/>
              <a:t>op</a:t>
            </a:r>
            <a:r>
              <a:rPr lang="en-US" altLang="zh-TW" dirty="0" smtClean="0"/>
              <a:t>(</a:t>
            </a:r>
            <a:r>
              <a:rPr lang="en-US" altLang="zh-TW" dirty="0" err="1" smtClean="0"/>
              <a:t>const</a:t>
            </a:r>
            <a:r>
              <a:rPr lang="en-US" altLang="zh-TW" dirty="0" smtClean="0"/>
              <a:t> </a:t>
            </a:r>
            <a:r>
              <a:rPr lang="en-US" altLang="zh-TW" i="1" u="sng" dirty="0" err="1" smtClean="0"/>
              <a:t>className</a:t>
            </a:r>
            <a:r>
              <a:rPr lang="en-US" altLang="zh-TW" dirty="0" smtClean="0"/>
              <a:t>&amp; </a:t>
            </a:r>
            <a:r>
              <a:rPr lang="en-US" altLang="zh-TW" i="1" u="sng" dirty="0" err="1" smtClean="0"/>
              <a:t>variableName</a:t>
            </a:r>
            <a:r>
              <a:rPr lang="en-US" altLang="zh-TW" dirty="0" smtClean="0"/>
              <a:t>) </a:t>
            </a:r>
            <a:r>
              <a:rPr lang="en-US" altLang="zh-TW" dirty="0" err="1" smtClean="0"/>
              <a:t>const</a:t>
            </a:r>
            <a:r>
              <a:rPr lang="en-US" altLang="zh-TW" dirty="0" smtClean="0"/>
              <a:t>;</a:t>
            </a:r>
            <a:endParaRPr lang="en-US" altLang="zh-TW" b="0" dirty="0" smtClean="0"/>
          </a:p>
          <a:p>
            <a:r>
              <a:rPr lang="en-US" altLang="zh-TW" dirty="0" smtClean="0"/>
              <a:t>}</a:t>
            </a:r>
          </a:p>
          <a:p>
            <a:r>
              <a:rPr lang="en-US" altLang="zh-TW" i="1" u="sng" dirty="0"/>
              <a:t>type</a:t>
            </a:r>
            <a:r>
              <a:rPr lang="en-US" altLang="zh-TW" dirty="0"/>
              <a:t> </a:t>
            </a:r>
            <a:r>
              <a:rPr lang="en-US" altLang="zh-TW" i="1" u="sng" dirty="0" err="1" smtClean="0"/>
              <a:t>className</a:t>
            </a:r>
            <a:r>
              <a:rPr lang="en-US" altLang="zh-TW" dirty="0" smtClean="0"/>
              <a:t>::operator </a:t>
            </a:r>
            <a:r>
              <a:rPr lang="en-US" altLang="zh-TW" i="1" u="sng" dirty="0"/>
              <a:t>op</a:t>
            </a:r>
            <a:r>
              <a:rPr lang="en-US" altLang="zh-TW" dirty="0"/>
              <a:t>(</a:t>
            </a:r>
            <a:r>
              <a:rPr lang="en-US" altLang="zh-TW" dirty="0" err="1"/>
              <a:t>const</a:t>
            </a:r>
            <a:r>
              <a:rPr lang="en-US" altLang="zh-TW" dirty="0"/>
              <a:t> </a:t>
            </a:r>
            <a:r>
              <a:rPr lang="en-US" altLang="zh-TW" i="1" u="sng" dirty="0" err="1"/>
              <a:t>className</a:t>
            </a:r>
            <a:r>
              <a:rPr lang="en-US" altLang="zh-TW" dirty="0"/>
              <a:t>&amp; </a:t>
            </a:r>
            <a:r>
              <a:rPr lang="en-US" altLang="zh-TW" i="1" u="sng" dirty="0" err="1"/>
              <a:t>variableName</a:t>
            </a:r>
            <a:r>
              <a:rPr lang="en-US" altLang="zh-TW" dirty="0" smtClean="0"/>
              <a:t>) </a:t>
            </a:r>
            <a:r>
              <a:rPr lang="en-US" altLang="zh-TW" dirty="0" err="1" smtClean="0"/>
              <a:t>const</a:t>
            </a:r>
            <a:endParaRPr lang="en-US" altLang="zh-TW" dirty="0"/>
          </a:p>
          <a:p>
            <a:r>
              <a:rPr lang="en-US" altLang="zh-TW" dirty="0" smtClean="0"/>
              <a:t>{</a:t>
            </a:r>
          </a:p>
          <a:p>
            <a:r>
              <a:rPr lang="en-US" altLang="zh-TW" b="0" dirty="0"/>
              <a:t>}</a:t>
            </a:r>
            <a:endParaRPr lang="zh-TW" altLang="en-US" b="0" dirty="0"/>
          </a:p>
        </p:txBody>
      </p:sp>
    </p:spTree>
    <p:extLst>
      <p:ext uri="{BB962C8B-B14F-4D97-AF65-F5344CB8AC3E}">
        <p14:creationId xmlns:p14="http://schemas.microsoft.com/office/powerpoint/2010/main" val="4078882846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基礎">
  <a:themeElements>
    <a:clrScheme name="基礎">
      <a:dk1>
        <a:srgbClr val="000000"/>
      </a:dk1>
      <a:lt1>
        <a:srgbClr val="FFFFFF"/>
      </a:lt1>
      <a:dk2>
        <a:srgbClr val="D1282E"/>
      </a:dk2>
      <a:lt2>
        <a:srgbClr val="C8C8B1"/>
      </a:lt2>
      <a:accent1>
        <a:srgbClr val="7A7A7A"/>
      </a:accent1>
      <a:accent2>
        <a:srgbClr val="F5C201"/>
      </a:accent2>
      <a:accent3>
        <a:srgbClr val="526DB0"/>
      </a:accent3>
      <a:accent4>
        <a:srgbClr val="989AAC"/>
      </a:accent4>
      <a:accent5>
        <a:srgbClr val="DC5924"/>
      </a:accent5>
      <a:accent6>
        <a:srgbClr val="B4B392"/>
      </a:accent6>
      <a:hlink>
        <a:srgbClr val="CC9900"/>
      </a:hlink>
      <a:folHlink>
        <a:srgbClr val="969696"/>
      </a:folHlink>
    </a:clrScheme>
    <a:fontScheme name="基礎">
      <a:majorFont>
        <a:latin typeface="Arial Black"/>
        <a:ea typeface=""/>
        <a:cs typeface=""/>
        <a:font script="Jpan" typeface="ＭＳ Ｐゴシック"/>
        <a:font script="Hang" typeface="HY견고딕"/>
        <a:font script="Hans" typeface="微软雅黑"/>
        <a:font script="Hant" typeface="微軟正黑體"/>
        <a:font script="Arab" typeface="Tahoma"/>
        <a:font script="Hebr" typeface="Tahoma"/>
        <a:font script="Thai" typeface="Tahoma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基礎">
      <a: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250000"/>
              </a:schemeClr>
            </a:gs>
            <a:gs pos="35000">
              <a:schemeClr val="phClr">
                <a:tint val="47000"/>
                <a:satMod val="275000"/>
              </a:schemeClr>
            </a:gs>
            <a:gs pos="100000">
              <a:schemeClr val="phClr">
                <a:tint val="25000"/>
                <a:satMod val="300000"/>
              </a:schemeClr>
            </a:gs>
          </a:gsLst>
          <a:lin ang="16200000" scaled="1"/>
        </a:gradFill>
        <a:solidFill>
          <a:schemeClr val="phClr">
            <a:satMod val="110000"/>
          </a:schemeClr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8575" cap="flat" cmpd="sng" algn="ctr">
          <a:solidFill>
            <a:schemeClr val="phClr"/>
          </a:solidFill>
          <a:prstDash val="solid"/>
        </a:ln>
        <a:ln w="4127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9999" dist="23000" algn="bl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38100" dist="19050" algn="bl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balanced" dir="l"/>
          </a:scene3d>
          <a:sp3d prstMaterial="plastic">
            <a:bevelT w="38100" h="31750"/>
          </a:sp3d>
        </a:effectStyle>
      </a:effectStyleLst>
      <a:bgFillStyleLst>
        <a:solidFill>
          <a:schemeClr val="phClr"/>
        </a:solidFill>
        <a:blipFill rotWithShape="1">
          <a:blip xmlns:r="http://schemas.openxmlformats.org/officeDocument/2006/relationships" r:embed="rId1">
            <a:duotone>
              <a:schemeClr val="phClr">
                <a:tint val="96000"/>
              </a:schemeClr>
              <a:schemeClr val="phClr">
                <a:shade val="94000"/>
              </a:schemeClr>
            </a:duotone>
          </a:blip>
          <a:tile tx="0" ty="0" sx="100000" sy="100000" flip="none" algn="tl"/>
        </a:blipFill>
        <a:gradFill rotWithShape="1">
          <a:gsLst>
            <a:gs pos="0">
              <a:schemeClr val="phClr">
                <a:tint val="84000"/>
                <a:satMod val="110000"/>
              </a:schemeClr>
            </a:gs>
            <a:gs pos="44000">
              <a:schemeClr val="phClr">
                <a:tint val="93000"/>
                <a:satMod val="115000"/>
              </a:schemeClr>
            </a:gs>
            <a:gs pos="100000">
              <a:schemeClr val="phClr">
                <a:tint val="100000"/>
                <a:shade val="59000"/>
                <a:satMod val="120000"/>
              </a:schemeClr>
            </a:gs>
          </a:gsLst>
          <a:path path="circle">
            <a:fillToRect l="40000" t="60000" r="60000" b="4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基礎.thmx</Template>
  <TotalTime>8934</TotalTime>
  <Words>777</Words>
  <Application>Microsoft Office PowerPoint</Application>
  <PresentationFormat>如螢幕大小 (4:3)</PresentationFormat>
  <Paragraphs>185</Paragraphs>
  <Slides>15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6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15</vt:i4>
      </vt:variant>
    </vt:vector>
  </HeadingPairs>
  <TitlesOfParts>
    <vt:vector size="22" baseType="lpstr">
      <vt:lpstr>微軟正黑體</vt:lpstr>
      <vt:lpstr>新細明體</vt:lpstr>
      <vt:lpstr>Arial</vt:lpstr>
      <vt:lpstr>Arial Black</vt:lpstr>
      <vt:lpstr>Calibri</vt:lpstr>
      <vt:lpstr>Wingdings</vt:lpstr>
      <vt:lpstr>基礎</vt:lpstr>
      <vt:lpstr>Lab W13</vt:lpstr>
      <vt:lpstr>Agenda</vt:lpstr>
      <vt:lpstr>constructors</vt:lpstr>
      <vt:lpstr>constructors</vt:lpstr>
      <vt:lpstr>Agenda</vt:lpstr>
      <vt:lpstr>Practice #0</vt:lpstr>
      <vt:lpstr>Practice #0</vt:lpstr>
      <vt:lpstr>Agenda</vt:lpstr>
      <vt:lpstr>Operator overloading</vt:lpstr>
      <vt:lpstr>Practice #1</vt:lpstr>
      <vt:lpstr>Practice #1</vt:lpstr>
      <vt:lpstr>Agenda</vt:lpstr>
      <vt:lpstr>Practice #2</vt:lpstr>
      <vt:lpstr>Practice #2</vt:lpstr>
      <vt:lpstr>Practice #2 - extend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Lab #01</dc:title>
  <dc:creator>Chang Tammy</dc:creator>
  <cp:lastModifiedBy>weihung</cp:lastModifiedBy>
  <cp:revision>244</cp:revision>
  <dcterms:created xsi:type="dcterms:W3CDTF">2015-03-03T01:58:10Z</dcterms:created>
  <dcterms:modified xsi:type="dcterms:W3CDTF">2016-05-18T07:57:35Z</dcterms:modified>
</cp:coreProperties>
</file>