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60" r:id="rId1"/>
  </p:sldMasterIdLst>
  <p:notesMasterIdLst>
    <p:notesMasterId r:id="rId27"/>
  </p:notesMasterIdLst>
  <p:sldIdLst>
    <p:sldId id="256" r:id="rId2"/>
    <p:sldId id="332" r:id="rId3"/>
    <p:sldId id="350" r:id="rId4"/>
    <p:sldId id="287" r:id="rId5"/>
    <p:sldId id="286" r:id="rId6"/>
    <p:sldId id="342" r:id="rId7"/>
    <p:sldId id="343" r:id="rId8"/>
    <p:sldId id="291" r:id="rId9"/>
    <p:sldId id="327" r:id="rId10"/>
    <p:sldId id="293" r:id="rId11"/>
    <p:sldId id="351" r:id="rId12"/>
    <p:sldId id="296" r:id="rId13"/>
    <p:sldId id="318" r:id="rId14"/>
    <p:sldId id="341" r:id="rId15"/>
    <p:sldId id="340" r:id="rId16"/>
    <p:sldId id="352" r:id="rId17"/>
    <p:sldId id="335" r:id="rId18"/>
    <p:sldId id="336" r:id="rId19"/>
    <p:sldId id="344" r:id="rId20"/>
    <p:sldId id="345" r:id="rId21"/>
    <p:sldId id="346" r:id="rId22"/>
    <p:sldId id="347" r:id="rId23"/>
    <p:sldId id="349" r:id="rId24"/>
    <p:sldId id="301" r:id="rId25"/>
    <p:sldId id="304" r:id="rId26"/>
  </p:sldIdLst>
  <p:sldSz cx="9144000" cy="6858000" type="screen4x3"/>
  <p:notesSz cx="6858000" cy="9144000"/>
  <p:defaultTextStyle>
    <a:defPPr>
      <a:defRPr lang="zh-TW"/>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740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佈景主題樣式 1 - 輔色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06799F8-075E-4A3A-A7F6-7FBC6576F1A4}" styleName="佈景主題樣式 2 - 輔色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C083E6E3-FA7D-4D7B-A595-EF9225AFEA82}" styleName="淺色樣式 1 - 輔色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無樣式、無格線">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D083AE6-46FA-4A59-8FB0-9F97EB10719F}" styleName="淺色樣式 3 - 輔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C4B1156A-380E-4F78-BDF5-A606A8083BF9}" styleName="中等深淺樣式 4 - 輔色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A107856-5554-42FB-B03E-39F5DBC370BA}" styleName="中等深淺樣式 4 - 輔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DBED569-4797-4DF1-A0F4-6AAB3CD982D8}" styleName="淺色樣式 3 - 輔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06" autoAdjust="0"/>
    <p:restoredTop sz="94424" autoAdjust="0"/>
  </p:normalViewPr>
  <p:slideViewPr>
    <p:cSldViewPr snapToGrid="0" snapToObjects="1">
      <p:cViewPr>
        <p:scale>
          <a:sx n="90" d="100"/>
          <a:sy n="90" d="100"/>
        </p:scale>
        <p:origin x="96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F5BFDE-5963-144C-8E12-4933E90D95AB}" type="datetimeFigureOut">
              <a:rPr kumimoji="1" lang="zh-TW" altLang="en-US" smtClean="0"/>
              <a:t>2016/6/1</a:t>
            </a:fld>
            <a:endParaRPr kumimoji="1" lang="zh-TW" altLang="en-US"/>
          </a:p>
        </p:txBody>
      </p:sp>
      <p:sp>
        <p:nvSpPr>
          <p:cNvPr id="4" name="投影片影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7DD3AC-56C3-8643-A10C-791B8272748F}" type="slidenum">
              <a:rPr kumimoji="1" lang="zh-TW" altLang="en-US" smtClean="0"/>
              <a:t>‹#›</a:t>
            </a:fld>
            <a:endParaRPr kumimoji="1" lang="zh-TW" altLang="en-US"/>
          </a:p>
        </p:txBody>
      </p:sp>
    </p:spTree>
    <p:extLst>
      <p:ext uri="{BB962C8B-B14F-4D97-AF65-F5344CB8AC3E}">
        <p14:creationId xmlns:p14="http://schemas.microsoft.com/office/powerpoint/2010/main" val="253799350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200" b="1" i="0" kern="1200" dirty="0" smtClean="0">
                <a:solidFill>
                  <a:schemeClr val="tx1"/>
                </a:solidFill>
                <a:effectLst/>
                <a:latin typeface="+mn-lt"/>
                <a:ea typeface="+mn-ea"/>
                <a:cs typeface="+mn-cs"/>
              </a:rPr>
              <a:t>Overriding</a:t>
            </a:r>
            <a:r>
              <a:rPr lang="zh-TW" altLang="en-US" sz="1200" b="1" i="0" kern="1200" dirty="0" smtClean="0">
                <a:solidFill>
                  <a:schemeClr val="tx1"/>
                </a:solidFill>
                <a:effectLst/>
                <a:latin typeface="+mn-lt"/>
                <a:ea typeface="+mn-ea"/>
                <a:cs typeface="+mn-cs"/>
              </a:rPr>
              <a:t>是指：</a:t>
            </a:r>
            <a:r>
              <a:rPr lang="en-US" altLang="zh-TW" sz="1200" b="1" i="0" kern="1200" dirty="0" smtClean="0">
                <a:solidFill>
                  <a:schemeClr val="tx1"/>
                </a:solidFill>
                <a:effectLst/>
                <a:latin typeface="+mn-lt"/>
                <a:ea typeface="+mn-ea"/>
                <a:cs typeface="+mn-cs"/>
              </a:rPr>
              <a:t>『</a:t>
            </a:r>
            <a:r>
              <a:rPr lang="zh-TW" altLang="en-US" sz="1200" b="1" i="0" kern="1200" dirty="0" smtClean="0">
                <a:solidFill>
                  <a:schemeClr val="tx1"/>
                </a:solidFill>
                <a:effectLst/>
                <a:latin typeface="+mn-lt"/>
                <a:ea typeface="+mn-ea"/>
                <a:cs typeface="+mn-cs"/>
              </a:rPr>
              <a:t>子類別將父類別函式重新定義以符合自身所需</a:t>
            </a:r>
            <a:r>
              <a:rPr lang="en-US" altLang="zh-TW" sz="1200" b="1" i="0" kern="1200" dirty="0" smtClean="0">
                <a:solidFill>
                  <a:schemeClr val="tx1"/>
                </a:solidFill>
                <a:effectLst/>
                <a:latin typeface="+mn-lt"/>
                <a:ea typeface="+mn-ea"/>
                <a:cs typeface="+mn-cs"/>
              </a:rPr>
              <a:t>』</a:t>
            </a:r>
          </a:p>
          <a:p>
            <a:r>
              <a:rPr lang="en-US" altLang="zh-TW" sz="1200" b="1" i="0" kern="1200" dirty="0" smtClean="0">
                <a:solidFill>
                  <a:schemeClr val="tx1"/>
                </a:solidFill>
                <a:effectLst/>
                <a:latin typeface="+mn-lt"/>
                <a:ea typeface="+mn-ea"/>
                <a:cs typeface="+mn-cs"/>
              </a:rPr>
              <a:t>overloading</a:t>
            </a:r>
            <a:r>
              <a:rPr lang="zh-TW" altLang="en-US" sz="1200" b="1" i="0" kern="1200" dirty="0" smtClean="0">
                <a:solidFill>
                  <a:schemeClr val="tx1"/>
                </a:solidFill>
                <a:effectLst/>
                <a:latin typeface="+mn-lt"/>
                <a:ea typeface="+mn-ea"/>
                <a:cs typeface="+mn-cs"/>
              </a:rPr>
              <a:t>其概念是：不同運算式藉由接收的運算子型態不同來達到共用相同的運算子符號</a:t>
            </a:r>
            <a:endParaRPr lang="zh-TW" altLang="en-US" dirty="0"/>
          </a:p>
        </p:txBody>
      </p:sp>
      <p:sp>
        <p:nvSpPr>
          <p:cNvPr id="4" name="投影片編號版面配置區 3"/>
          <p:cNvSpPr>
            <a:spLocks noGrp="1"/>
          </p:cNvSpPr>
          <p:nvPr>
            <p:ph type="sldNum" sz="quarter" idx="10"/>
          </p:nvPr>
        </p:nvSpPr>
        <p:spPr/>
        <p:txBody>
          <a:bodyPr/>
          <a:lstStyle/>
          <a:p>
            <a:fld id="{327DD3AC-56C3-8643-A10C-791B8272748F}" type="slidenum">
              <a:rPr kumimoji="1" lang="zh-TW" altLang="en-US" smtClean="0"/>
              <a:t>12</a:t>
            </a:fld>
            <a:endParaRPr kumimoji="1" lang="zh-TW" altLang="en-US"/>
          </a:p>
        </p:txBody>
      </p:sp>
    </p:spTree>
    <p:extLst>
      <p:ext uri="{BB962C8B-B14F-4D97-AF65-F5344CB8AC3E}">
        <p14:creationId xmlns:p14="http://schemas.microsoft.com/office/powerpoint/2010/main" val="1757379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zh-TW" sz="1200" b="0" dirty="0" smtClean="0">
                <a:latin typeface="+mn-ea"/>
              </a:rPr>
              <a:t>Separate the index and score with a space, and separate the two students with a new line character.</a:t>
            </a:r>
          </a:p>
          <a:p>
            <a:endParaRPr lang="zh-TW" altLang="en-US" dirty="0"/>
          </a:p>
        </p:txBody>
      </p:sp>
      <p:sp>
        <p:nvSpPr>
          <p:cNvPr id="4" name="投影片編號版面配置區 3"/>
          <p:cNvSpPr>
            <a:spLocks noGrp="1"/>
          </p:cNvSpPr>
          <p:nvPr>
            <p:ph type="sldNum" sz="quarter" idx="10"/>
          </p:nvPr>
        </p:nvSpPr>
        <p:spPr/>
        <p:txBody>
          <a:bodyPr/>
          <a:lstStyle/>
          <a:p>
            <a:fld id="{327DD3AC-56C3-8643-A10C-791B8272748F}" type="slidenum">
              <a:rPr kumimoji="1" lang="zh-TW" altLang="en-US" smtClean="0"/>
              <a:t>24</a:t>
            </a:fld>
            <a:endParaRPr kumimoji="1" lang="zh-TW" altLang="en-US"/>
          </a:p>
        </p:txBody>
      </p:sp>
    </p:spTree>
    <p:extLst>
      <p:ext uri="{BB962C8B-B14F-4D97-AF65-F5344CB8AC3E}">
        <p14:creationId xmlns:p14="http://schemas.microsoft.com/office/powerpoint/2010/main" val="955695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按一下以編輯母片子標題樣式</a:t>
            </a:r>
            <a:endParaRPr lang="en-US" dirty="0"/>
          </a:p>
        </p:txBody>
      </p:sp>
      <p:sp>
        <p:nvSpPr>
          <p:cNvPr id="4" name="Date Placeholder 3"/>
          <p:cNvSpPr>
            <a:spLocks noGrp="1"/>
          </p:cNvSpPr>
          <p:nvPr>
            <p:ph type="dt" sz="half" idx="10"/>
          </p:nvPr>
        </p:nvSpPr>
        <p:spPr/>
        <p:txBody>
          <a:bodyPr/>
          <a:lstStyle/>
          <a:p>
            <a:fld id="{8FF04E4C-8F1D-E741-B5A8-406CF75EBD87}" type="datetimeFigureOut">
              <a:rPr kumimoji="1" lang="zh-TW" altLang="en-US" smtClean="0"/>
              <a:t>2016/6/1</a:t>
            </a:fld>
            <a:endParaRPr kumimoji="1" lang="zh-TW" altLang="en-US"/>
          </a:p>
        </p:txBody>
      </p:sp>
      <p:sp>
        <p:nvSpPr>
          <p:cNvPr id="5" name="Footer Placeholder 4"/>
          <p:cNvSpPr>
            <a:spLocks noGrp="1"/>
          </p:cNvSpPr>
          <p:nvPr>
            <p:ph type="ftr" sz="quarter" idx="11"/>
          </p:nvPr>
        </p:nvSpPr>
        <p:spPr/>
        <p:txBody>
          <a:bodyPr/>
          <a:lstStyle/>
          <a:p>
            <a:endParaRPr kumimoji="1" lang="zh-TW" alt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6294C92D-0306-4E69-9CD3-20855E849650}" type="slidenum">
              <a:rPr kumimoji="0" lang="en-US" smtClean="0"/>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Vertical Text Placeholder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fld id="{8FF04E4C-8F1D-E741-B5A8-406CF75EBD87}" type="datetimeFigureOut">
              <a:rPr kumimoji="1" lang="zh-TW" altLang="en-US" smtClean="0"/>
              <a:t>2016/6/1</a:t>
            </a:fld>
            <a:endParaRPr kumimoji="1" lang="zh-TW" altLang="en-US"/>
          </a:p>
        </p:txBody>
      </p:sp>
      <p:sp>
        <p:nvSpPr>
          <p:cNvPr id="5" name="Footer Placeholder 4"/>
          <p:cNvSpPr>
            <a:spLocks noGrp="1"/>
          </p:cNvSpPr>
          <p:nvPr>
            <p:ph type="ftr" sz="quarter" idx="11"/>
          </p:nvPr>
        </p:nvSpPr>
        <p:spPr/>
        <p:txBody>
          <a:bodyPr/>
          <a:lstStyle/>
          <a:p>
            <a:endParaRPr kumimoji="1" lang="zh-TW" altLang="en-US"/>
          </a:p>
        </p:txBody>
      </p:sp>
      <p:sp>
        <p:nvSpPr>
          <p:cNvPr id="6" name="Slide Number Placeholder 5"/>
          <p:cNvSpPr>
            <a:spLocks noGrp="1"/>
          </p:cNvSpPr>
          <p:nvPr>
            <p:ph type="sldNum" sz="quarter" idx="12"/>
          </p:nvPr>
        </p:nvSpPr>
        <p:spPr/>
        <p:txBody>
          <a:bodyPr/>
          <a:lstStyle/>
          <a:p>
            <a:fld id="{BB0AD16A-E80E-AD4B-A25D-C919B537AA4E}" type="slidenum">
              <a:rPr kumimoji="1" lang="zh-TW" altLang="en-US" smtClean="0"/>
              <a:t>‹#›</a:t>
            </a:fld>
            <a:endParaRPr kumimoji="1"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fld id="{8FF04E4C-8F1D-E741-B5A8-406CF75EBD87}" type="datetimeFigureOut">
              <a:rPr kumimoji="1" lang="zh-TW" altLang="en-US" smtClean="0"/>
              <a:t>2016/6/1</a:t>
            </a:fld>
            <a:endParaRPr kumimoji="1" lang="zh-TW" altLang="en-US"/>
          </a:p>
        </p:txBody>
      </p:sp>
      <p:sp>
        <p:nvSpPr>
          <p:cNvPr id="5" name="Footer Placeholder 4"/>
          <p:cNvSpPr>
            <a:spLocks noGrp="1"/>
          </p:cNvSpPr>
          <p:nvPr>
            <p:ph type="ftr" sz="quarter" idx="11"/>
          </p:nvPr>
        </p:nvSpPr>
        <p:spPr/>
        <p:txBody>
          <a:bodyPr/>
          <a:lstStyle/>
          <a:p>
            <a:endParaRPr kumimoji="1" lang="zh-TW" altLang="en-US"/>
          </a:p>
        </p:txBody>
      </p:sp>
      <p:sp>
        <p:nvSpPr>
          <p:cNvPr id="6" name="Slide Number Placeholder 5"/>
          <p:cNvSpPr>
            <a:spLocks noGrp="1"/>
          </p:cNvSpPr>
          <p:nvPr>
            <p:ph type="sldNum" sz="quarter" idx="12"/>
          </p:nvPr>
        </p:nvSpPr>
        <p:spPr/>
        <p:txBody>
          <a:bodyPr/>
          <a:lstStyle/>
          <a:p>
            <a:fld id="{BB0AD16A-E80E-AD4B-A25D-C919B537AA4E}" type="slidenum">
              <a:rPr kumimoji="1" lang="zh-TW" altLang="en-US" smtClean="0"/>
              <a:t>‹#›</a:t>
            </a:fld>
            <a:endParaRPr kumimoji="1"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Content Placeholder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8FF04E4C-8F1D-E741-B5A8-406CF75EBD87}" type="datetimeFigureOut">
              <a:rPr kumimoji="1" lang="zh-TW" altLang="en-US" smtClean="0"/>
              <a:t>2016/6/1</a:t>
            </a:fld>
            <a:endParaRPr kumimoji="1" lang="zh-TW" altLang="en-US"/>
          </a:p>
        </p:txBody>
      </p:sp>
      <p:sp>
        <p:nvSpPr>
          <p:cNvPr id="5" name="Footer Placeholder 4"/>
          <p:cNvSpPr>
            <a:spLocks noGrp="1"/>
          </p:cNvSpPr>
          <p:nvPr>
            <p:ph type="ftr" sz="quarter" idx="11"/>
          </p:nvPr>
        </p:nvSpPr>
        <p:spPr/>
        <p:txBody>
          <a:bodyPr/>
          <a:lstStyle/>
          <a:p>
            <a:endParaRPr kumimoji="1" lang="zh-TW" altLang="en-US"/>
          </a:p>
        </p:txBody>
      </p:sp>
      <p:sp>
        <p:nvSpPr>
          <p:cNvPr id="6" name="Slide Number Placeholder 5"/>
          <p:cNvSpPr>
            <a:spLocks noGrp="1"/>
          </p:cNvSpPr>
          <p:nvPr>
            <p:ph type="sldNum" sz="quarter" idx="12"/>
          </p:nvPr>
        </p:nvSpPr>
        <p:spPr/>
        <p:txBody>
          <a:bodyPr/>
          <a:lstStyle/>
          <a:p>
            <a:fld id="{BB0AD16A-E80E-AD4B-A25D-C919B537AA4E}" type="slidenum">
              <a:rPr kumimoji="1" lang="zh-TW" altLang="en-US" smtClean="0"/>
              <a:t>‹#›</a:t>
            </a:fld>
            <a:endParaRPr kumimoji="1"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頭">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7" name="Date Placeholder 6"/>
          <p:cNvSpPr>
            <a:spLocks noGrp="1"/>
          </p:cNvSpPr>
          <p:nvPr>
            <p:ph type="dt" sz="half" idx="10"/>
          </p:nvPr>
        </p:nvSpPr>
        <p:spPr/>
        <p:txBody>
          <a:bodyPr/>
          <a:lstStyle/>
          <a:p>
            <a:fld id="{8FF04E4C-8F1D-E741-B5A8-406CF75EBD87}" type="datetimeFigureOut">
              <a:rPr kumimoji="1" lang="zh-TW" altLang="en-US" smtClean="0"/>
              <a:t>2016/6/1</a:t>
            </a:fld>
            <a:endParaRPr kumimoji="1" lang="zh-TW" altLang="en-US"/>
          </a:p>
        </p:txBody>
      </p:sp>
      <p:sp>
        <p:nvSpPr>
          <p:cNvPr id="8" name="Slide Number Placeholder 7"/>
          <p:cNvSpPr>
            <a:spLocks noGrp="1"/>
          </p:cNvSpPr>
          <p:nvPr>
            <p:ph type="sldNum" sz="quarter" idx="11"/>
          </p:nvPr>
        </p:nvSpPr>
        <p:spPr/>
        <p:txBody>
          <a:bodyPr/>
          <a:lstStyle/>
          <a:p>
            <a:fld id="{5FD889E0-CAB2-4699-909D-B9A88D47ACBE}" type="slidenum">
              <a:rPr lang="en-US" smtClean="0"/>
              <a:t>‹#›</a:t>
            </a:fld>
            <a:endParaRPr lang="en-US"/>
          </a:p>
        </p:txBody>
      </p:sp>
      <p:sp>
        <p:nvSpPr>
          <p:cNvPr id="9" name="Footer Placeholder 8"/>
          <p:cNvSpPr>
            <a:spLocks noGrp="1"/>
          </p:cNvSpPr>
          <p:nvPr>
            <p:ph type="ftr" sz="quarter" idx="12"/>
          </p:nvPr>
        </p:nvSpPr>
        <p:spPr/>
        <p:txBody>
          <a:bodyPr/>
          <a:lstStyle/>
          <a:p>
            <a:endParaRPr kumimoji="1" lang="zh-TW"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Date Placeholder 4"/>
          <p:cNvSpPr>
            <a:spLocks noGrp="1"/>
          </p:cNvSpPr>
          <p:nvPr>
            <p:ph type="dt" sz="half" idx="10"/>
          </p:nvPr>
        </p:nvSpPr>
        <p:spPr/>
        <p:txBody>
          <a:bodyPr/>
          <a:lstStyle/>
          <a:p>
            <a:fld id="{8FF04E4C-8F1D-E741-B5A8-406CF75EBD87}" type="datetimeFigureOut">
              <a:rPr kumimoji="1" lang="zh-TW" altLang="en-US" smtClean="0"/>
              <a:t>2016/6/1</a:t>
            </a:fld>
            <a:endParaRPr kumimoji="1" lang="zh-TW" altLang="en-US"/>
          </a:p>
        </p:txBody>
      </p:sp>
      <p:sp>
        <p:nvSpPr>
          <p:cNvPr id="6" name="Footer Placeholder 5"/>
          <p:cNvSpPr>
            <a:spLocks noGrp="1"/>
          </p:cNvSpPr>
          <p:nvPr>
            <p:ph type="ftr" sz="quarter" idx="11"/>
          </p:nvPr>
        </p:nvSpPr>
        <p:spPr/>
        <p:txBody>
          <a:bodyPr/>
          <a:lstStyle/>
          <a:p>
            <a:endParaRPr kumimoji="1" lang="zh-TW" altLang="en-US"/>
          </a:p>
        </p:txBody>
      </p:sp>
      <p:sp>
        <p:nvSpPr>
          <p:cNvPr id="7" name="Slide Number Placeholder 6"/>
          <p:cNvSpPr>
            <a:spLocks noGrp="1"/>
          </p:cNvSpPr>
          <p:nvPr>
            <p:ph type="sldNum" sz="quarter" idx="12"/>
          </p:nvPr>
        </p:nvSpPr>
        <p:spPr/>
        <p:txBody>
          <a:bodyPr/>
          <a:lstStyle/>
          <a:p>
            <a:fld id="{BB0AD16A-E80E-AD4B-A25D-C919B537AA4E}" type="slidenum">
              <a:rPr kumimoji="1" lang="zh-TW" altLang="en-US" smtClean="0"/>
              <a:t>‹#›</a:t>
            </a:fld>
            <a:endParaRPr kumimoji="1"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smtClean="0"/>
              <a:t>按一下以編輯母片標題樣式</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zh-TW" altLang="en-US" smtClean="0"/>
              <a:t>按一下以編輯母片文字樣式</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fld id="{8FF04E4C-8F1D-E741-B5A8-406CF75EBD87}" type="datetimeFigureOut">
              <a:rPr kumimoji="1" lang="zh-TW" altLang="en-US" smtClean="0"/>
              <a:t>2016/6/1</a:t>
            </a:fld>
            <a:endParaRPr kumimoji="1" lang="zh-TW" altLang="en-US"/>
          </a:p>
        </p:txBody>
      </p:sp>
      <p:sp>
        <p:nvSpPr>
          <p:cNvPr id="8" name="Footer Placeholder 7"/>
          <p:cNvSpPr>
            <a:spLocks noGrp="1"/>
          </p:cNvSpPr>
          <p:nvPr>
            <p:ph type="ftr" sz="quarter" idx="11"/>
          </p:nvPr>
        </p:nvSpPr>
        <p:spPr/>
        <p:txBody>
          <a:bodyPr/>
          <a:lstStyle/>
          <a:p>
            <a:endParaRPr kumimoji="1" lang="zh-TW" altLang="en-US"/>
          </a:p>
        </p:txBody>
      </p:sp>
      <p:sp>
        <p:nvSpPr>
          <p:cNvPr id="9" name="Slide Number Placeholder 8"/>
          <p:cNvSpPr>
            <a:spLocks noGrp="1"/>
          </p:cNvSpPr>
          <p:nvPr>
            <p:ph type="sldNum" sz="quarter" idx="12"/>
          </p:nvPr>
        </p:nvSpPr>
        <p:spPr/>
        <p:txBody>
          <a:bodyPr/>
          <a:lstStyle/>
          <a:p>
            <a:fld id="{BB0AD16A-E80E-AD4B-A25D-C919B537AA4E}" type="slidenum">
              <a:rPr kumimoji="1" lang="zh-TW" altLang="en-US" smtClean="0"/>
              <a:t>‹#›</a:t>
            </a:fld>
            <a:endParaRPr kumimoji="1"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Date Placeholder 2"/>
          <p:cNvSpPr>
            <a:spLocks noGrp="1"/>
          </p:cNvSpPr>
          <p:nvPr>
            <p:ph type="dt" sz="half" idx="10"/>
          </p:nvPr>
        </p:nvSpPr>
        <p:spPr/>
        <p:txBody>
          <a:bodyPr/>
          <a:lstStyle/>
          <a:p>
            <a:fld id="{8FF04E4C-8F1D-E741-B5A8-406CF75EBD87}" type="datetimeFigureOut">
              <a:rPr kumimoji="1" lang="zh-TW" altLang="en-US" smtClean="0"/>
              <a:t>2016/6/1</a:t>
            </a:fld>
            <a:endParaRPr kumimoji="1" lang="zh-TW" altLang="en-US"/>
          </a:p>
        </p:txBody>
      </p:sp>
      <p:sp>
        <p:nvSpPr>
          <p:cNvPr id="4" name="Footer Placeholder 3"/>
          <p:cNvSpPr>
            <a:spLocks noGrp="1"/>
          </p:cNvSpPr>
          <p:nvPr>
            <p:ph type="ftr" sz="quarter" idx="11"/>
          </p:nvPr>
        </p:nvSpPr>
        <p:spPr/>
        <p:txBody>
          <a:bodyPr/>
          <a:lstStyle/>
          <a:p>
            <a:endParaRPr kumimoji="1" lang="zh-TW" altLang="en-US"/>
          </a:p>
        </p:txBody>
      </p:sp>
      <p:sp>
        <p:nvSpPr>
          <p:cNvPr id="5" name="Slide Number Placeholder 4"/>
          <p:cNvSpPr>
            <a:spLocks noGrp="1"/>
          </p:cNvSpPr>
          <p:nvPr>
            <p:ph type="sldNum" sz="quarter" idx="12"/>
          </p:nvPr>
        </p:nvSpPr>
        <p:spPr/>
        <p:txBody>
          <a:bodyPr/>
          <a:lstStyle/>
          <a:p>
            <a:fld id="{BB0AD16A-E80E-AD4B-A25D-C919B537AA4E}" type="slidenum">
              <a:rPr kumimoji="1" lang="zh-TW" altLang="en-US" smtClean="0"/>
              <a:t>‹#›</a:t>
            </a:fld>
            <a:endParaRPr kumimoji="1"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F04E4C-8F1D-E741-B5A8-406CF75EBD87}" type="datetimeFigureOut">
              <a:rPr kumimoji="1" lang="zh-TW" altLang="en-US" smtClean="0"/>
              <a:t>2016/6/1</a:t>
            </a:fld>
            <a:endParaRPr kumimoji="1" lang="zh-TW" altLang="en-US"/>
          </a:p>
        </p:txBody>
      </p:sp>
      <p:sp>
        <p:nvSpPr>
          <p:cNvPr id="3" name="Footer Placeholder 2"/>
          <p:cNvSpPr>
            <a:spLocks noGrp="1"/>
          </p:cNvSpPr>
          <p:nvPr>
            <p:ph type="ftr" sz="quarter" idx="11"/>
          </p:nvPr>
        </p:nvSpPr>
        <p:spPr/>
        <p:txBody>
          <a:bodyPr/>
          <a:lstStyle/>
          <a:p>
            <a:endParaRPr kumimoji="1" lang="zh-TW" altLang="en-US"/>
          </a:p>
        </p:txBody>
      </p:sp>
      <p:sp>
        <p:nvSpPr>
          <p:cNvPr id="4" name="Slide Number Placeholder 3"/>
          <p:cNvSpPr>
            <a:spLocks noGrp="1"/>
          </p:cNvSpPr>
          <p:nvPr>
            <p:ph type="sldNum" sz="quarter" idx="12"/>
          </p:nvPr>
        </p:nvSpPr>
        <p:spPr/>
        <p:txBody>
          <a:bodyPr/>
          <a:lstStyle/>
          <a:p>
            <a:fld id="{BB0AD16A-E80E-AD4B-A25D-C919B537AA4E}" type="slidenum">
              <a:rPr kumimoji="1" lang="zh-TW" altLang="en-US" smtClean="0"/>
              <a:t>‹#›</a:t>
            </a:fld>
            <a:endParaRPr kumimoji="1"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8FF04E4C-8F1D-E741-B5A8-406CF75EBD87}" type="datetimeFigureOut">
              <a:rPr kumimoji="1" lang="zh-TW" altLang="en-US" smtClean="0"/>
              <a:t>2016/6/1</a:t>
            </a:fld>
            <a:endParaRPr kumimoji="1" lang="zh-TW" altLang="en-US"/>
          </a:p>
        </p:txBody>
      </p:sp>
      <p:sp>
        <p:nvSpPr>
          <p:cNvPr id="6" name="Footer Placeholder 5"/>
          <p:cNvSpPr>
            <a:spLocks noGrp="1"/>
          </p:cNvSpPr>
          <p:nvPr>
            <p:ph type="ftr" sz="quarter" idx="11"/>
          </p:nvPr>
        </p:nvSpPr>
        <p:spPr/>
        <p:txBody>
          <a:bodyPr/>
          <a:lstStyle/>
          <a:p>
            <a:endParaRPr kumimoji="1" lang="zh-TW" altLang="en-US"/>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
        <p:nvSpPr>
          <p:cNvPr id="8" name="Title 7"/>
          <p:cNvSpPr>
            <a:spLocks noGrp="1"/>
          </p:cNvSpPr>
          <p:nvPr>
            <p:ph type="title"/>
          </p:nvPr>
        </p:nvSpPr>
        <p:spPr/>
        <p:txBody>
          <a:bodyPr/>
          <a:lstStyle/>
          <a:p>
            <a:r>
              <a:rPr lang="zh-TW" altLang="en-US" smtClean="0"/>
              <a:t>按一下以編輯母片標題樣式</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將圖片拖曳至版面配置區或按一下圖示以新增</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8FF04E4C-8F1D-E741-B5A8-406CF75EBD87}" type="datetimeFigureOut">
              <a:rPr kumimoji="1" lang="zh-TW" altLang="en-US" smtClean="0"/>
              <a:t>2016/6/1</a:t>
            </a:fld>
            <a:endParaRPr kumimoji="1" lang="zh-TW" altLang="en-US"/>
          </a:p>
        </p:txBody>
      </p:sp>
      <p:sp>
        <p:nvSpPr>
          <p:cNvPr id="6" name="Footer Placeholder 5"/>
          <p:cNvSpPr>
            <a:spLocks noGrp="1"/>
          </p:cNvSpPr>
          <p:nvPr>
            <p:ph type="ftr" sz="quarter" idx="11"/>
          </p:nvPr>
        </p:nvSpPr>
        <p:spPr/>
        <p:txBody>
          <a:bodyPr/>
          <a:lstStyle/>
          <a:p>
            <a:endParaRPr kumimoji="1" lang="zh-TW" alt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BB0AD16A-E80E-AD4B-A25D-C919B537AA4E}" type="slidenum">
              <a:rPr kumimoji="1" lang="zh-TW" altLang="en-US" smtClean="0"/>
              <a:t>‹#›</a:t>
            </a:fld>
            <a:endParaRPr kumimoji="1" lang="zh-TW" alt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zh-TW" altLang="en-US" smtClean="0"/>
              <a:t>按一下以編輯母片標題樣式</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8FF04E4C-8F1D-E741-B5A8-406CF75EBD87}" type="datetimeFigureOut">
              <a:rPr kumimoji="1" lang="zh-TW" altLang="en-US" smtClean="0"/>
              <a:t>2016/6/1</a:t>
            </a:fld>
            <a:endParaRPr kumimoji="1" lang="zh-TW" alt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kumimoji="1" lang="zh-TW" alt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BB0AD16A-E80E-AD4B-A25D-C919B537AA4E}" type="slidenum">
              <a:rPr kumimoji="1" lang="zh-TW" altLang="en-US" smtClean="0"/>
              <a:t>‹#›</a:t>
            </a:fld>
            <a:endParaRPr kumimoji="1" lang="zh-TW" alt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161" r:id="rId1"/>
    <p:sldLayoutId id="2147484162" r:id="rId2"/>
    <p:sldLayoutId id="2147484163" r:id="rId3"/>
    <p:sldLayoutId id="2147484164" r:id="rId4"/>
    <p:sldLayoutId id="2147484165" r:id="rId5"/>
    <p:sldLayoutId id="2147484166" r:id="rId6"/>
    <p:sldLayoutId id="2147484167" r:id="rId7"/>
    <p:sldLayoutId id="2147484168" r:id="rId8"/>
    <p:sldLayoutId id="2147484169" r:id="rId9"/>
    <p:sldLayoutId id="2147484170" r:id="rId10"/>
    <p:sldLayoutId id="2147484171"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codepad.org/VJu1wQi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lstStyle/>
          <a:p>
            <a:r>
              <a:rPr kumimoji="1" lang="en-US" altLang="zh-TW" dirty="0" smtClean="0"/>
              <a:t>Lab #11</a:t>
            </a:r>
            <a:endParaRPr kumimoji="1" lang="zh-TW" altLang="en-US" dirty="0"/>
          </a:p>
        </p:txBody>
      </p:sp>
      <p:sp>
        <p:nvSpPr>
          <p:cNvPr id="3" name="子標題 2"/>
          <p:cNvSpPr>
            <a:spLocks noGrp="1"/>
          </p:cNvSpPr>
          <p:nvPr>
            <p:ph type="subTitle" idx="1"/>
          </p:nvPr>
        </p:nvSpPr>
        <p:spPr/>
        <p:txBody>
          <a:bodyPr/>
          <a:lstStyle/>
          <a:p>
            <a:r>
              <a:rPr kumimoji="1" lang="en-US" altLang="zh-TW" dirty="0" smtClean="0"/>
              <a:t>Date: 2016/06/01 (week 15)</a:t>
            </a:r>
          </a:p>
          <a:p>
            <a:r>
              <a:rPr kumimoji="1" lang="en-US" altLang="zh-TW" dirty="0" smtClean="0"/>
              <a:t>Presenter: Chien YU &lt;1000&gt;&lt;</a:t>
            </a:r>
            <a:endParaRPr kumimoji="1" lang="zh-TW" altLang="en-US" dirty="0"/>
          </a:p>
        </p:txBody>
      </p:sp>
    </p:spTree>
    <p:extLst>
      <p:ext uri="{BB962C8B-B14F-4D97-AF65-F5344CB8AC3E}">
        <p14:creationId xmlns:p14="http://schemas.microsoft.com/office/powerpoint/2010/main" val="25139361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normAutofit/>
          </a:bodyPr>
          <a:lstStyle/>
          <a:p>
            <a:pPr marL="342900" indent="-342900">
              <a:buFont typeface="Arial"/>
              <a:buChar char="•"/>
            </a:pPr>
            <a:r>
              <a:rPr kumimoji="1" lang="en-US" altLang="zh-TW" sz="2800" b="0" dirty="0" smtClean="0">
                <a:latin typeface="+mn-ea"/>
              </a:rPr>
              <a:t>Input the </a:t>
            </a:r>
            <a:r>
              <a:rPr kumimoji="1" lang="en-US" altLang="zh-TW" sz="2800" dirty="0" smtClean="0">
                <a:latin typeface="+mn-ea"/>
              </a:rPr>
              <a:t>width</a:t>
            </a:r>
            <a:r>
              <a:rPr kumimoji="1" lang="en-US" altLang="zh-TW" sz="2800" b="0" dirty="0" smtClean="0">
                <a:latin typeface="+mn-ea"/>
              </a:rPr>
              <a:t> and </a:t>
            </a:r>
            <a:r>
              <a:rPr kumimoji="1" lang="en-US" altLang="zh-TW" sz="2800" dirty="0" smtClean="0">
                <a:latin typeface="+mn-ea"/>
              </a:rPr>
              <a:t>height</a:t>
            </a:r>
            <a:r>
              <a:rPr kumimoji="1" lang="en-US" altLang="zh-TW" sz="2800" b="0" dirty="0" smtClean="0">
                <a:latin typeface="+mn-ea"/>
              </a:rPr>
              <a:t> to initialize a Rectangle, and use the function </a:t>
            </a:r>
            <a:r>
              <a:rPr kumimoji="1" lang="en-US" altLang="zh-TW" sz="2800" dirty="0" smtClean="0">
                <a:latin typeface="+mn-ea"/>
              </a:rPr>
              <a:t>print() </a:t>
            </a:r>
            <a:r>
              <a:rPr kumimoji="1" lang="en-US" altLang="zh-TW" sz="2800" b="0" dirty="0" smtClean="0">
                <a:latin typeface="+mn-ea"/>
              </a:rPr>
              <a:t>to output the sides of the polygon.</a:t>
            </a:r>
            <a:br>
              <a:rPr kumimoji="1" lang="en-US" altLang="zh-TW" sz="2800" b="0" dirty="0" smtClean="0">
                <a:latin typeface="+mn-ea"/>
              </a:rPr>
            </a:br>
            <a:endParaRPr kumimoji="1" lang="en-US" altLang="zh-TW" sz="2800" b="0" dirty="0" smtClean="0">
              <a:latin typeface="+mn-ea"/>
            </a:endParaRPr>
          </a:p>
          <a:p>
            <a:pPr marL="342900" indent="-342900">
              <a:buFont typeface="Arial"/>
              <a:buChar char="•"/>
            </a:pPr>
            <a:r>
              <a:rPr kumimoji="1" lang="en-US" altLang="zh-TW" sz="2800" b="0" dirty="0" smtClean="0">
                <a:latin typeface="+mn-ea"/>
              </a:rPr>
              <a:t>Input</a:t>
            </a:r>
            <a:br>
              <a:rPr kumimoji="1" lang="en-US" altLang="zh-TW" sz="2800" b="0" dirty="0" smtClean="0">
                <a:latin typeface="+mn-ea"/>
              </a:rPr>
            </a:br>
            <a:endParaRPr kumimoji="1" lang="en-US" altLang="zh-TW" sz="2800" b="0" dirty="0" smtClean="0">
              <a:latin typeface="+mn-ea"/>
            </a:endParaRPr>
          </a:p>
          <a:p>
            <a:pPr marL="342900" indent="-342900">
              <a:buFont typeface="Arial"/>
              <a:buChar char="•"/>
            </a:pPr>
            <a:r>
              <a:rPr kumimoji="1" lang="en-US" altLang="zh-TW" sz="2800" b="0" dirty="0" smtClean="0">
                <a:latin typeface="+mn-ea"/>
              </a:rPr>
              <a:t>Output</a:t>
            </a:r>
          </a:p>
          <a:p>
            <a:pPr marL="342900" indent="-342900">
              <a:buFont typeface="Arial"/>
              <a:buChar char="•"/>
            </a:pPr>
            <a:endParaRPr kumimoji="1" lang="en-US" altLang="zh-TW" sz="2800" b="0" dirty="0">
              <a:latin typeface="+mn-ea"/>
            </a:endParaRPr>
          </a:p>
          <a:p>
            <a:endParaRPr kumimoji="1" lang="en-US" altLang="zh-TW" sz="2800" b="0" dirty="0">
              <a:latin typeface="+mn-ea"/>
            </a:endParaRPr>
          </a:p>
          <a:p>
            <a:endParaRPr kumimoji="1" lang="en-US" altLang="zh-TW" sz="2800" b="0" dirty="0" smtClean="0">
              <a:latin typeface="+mn-ea"/>
            </a:endParaRPr>
          </a:p>
        </p:txBody>
      </p:sp>
      <p:sp>
        <p:nvSpPr>
          <p:cNvPr id="7" name="標題 1"/>
          <p:cNvSpPr txBox="1">
            <a:spLocks/>
          </p:cNvSpPr>
          <p:nvPr/>
        </p:nvSpPr>
        <p:spPr>
          <a:xfrm>
            <a:off x="457200" y="152718"/>
            <a:ext cx="7772400" cy="13716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r>
              <a:rPr kumimoji="1" lang="en-US" altLang="zh-TW" sz="4000" b="1" cap="none" dirty="0" smtClean="0">
                <a:latin typeface="+mj-ea"/>
              </a:rPr>
              <a:t>Practice</a:t>
            </a:r>
            <a:r>
              <a:rPr kumimoji="1" lang="en-US" altLang="zh-TW" sz="4000" b="1" dirty="0" smtClean="0">
                <a:latin typeface="+mj-ea"/>
              </a:rPr>
              <a:t> #0</a:t>
            </a:r>
            <a:endParaRPr kumimoji="1" lang="zh-TW" altLang="en-US" sz="4000" b="1" dirty="0">
              <a:latin typeface="+mj-ea"/>
            </a:endParaRPr>
          </a:p>
        </p:txBody>
      </p:sp>
      <p:sp>
        <p:nvSpPr>
          <p:cNvPr id="15" name="文字方塊 14"/>
          <p:cNvSpPr txBox="1"/>
          <p:nvPr/>
        </p:nvSpPr>
        <p:spPr>
          <a:xfrm>
            <a:off x="2457754" y="4661986"/>
            <a:ext cx="3948517" cy="1077218"/>
          </a:xfrm>
          <a:prstGeom prst="rect">
            <a:avLst/>
          </a:prstGeom>
          <a:noFill/>
          <a:ln w="57150">
            <a:solidFill>
              <a:schemeClr val="accent5"/>
            </a:solidFill>
          </a:ln>
        </p:spPr>
        <p:txBody>
          <a:bodyPr wrap="none" rtlCol="0">
            <a:spAutoFit/>
          </a:bodyPr>
          <a:lstStyle/>
          <a:p>
            <a:r>
              <a:rPr kumimoji="1" lang="en-US" altLang="zh-TW" sz="3200" dirty="0">
                <a:latin typeface="+mn-ea"/>
              </a:rPr>
              <a:t>The 4 sides of the </a:t>
            </a:r>
            <a:r>
              <a:rPr kumimoji="1" lang="en-US" altLang="zh-TW" sz="3200" dirty="0" smtClean="0">
                <a:latin typeface="+mn-ea"/>
              </a:rPr>
              <a:t/>
            </a:r>
            <a:br>
              <a:rPr kumimoji="1" lang="en-US" altLang="zh-TW" sz="3200" dirty="0" smtClean="0">
                <a:latin typeface="+mn-ea"/>
              </a:rPr>
            </a:br>
            <a:r>
              <a:rPr kumimoji="1" lang="en-US" altLang="zh-TW" sz="3200" dirty="0" smtClean="0">
                <a:latin typeface="+mn-ea"/>
              </a:rPr>
              <a:t>polygon are: 5 3 5 3</a:t>
            </a:r>
            <a:endParaRPr kumimoji="1" lang="en-US" altLang="zh-TW" sz="3200" dirty="0">
              <a:latin typeface="+mn-ea"/>
            </a:endParaRPr>
          </a:p>
        </p:txBody>
      </p:sp>
      <p:sp>
        <p:nvSpPr>
          <p:cNvPr id="5" name="文字方塊 4"/>
          <p:cNvSpPr txBox="1"/>
          <p:nvPr/>
        </p:nvSpPr>
        <p:spPr>
          <a:xfrm>
            <a:off x="2457754" y="3670683"/>
            <a:ext cx="761747" cy="584775"/>
          </a:xfrm>
          <a:prstGeom prst="rect">
            <a:avLst/>
          </a:prstGeom>
          <a:noFill/>
          <a:ln w="57150">
            <a:solidFill>
              <a:schemeClr val="accent5"/>
            </a:solidFill>
          </a:ln>
        </p:spPr>
        <p:txBody>
          <a:bodyPr wrap="none" rtlCol="0">
            <a:spAutoFit/>
          </a:bodyPr>
          <a:lstStyle/>
          <a:p>
            <a:r>
              <a:rPr kumimoji="1" lang="en-US" altLang="zh-TW" sz="3200" dirty="0" smtClean="0">
                <a:latin typeface="+mn-ea"/>
              </a:rPr>
              <a:t>5 3</a:t>
            </a:r>
          </a:p>
        </p:txBody>
      </p:sp>
      <p:sp>
        <p:nvSpPr>
          <p:cNvPr id="2" name="矩形 1"/>
          <p:cNvSpPr/>
          <p:nvPr/>
        </p:nvSpPr>
        <p:spPr>
          <a:xfrm>
            <a:off x="679336" y="6174945"/>
            <a:ext cx="3903633" cy="369332"/>
          </a:xfrm>
          <a:prstGeom prst="rect">
            <a:avLst/>
          </a:prstGeom>
        </p:spPr>
        <p:txBody>
          <a:bodyPr wrap="none">
            <a:spAutoFit/>
          </a:bodyPr>
          <a:lstStyle/>
          <a:p>
            <a:r>
              <a:rPr lang="en-US" altLang="zh-TW" dirty="0" smtClean="0"/>
              <a:t>Code: </a:t>
            </a:r>
            <a:r>
              <a:rPr lang="zh-TW" altLang="en-US" dirty="0" smtClean="0">
                <a:hlinkClick r:id="rId2"/>
              </a:rPr>
              <a:t>http</a:t>
            </a:r>
            <a:r>
              <a:rPr lang="zh-TW" altLang="en-US" dirty="0">
                <a:hlinkClick r:id="rId2"/>
              </a:rPr>
              <a:t>://codepad.org/VJu1wQim</a:t>
            </a:r>
            <a:endParaRPr lang="zh-TW" altLang="en-US" dirty="0"/>
          </a:p>
        </p:txBody>
      </p:sp>
    </p:spTree>
    <p:extLst>
      <p:ext uri="{BB962C8B-B14F-4D97-AF65-F5344CB8AC3E}">
        <p14:creationId xmlns:p14="http://schemas.microsoft.com/office/powerpoint/2010/main" val="27547295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kumimoji="1" lang="en-US" altLang="zh-TW" sz="4000" b="1" dirty="0" smtClean="0">
                <a:latin typeface="+mj-ea"/>
              </a:rPr>
              <a:t>Agenda</a:t>
            </a:r>
            <a:endParaRPr kumimoji="1" lang="zh-TW" altLang="en-US" sz="4000" b="1" dirty="0">
              <a:latin typeface="+mj-ea"/>
            </a:endParaRPr>
          </a:p>
        </p:txBody>
      </p:sp>
      <p:sp>
        <p:nvSpPr>
          <p:cNvPr id="3" name="內容版面配置區 2"/>
          <p:cNvSpPr>
            <a:spLocks noGrp="1"/>
          </p:cNvSpPr>
          <p:nvPr>
            <p:ph idx="1"/>
          </p:nvPr>
        </p:nvSpPr>
        <p:spPr/>
        <p:txBody>
          <a:bodyPr>
            <a:normAutofit/>
          </a:bodyPr>
          <a:lstStyle/>
          <a:p>
            <a:pPr marL="342900" indent="-342900">
              <a:buFont typeface="Arial"/>
              <a:buChar char="•"/>
            </a:pPr>
            <a:r>
              <a:rPr kumimoji="1" lang="en-US" altLang="zh-TW" sz="3200" b="0" dirty="0">
                <a:solidFill>
                  <a:schemeClr val="bg1">
                    <a:lumMod val="85000"/>
                  </a:schemeClr>
                </a:solidFill>
                <a:latin typeface="+mn-ea"/>
              </a:rPr>
              <a:t>Practice </a:t>
            </a:r>
            <a:r>
              <a:rPr kumimoji="1" lang="en-US" altLang="zh-TW" sz="3200" b="0" dirty="0" smtClean="0">
                <a:solidFill>
                  <a:schemeClr val="bg1">
                    <a:lumMod val="85000"/>
                  </a:schemeClr>
                </a:solidFill>
                <a:latin typeface="+mn-ea"/>
              </a:rPr>
              <a:t>#0 </a:t>
            </a:r>
            <a:r>
              <a:rPr kumimoji="1" lang="en-US" altLang="zh-TW" sz="3200" b="0" dirty="0" smtClean="0">
                <a:solidFill>
                  <a:schemeClr val="bg1">
                    <a:lumMod val="85000"/>
                  </a:schemeClr>
                </a:solidFill>
                <a:latin typeface="+mn-ea"/>
              </a:rPr>
              <a:t>– Inheritance</a:t>
            </a:r>
          </a:p>
          <a:p>
            <a:pPr marL="342900" indent="-342900">
              <a:buFont typeface="Arial"/>
              <a:buChar char="•"/>
            </a:pPr>
            <a:r>
              <a:rPr kumimoji="1" lang="en-US" altLang="zh-TW" sz="3200" b="0" dirty="0">
                <a:latin typeface="+mn-ea"/>
              </a:rPr>
              <a:t>Practice </a:t>
            </a:r>
            <a:r>
              <a:rPr kumimoji="1" lang="en-US" altLang="zh-TW" sz="3200" b="0" dirty="0" smtClean="0">
                <a:latin typeface="+mn-ea"/>
              </a:rPr>
              <a:t>#1 </a:t>
            </a:r>
            <a:r>
              <a:rPr kumimoji="1" lang="en-US" altLang="zh-TW" sz="3200" b="0" dirty="0">
                <a:latin typeface="+mn-ea"/>
              </a:rPr>
              <a:t>– </a:t>
            </a:r>
            <a:r>
              <a:rPr kumimoji="1" lang="en-US" altLang="zh-TW" sz="3200" b="0" dirty="0" smtClean="0">
                <a:latin typeface="+mn-ea"/>
              </a:rPr>
              <a:t>Function overriding</a:t>
            </a:r>
            <a:endParaRPr kumimoji="1" lang="en-US" altLang="zh-TW" sz="3200" b="0" dirty="0">
              <a:latin typeface="+mn-ea"/>
            </a:endParaRPr>
          </a:p>
          <a:p>
            <a:pPr marL="342900" indent="-342900">
              <a:buFont typeface="Arial"/>
              <a:buChar char="•"/>
            </a:pPr>
            <a:r>
              <a:rPr kumimoji="1" lang="en-US" altLang="zh-TW" sz="3200" b="0" dirty="0">
                <a:solidFill>
                  <a:schemeClr val="bg1">
                    <a:lumMod val="85000"/>
                  </a:schemeClr>
                </a:solidFill>
                <a:latin typeface="+mn-ea"/>
              </a:rPr>
              <a:t>Practice </a:t>
            </a:r>
            <a:r>
              <a:rPr kumimoji="1" lang="en-US" altLang="zh-TW" sz="3200" b="0" dirty="0" smtClean="0">
                <a:solidFill>
                  <a:schemeClr val="bg1">
                    <a:lumMod val="85000"/>
                  </a:schemeClr>
                </a:solidFill>
                <a:latin typeface="+mn-ea"/>
              </a:rPr>
              <a:t>#2 </a:t>
            </a:r>
            <a:r>
              <a:rPr kumimoji="1" lang="en-US" altLang="zh-TW" sz="3200" b="0" dirty="0" smtClean="0">
                <a:solidFill>
                  <a:schemeClr val="bg1">
                    <a:lumMod val="85000"/>
                  </a:schemeClr>
                </a:solidFill>
                <a:latin typeface="+mn-ea"/>
              </a:rPr>
              <a:t>– </a:t>
            </a:r>
            <a:r>
              <a:rPr kumimoji="1" lang="en-US" altLang="zh-TW" sz="3200" b="0" dirty="0">
                <a:solidFill>
                  <a:schemeClr val="bg1">
                    <a:lumMod val="85000"/>
                  </a:schemeClr>
                </a:solidFill>
                <a:latin typeface="+mn-ea"/>
              </a:rPr>
              <a:t>Cascade </a:t>
            </a:r>
            <a:r>
              <a:rPr kumimoji="1" lang="en-US" altLang="zh-TW" sz="3200" b="0" dirty="0" smtClean="0">
                <a:solidFill>
                  <a:schemeClr val="bg1">
                    <a:lumMod val="85000"/>
                  </a:schemeClr>
                </a:solidFill>
                <a:latin typeface="+mn-ea"/>
              </a:rPr>
              <a:t>Inheritance</a:t>
            </a:r>
            <a:r>
              <a:rPr kumimoji="1" lang="en-US" altLang="zh-TW" sz="3200" b="0" dirty="0">
                <a:solidFill>
                  <a:schemeClr val="bg1">
                    <a:lumMod val="85000"/>
                  </a:schemeClr>
                </a:solidFill>
                <a:latin typeface="+mn-ea"/>
              </a:rPr>
              <a:t> </a:t>
            </a:r>
            <a:r>
              <a:rPr kumimoji="1" lang="en-US" altLang="zh-TW" sz="3200" b="0" dirty="0" smtClean="0">
                <a:solidFill>
                  <a:schemeClr val="bg1">
                    <a:lumMod val="85000"/>
                  </a:schemeClr>
                </a:solidFill>
                <a:latin typeface="+mn-ea"/>
              </a:rPr>
              <a:t>&amp; </a:t>
            </a:r>
            <a:r>
              <a:rPr kumimoji="1" lang="en-US" altLang="zh-TW" sz="3200" b="0" dirty="0" smtClean="0">
                <a:solidFill>
                  <a:schemeClr val="bg1">
                    <a:lumMod val="85000"/>
                  </a:schemeClr>
                </a:solidFill>
                <a:latin typeface="+mn-ea"/>
              </a:rPr>
              <a:t>Polymorphism </a:t>
            </a:r>
            <a:endParaRPr kumimoji="1" lang="en-US" altLang="zh-TW" sz="3200" dirty="0" smtClean="0">
              <a:solidFill>
                <a:schemeClr val="bg1">
                  <a:lumMod val="85000"/>
                </a:schemeClr>
              </a:solidFill>
              <a:latin typeface="+mn-ea"/>
            </a:endParaRPr>
          </a:p>
          <a:p>
            <a:pPr marL="342900" indent="-342900">
              <a:buFont typeface="Arial"/>
              <a:buChar char="•"/>
            </a:pPr>
            <a:endParaRPr kumimoji="1" lang="en-US" altLang="zh-TW" sz="3200" dirty="0" smtClean="0">
              <a:latin typeface="+mn-ea"/>
            </a:endParaRPr>
          </a:p>
        </p:txBody>
      </p:sp>
    </p:spTree>
    <p:extLst>
      <p:ext uri="{BB962C8B-B14F-4D97-AF65-F5344CB8AC3E}">
        <p14:creationId xmlns:p14="http://schemas.microsoft.com/office/powerpoint/2010/main" val="2085387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kumimoji="1" lang="en-US" altLang="zh-TW" sz="4000" b="1" cap="none" dirty="0">
                <a:latin typeface="+mj-ea"/>
              </a:rPr>
              <a:t>Function overriding</a:t>
            </a:r>
          </a:p>
        </p:txBody>
      </p:sp>
      <p:sp>
        <p:nvSpPr>
          <p:cNvPr id="3" name="內容版面配置區 2"/>
          <p:cNvSpPr>
            <a:spLocks noGrp="1"/>
          </p:cNvSpPr>
          <p:nvPr>
            <p:ph idx="1"/>
          </p:nvPr>
        </p:nvSpPr>
        <p:spPr/>
        <p:txBody>
          <a:bodyPr>
            <a:normAutofit/>
          </a:bodyPr>
          <a:lstStyle/>
          <a:p>
            <a:pPr marL="342900" indent="-342900">
              <a:buFont typeface="Arial"/>
              <a:buChar char="•"/>
            </a:pPr>
            <a:r>
              <a:rPr kumimoji="1" lang="en-US" altLang="zh-TW" sz="2400" b="0" dirty="0" smtClean="0">
                <a:latin typeface="+mn-ea"/>
              </a:rPr>
              <a:t>We may also redefine existing member function inherited from a parent by using same </a:t>
            </a:r>
            <a:r>
              <a:rPr kumimoji="1" lang="en-US" altLang="zh-TW" sz="2400" b="0" dirty="0" smtClean="0">
                <a:solidFill>
                  <a:schemeClr val="accent5"/>
                </a:solidFill>
                <a:latin typeface="+mn-ea"/>
              </a:rPr>
              <a:t>function signature</a:t>
            </a:r>
            <a:r>
              <a:rPr kumimoji="1" lang="en-US" altLang="zh-TW" sz="2400" b="0" dirty="0" smtClean="0">
                <a:latin typeface="+mn-ea"/>
              </a:rPr>
              <a:t>.</a:t>
            </a:r>
            <a:br>
              <a:rPr kumimoji="1" lang="en-US" altLang="zh-TW" sz="2400" b="0" dirty="0" smtClean="0">
                <a:latin typeface="+mn-ea"/>
              </a:rPr>
            </a:br>
            <a:endParaRPr kumimoji="1" lang="en-US" altLang="zh-TW" sz="2400" b="0" dirty="0" smtClean="0">
              <a:latin typeface="+mn-ea"/>
            </a:endParaRPr>
          </a:p>
          <a:p>
            <a:pPr marL="342900" indent="-342900">
              <a:buFont typeface="Arial"/>
              <a:buChar char="•"/>
            </a:pPr>
            <a:r>
              <a:rPr kumimoji="1" lang="en-US" altLang="zh-TW" sz="2400" b="0" dirty="0">
                <a:latin typeface="+mn-ea"/>
              </a:rPr>
              <a:t>Inside the child class, </a:t>
            </a:r>
            <a:br>
              <a:rPr kumimoji="1" lang="en-US" altLang="zh-TW" sz="2400" b="0" dirty="0">
                <a:latin typeface="+mn-ea"/>
              </a:rPr>
            </a:br>
            <a:r>
              <a:rPr kumimoji="1" lang="en-US" altLang="zh-TW" sz="2400" b="0" dirty="0">
                <a:latin typeface="+mn-ea"/>
              </a:rPr>
              <a:t>we may invoke a </a:t>
            </a:r>
            <a:r>
              <a:rPr kumimoji="1" lang="en-US" altLang="zh-TW" sz="2400" b="0" dirty="0" smtClean="0">
                <a:latin typeface="+mn-ea"/>
              </a:rPr>
              <a:t/>
            </a:r>
            <a:br>
              <a:rPr kumimoji="1" lang="en-US" altLang="zh-TW" sz="2400" b="0" dirty="0" smtClean="0">
                <a:latin typeface="+mn-ea"/>
              </a:rPr>
            </a:br>
            <a:r>
              <a:rPr kumimoji="1" lang="en-US" altLang="zh-TW" sz="2400" b="0" dirty="0" smtClean="0">
                <a:latin typeface="+mn-ea"/>
              </a:rPr>
              <a:t>parent's </a:t>
            </a:r>
            <a:r>
              <a:rPr kumimoji="1" lang="en-US" altLang="zh-TW" sz="2400" b="0" dirty="0">
                <a:latin typeface="+mn-ea"/>
              </a:rPr>
              <a:t>member </a:t>
            </a:r>
            <a:br>
              <a:rPr kumimoji="1" lang="en-US" altLang="zh-TW" sz="2400" b="0" dirty="0">
                <a:latin typeface="+mn-ea"/>
              </a:rPr>
            </a:br>
            <a:r>
              <a:rPr kumimoji="1" lang="en-US" altLang="zh-TW" sz="2400" b="0" dirty="0">
                <a:latin typeface="+mn-ea"/>
              </a:rPr>
              <a:t>function by using ::</a:t>
            </a:r>
          </a:p>
          <a:p>
            <a:pPr marL="342900" indent="-342900">
              <a:buFont typeface="Arial"/>
              <a:buChar char="•"/>
            </a:pPr>
            <a:endParaRPr kumimoji="1" lang="en-US" altLang="zh-TW" sz="2400" b="0" dirty="0" smtClean="0">
              <a:latin typeface="+mn-ea"/>
            </a:endParaRPr>
          </a:p>
          <a:p>
            <a:pPr marL="342900" indent="-342900">
              <a:buFont typeface="Arial"/>
              <a:buChar char="•"/>
            </a:pPr>
            <a:endParaRPr kumimoji="1" lang="en-US" altLang="zh-TW" sz="2800" b="0" dirty="0" smtClean="0">
              <a:latin typeface="+mn-ea"/>
            </a:endParaRPr>
          </a:p>
        </p:txBody>
      </p:sp>
      <p:sp>
        <p:nvSpPr>
          <p:cNvPr id="8" name="內容版面配置區 2"/>
          <p:cNvSpPr txBox="1">
            <a:spLocks/>
          </p:cNvSpPr>
          <p:nvPr/>
        </p:nvSpPr>
        <p:spPr>
          <a:xfrm>
            <a:off x="4141694" y="2852195"/>
            <a:ext cx="4213412" cy="3375212"/>
          </a:xfrm>
          <a:prstGeom prst="rect">
            <a:avLst/>
          </a:prstGeom>
        </p:spPr>
        <p:style>
          <a:lnRef idx="2">
            <a:schemeClr val="accent3"/>
          </a:lnRef>
          <a:fillRef idx="1">
            <a:schemeClr val="lt1"/>
          </a:fillRef>
          <a:effectRef idx="0">
            <a:schemeClr val="accent3"/>
          </a:effectRef>
          <a:fontRef idx="minor">
            <a:schemeClr val="dk1"/>
          </a:fontRef>
        </p:style>
        <p:txBody>
          <a:bodyPr vert="horz" lIns="91440" tIns="45720" rIns="91440" bIns="45720" rtlCol="0">
            <a:normAutofit fontScale="55000" lnSpcReduction="20000"/>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altLang="zh-TW" sz="2800" dirty="0">
                <a:latin typeface="Courier New" panose="02070309020205020404" pitchFamily="49" charset="0"/>
                <a:cs typeface="Courier New" panose="02070309020205020404" pitchFamily="49" charset="0"/>
              </a:rPr>
              <a:t>class MyVector2D : public </a:t>
            </a:r>
            <a:r>
              <a:rPr lang="en-US" altLang="zh-TW" sz="2800" dirty="0" err="1">
                <a:latin typeface="Courier New" panose="02070309020205020404" pitchFamily="49" charset="0"/>
                <a:cs typeface="Courier New" panose="02070309020205020404" pitchFamily="49" charset="0"/>
              </a:rPr>
              <a:t>MyVector</a:t>
            </a:r>
            <a:r>
              <a:rPr lang="en-US" altLang="zh-TW" sz="2800" dirty="0">
                <a:latin typeface="Courier New" panose="02070309020205020404" pitchFamily="49" charset="0"/>
                <a:cs typeface="Courier New" panose="02070309020205020404" pitchFamily="49" charset="0"/>
              </a:rPr>
              <a:t> </a:t>
            </a:r>
          </a:p>
          <a:p>
            <a:r>
              <a:rPr lang="en-US" altLang="zh-TW" sz="2800" dirty="0">
                <a:latin typeface="Courier New" panose="02070309020205020404" pitchFamily="49" charset="0"/>
                <a:cs typeface="Courier New" panose="02070309020205020404" pitchFamily="49" charset="0"/>
              </a:rPr>
              <a:t>{ </a:t>
            </a:r>
          </a:p>
          <a:p>
            <a:r>
              <a:rPr lang="en-US" altLang="zh-TW" sz="2800" dirty="0">
                <a:latin typeface="Courier New" panose="02070309020205020404" pitchFamily="49" charset="0"/>
                <a:cs typeface="Courier New" panose="02070309020205020404" pitchFamily="49" charset="0"/>
              </a:rPr>
              <a:t>public: </a:t>
            </a:r>
          </a:p>
          <a:p>
            <a:r>
              <a:rPr lang="en-US" altLang="zh-TW" sz="2800" dirty="0">
                <a:latin typeface="Courier New" panose="02070309020205020404" pitchFamily="49" charset="0"/>
                <a:cs typeface="Courier New" panose="02070309020205020404" pitchFamily="49" charset="0"/>
              </a:rPr>
              <a:t>  </a:t>
            </a:r>
            <a:r>
              <a:rPr lang="en-US" altLang="zh-TW" sz="2800" dirty="0" smtClean="0">
                <a:latin typeface="Courier New" panose="02070309020205020404" pitchFamily="49" charset="0"/>
                <a:cs typeface="Courier New" panose="02070309020205020404" pitchFamily="49" charset="0"/>
              </a:rPr>
              <a:t>...</a:t>
            </a:r>
            <a:endParaRPr lang="en-US" altLang="zh-TW" sz="2800" dirty="0">
              <a:latin typeface="Courier New" panose="02070309020205020404" pitchFamily="49" charset="0"/>
              <a:cs typeface="Courier New" panose="02070309020205020404" pitchFamily="49" charset="0"/>
            </a:endParaRPr>
          </a:p>
          <a:p>
            <a:r>
              <a:rPr lang="en-US" altLang="zh-TW" sz="2800" dirty="0">
                <a:latin typeface="Courier New" panose="02070309020205020404" pitchFamily="49" charset="0"/>
                <a:cs typeface="Courier New" panose="02070309020205020404" pitchFamily="49" charset="0"/>
              </a:rPr>
              <a:t>  </a:t>
            </a:r>
            <a:r>
              <a:rPr lang="en-US" altLang="zh-TW" sz="2800" dirty="0">
                <a:solidFill>
                  <a:srgbClr val="0070C0"/>
                </a:solidFill>
                <a:latin typeface="Courier New" panose="02070309020205020404" pitchFamily="49" charset="0"/>
                <a:cs typeface="Courier New" panose="02070309020205020404" pitchFamily="49" charset="0"/>
              </a:rPr>
              <a:t>void print() </a:t>
            </a:r>
            <a:r>
              <a:rPr lang="en-US" altLang="zh-TW" sz="2800" dirty="0" err="1">
                <a:solidFill>
                  <a:srgbClr val="0070C0"/>
                </a:solidFill>
                <a:latin typeface="Courier New" panose="02070309020205020404" pitchFamily="49" charset="0"/>
                <a:cs typeface="Courier New" panose="02070309020205020404" pitchFamily="49" charset="0"/>
              </a:rPr>
              <a:t>const</a:t>
            </a:r>
            <a:r>
              <a:rPr lang="en-US" altLang="zh-TW" sz="2800" dirty="0">
                <a:solidFill>
                  <a:srgbClr val="0070C0"/>
                </a:solidFill>
                <a:latin typeface="Courier New" panose="02070309020205020404" pitchFamily="49" charset="0"/>
                <a:cs typeface="Courier New" panose="02070309020205020404" pitchFamily="49" charset="0"/>
              </a:rPr>
              <a:t>; </a:t>
            </a:r>
          </a:p>
          <a:p>
            <a:r>
              <a:rPr lang="en-US" altLang="zh-TW" sz="2800" dirty="0">
                <a:latin typeface="Courier New" panose="02070309020205020404" pitchFamily="49" charset="0"/>
                <a:cs typeface="Courier New" panose="02070309020205020404" pitchFamily="49" charset="0"/>
              </a:rPr>
              <a:t>}; </a:t>
            </a:r>
          </a:p>
          <a:p>
            <a:r>
              <a:rPr lang="en-US" altLang="zh-TW" sz="2800" dirty="0">
                <a:latin typeface="Courier New" panose="02070309020205020404" pitchFamily="49" charset="0"/>
                <a:cs typeface="Courier New" panose="02070309020205020404" pitchFamily="49" charset="0"/>
              </a:rPr>
              <a:t>void MyVector2D::print() </a:t>
            </a:r>
            <a:r>
              <a:rPr lang="en-US" altLang="zh-TW" sz="2800" dirty="0" err="1">
                <a:latin typeface="Courier New" panose="02070309020205020404" pitchFamily="49" charset="0"/>
                <a:cs typeface="Courier New" panose="02070309020205020404" pitchFamily="49" charset="0"/>
              </a:rPr>
              <a:t>const</a:t>
            </a:r>
            <a:r>
              <a:rPr lang="en-US" altLang="zh-TW" sz="2800" dirty="0">
                <a:latin typeface="Courier New" panose="02070309020205020404" pitchFamily="49" charset="0"/>
                <a:cs typeface="Courier New" panose="02070309020205020404" pitchFamily="49" charset="0"/>
              </a:rPr>
              <a:t> </a:t>
            </a:r>
          </a:p>
          <a:p>
            <a:r>
              <a:rPr lang="en-US" altLang="zh-TW" sz="2800" dirty="0">
                <a:latin typeface="Courier New" panose="02070309020205020404" pitchFamily="49" charset="0"/>
                <a:cs typeface="Courier New" panose="02070309020205020404" pitchFamily="49" charset="0"/>
              </a:rPr>
              <a:t>{ </a:t>
            </a:r>
          </a:p>
          <a:p>
            <a:r>
              <a:rPr lang="en-US" altLang="zh-TW" sz="2800" dirty="0" smtClean="0">
                <a:latin typeface="Courier New" panose="02070309020205020404" pitchFamily="49" charset="0"/>
                <a:cs typeface="Courier New" panose="02070309020205020404" pitchFamily="49" charset="0"/>
              </a:rPr>
              <a:t>  </a:t>
            </a:r>
            <a:r>
              <a:rPr lang="en-US" altLang="zh-TW" sz="2800" dirty="0" err="1">
                <a:latin typeface="Courier New" panose="02070309020205020404" pitchFamily="49" charset="0"/>
                <a:cs typeface="Courier New" panose="02070309020205020404" pitchFamily="49" charset="0"/>
              </a:rPr>
              <a:t>cout</a:t>
            </a:r>
            <a:r>
              <a:rPr lang="en-US" altLang="zh-TW" sz="2800" dirty="0">
                <a:latin typeface="Courier New" panose="02070309020205020404" pitchFamily="49" charset="0"/>
                <a:cs typeface="Courier New" panose="02070309020205020404" pitchFamily="49" charset="0"/>
              </a:rPr>
              <a:t> &lt;&lt; "2D: "; </a:t>
            </a:r>
          </a:p>
          <a:p>
            <a:r>
              <a:rPr lang="en-US" altLang="zh-TW" sz="2800" dirty="0">
                <a:latin typeface="Courier New" panose="02070309020205020404" pitchFamily="49" charset="0"/>
                <a:cs typeface="Courier New" panose="02070309020205020404" pitchFamily="49" charset="0"/>
              </a:rPr>
              <a:t>  </a:t>
            </a:r>
            <a:r>
              <a:rPr lang="en-US" altLang="zh-TW" sz="2800" dirty="0" err="1">
                <a:solidFill>
                  <a:srgbClr val="0070C0"/>
                </a:solidFill>
                <a:latin typeface="Courier New" panose="02070309020205020404" pitchFamily="49" charset="0"/>
                <a:cs typeface="Courier New" panose="02070309020205020404" pitchFamily="49" charset="0"/>
              </a:rPr>
              <a:t>MyVector</a:t>
            </a:r>
            <a:r>
              <a:rPr lang="en-US" altLang="zh-TW" sz="2800" dirty="0">
                <a:solidFill>
                  <a:srgbClr val="0070C0"/>
                </a:solidFill>
                <a:latin typeface="Courier New" panose="02070309020205020404" pitchFamily="49" charset="0"/>
                <a:cs typeface="Courier New" panose="02070309020205020404" pitchFamily="49" charset="0"/>
              </a:rPr>
              <a:t>::print(); </a:t>
            </a:r>
            <a:endParaRPr lang="en-US" altLang="zh-TW" sz="2800" dirty="0" smtClean="0">
              <a:solidFill>
                <a:srgbClr val="0070C0"/>
              </a:solidFill>
              <a:latin typeface="Courier New" panose="02070309020205020404" pitchFamily="49" charset="0"/>
              <a:cs typeface="Courier New" panose="02070309020205020404" pitchFamily="49" charset="0"/>
            </a:endParaRPr>
          </a:p>
          <a:p>
            <a:r>
              <a:rPr lang="en-US" altLang="zh-TW" sz="2800" dirty="0" smtClean="0">
                <a:latin typeface="Courier New" panose="02070309020205020404" pitchFamily="49" charset="0"/>
                <a:cs typeface="Courier New" panose="02070309020205020404" pitchFamily="49" charset="0"/>
              </a:rPr>
              <a:t>} </a:t>
            </a:r>
            <a:endParaRPr lang="zh-TW" altLang="en-US" sz="2800"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1876201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52718"/>
            <a:ext cx="7772400" cy="1371600"/>
          </a:xfrm>
        </p:spPr>
        <p:txBody>
          <a:bodyPr>
            <a:normAutofit/>
          </a:bodyPr>
          <a:lstStyle/>
          <a:p>
            <a:r>
              <a:rPr kumimoji="1" lang="en-US" altLang="zh-TW" sz="4000" b="1" cap="none" dirty="0" smtClean="0">
                <a:latin typeface="+mj-ea"/>
              </a:rPr>
              <a:t>Practice</a:t>
            </a:r>
            <a:r>
              <a:rPr kumimoji="1" lang="en-US" altLang="zh-TW" sz="4000" b="1" dirty="0" smtClean="0">
                <a:latin typeface="+mj-ea"/>
              </a:rPr>
              <a:t> </a:t>
            </a:r>
            <a:r>
              <a:rPr kumimoji="1" lang="en-US" altLang="zh-TW" sz="4000" b="1" dirty="0" smtClean="0">
                <a:latin typeface="+mj-ea"/>
              </a:rPr>
              <a:t>#1</a:t>
            </a:r>
            <a:endParaRPr kumimoji="1" lang="zh-TW" altLang="en-US" sz="4000" b="1" dirty="0">
              <a:latin typeface="+mj-ea"/>
            </a:endParaRPr>
          </a:p>
        </p:txBody>
      </p:sp>
      <p:sp>
        <p:nvSpPr>
          <p:cNvPr id="3" name="內容版面配置區 2"/>
          <p:cNvSpPr>
            <a:spLocks noGrp="1"/>
          </p:cNvSpPr>
          <p:nvPr>
            <p:ph idx="1"/>
          </p:nvPr>
        </p:nvSpPr>
        <p:spPr/>
        <p:txBody>
          <a:bodyPr>
            <a:normAutofit/>
          </a:bodyPr>
          <a:lstStyle/>
          <a:p>
            <a:pPr marL="342900" indent="-342900">
              <a:buFont typeface="Arial"/>
              <a:buChar char="•"/>
            </a:pPr>
            <a:r>
              <a:rPr kumimoji="1" lang="en-US" altLang="zh-TW" sz="2800" b="0" dirty="0" smtClean="0">
                <a:latin typeface="+mn-ea"/>
              </a:rPr>
              <a:t>Continue with practice </a:t>
            </a:r>
            <a:r>
              <a:rPr kumimoji="1" lang="en-US" altLang="zh-TW" sz="2800" b="0" dirty="0" smtClean="0">
                <a:latin typeface="+mn-ea"/>
              </a:rPr>
              <a:t>#0</a:t>
            </a:r>
            <a:endParaRPr kumimoji="1" lang="en-US" altLang="zh-TW" sz="2800" b="0" dirty="0" smtClean="0">
              <a:latin typeface="+mn-ea"/>
            </a:endParaRPr>
          </a:p>
          <a:p>
            <a:pPr marL="342900" indent="-342900">
              <a:buFont typeface="Arial"/>
              <a:buChar char="•"/>
            </a:pPr>
            <a:r>
              <a:rPr kumimoji="1" lang="en-US" altLang="zh-TW" sz="2800" b="0" dirty="0">
                <a:latin typeface="+mn-ea"/>
              </a:rPr>
              <a:t>Now, let's override </a:t>
            </a:r>
            <a:r>
              <a:rPr kumimoji="1" lang="en-US" altLang="zh-TW" sz="2800" b="0" dirty="0">
                <a:solidFill>
                  <a:schemeClr val="accent5"/>
                </a:solidFill>
                <a:latin typeface="+mn-ea"/>
              </a:rPr>
              <a:t>print() </a:t>
            </a:r>
            <a:r>
              <a:rPr kumimoji="1" lang="en-US" altLang="zh-TW" sz="2800" b="0" dirty="0">
                <a:latin typeface="+mn-ea"/>
              </a:rPr>
              <a:t>so the print() in </a:t>
            </a:r>
            <a:r>
              <a:rPr kumimoji="1" lang="en-US" altLang="zh-TW" sz="2800" dirty="0">
                <a:latin typeface="+mn-ea"/>
              </a:rPr>
              <a:t>Rectangle</a:t>
            </a:r>
            <a:r>
              <a:rPr kumimoji="1" lang="en-US" altLang="zh-TW" sz="2800" b="0" dirty="0">
                <a:latin typeface="+mn-ea"/>
              </a:rPr>
              <a:t> would output</a:t>
            </a:r>
          </a:p>
          <a:p>
            <a:pPr lvl="1" indent="0">
              <a:buNone/>
            </a:pPr>
            <a:r>
              <a:rPr kumimoji="1" lang="en-US" altLang="zh-TW" sz="2400" dirty="0">
                <a:latin typeface="+mn-ea"/>
              </a:rPr>
              <a:t>"The width and height of the rectangle are :" a </a:t>
            </a:r>
            <a:r>
              <a:rPr kumimoji="1" lang="en-US" altLang="zh-TW" sz="2400" dirty="0" smtClean="0">
                <a:latin typeface="+mn-ea"/>
              </a:rPr>
              <a:t>b</a:t>
            </a:r>
            <a:endParaRPr kumimoji="1" lang="en-US" altLang="zh-TW" sz="2800" b="0" dirty="0" smtClean="0">
              <a:latin typeface="+mn-ea"/>
            </a:endParaRPr>
          </a:p>
          <a:p>
            <a:pPr marL="342900" indent="-342900">
              <a:buFont typeface="Arial"/>
              <a:buChar char="•"/>
            </a:pPr>
            <a:r>
              <a:rPr kumimoji="1" lang="en-US" altLang="zh-TW" sz="2800" b="0" dirty="0">
                <a:latin typeface="+mn-ea"/>
              </a:rPr>
              <a:t>Next, define a member function </a:t>
            </a:r>
            <a:r>
              <a:rPr kumimoji="1" lang="en-US" altLang="zh-TW" sz="2800" b="0" dirty="0">
                <a:solidFill>
                  <a:schemeClr val="accent5"/>
                </a:solidFill>
                <a:latin typeface="+mn-ea"/>
              </a:rPr>
              <a:t>area()</a:t>
            </a:r>
            <a:r>
              <a:rPr kumimoji="1" lang="en-US" altLang="zh-TW" sz="2800" b="0" dirty="0">
                <a:latin typeface="+mn-ea"/>
              </a:rPr>
              <a:t> to calculate the area of the </a:t>
            </a:r>
            <a:r>
              <a:rPr kumimoji="1" lang="en-US" altLang="zh-TW" sz="2800" dirty="0">
                <a:latin typeface="+mn-ea"/>
              </a:rPr>
              <a:t>Rectangle</a:t>
            </a:r>
            <a:r>
              <a:rPr kumimoji="1" lang="en-US" altLang="zh-TW" sz="2800" b="0" dirty="0" smtClean="0">
                <a:latin typeface="+mn-ea"/>
              </a:rPr>
              <a:t>.</a:t>
            </a:r>
          </a:p>
          <a:p>
            <a:pPr marL="342900" indent="-342900">
              <a:buFont typeface="Arial"/>
              <a:buChar char="•"/>
            </a:pPr>
            <a:r>
              <a:rPr kumimoji="1" lang="en-US" altLang="zh-TW" sz="2800" b="0" dirty="0" smtClean="0">
                <a:latin typeface="+mn-ea"/>
              </a:rPr>
              <a:t>Also </a:t>
            </a:r>
            <a:r>
              <a:rPr kumimoji="1" lang="en-US" altLang="zh-TW" sz="2800" b="0" dirty="0">
                <a:latin typeface="+mn-ea"/>
              </a:rPr>
              <a:t>define a member function </a:t>
            </a:r>
            <a:r>
              <a:rPr kumimoji="1" lang="en-US" altLang="zh-TW" sz="2800" b="0" dirty="0" smtClean="0">
                <a:solidFill>
                  <a:schemeClr val="accent5"/>
                </a:solidFill>
                <a:latin typeface="+mn-ea"/>
              </a:rPr>
              <a:t>perimeter()</a:t>
            </a:r>
            <a:r>
              <a:rPr kumimoji="1" lang="en-US" altLang="zh-TW" sz="2800" b="0" dirty="0" smtClean="0">
                <a:latin typeface="+mn-ea"/>
              </a:rPr>
              <a:t> </a:t>
            </a:r>
            <a:r>
              <a:rPr kumimoji="1" lang="en-US" altLang="zh-TW" sz="2800" b="0" dirty="0">
                <a:latin typeface="+mn-ea"/>
              </a:rPr>
              <a:t>to calculate the </a:t>
            </a:r>
            <a:r>
              <a:rPr kumimoji="1" lang="en-US" altLang="zh-TW" sz="2800" b="0" dirty="0" smtClean="0">
                <a:latin typeface="+mn-ea"/>
              </a:rPr>
              <a:t>perimeter </a:t>
            </a:r>
            <a:r>
              <a:rPr kumimoji="1" lang="en-US" altLang="zh-TW" sz="2800" b="0" dirty="0">
                <a:latin typeface="+mn-ea"/>
              </a:rPr>
              <a:t>of </a:t>
            </a:r>
            <a:r>
              <a:rPr kumimoji="1" lang="en-US" altLang="zh-TW" sz="2800" b="0" dirty="0" smtClean="0">
                <a:latin typeface="+mn-ea"/>
              </a:rPr>
              <a:t>the </a:t>
            </a:r>
            <a:r>
              <a:rPr kumimoji="1" lang="en-US" altLang="zh-TW" sz="2800" dirty="0" smtClean="0">
                <a:latin typeface="+mn-ea"/>
              </a:rPr>
              <a:t>Polygon</a:t>
            </a:r>
            <a:endParaRPr kumimoji="1" lang="en-US" altLang="zh-TW" sz="2800" dirty="0">
              <a:latin typeface="+mn-ea"/>
            </a:endParaRPr>
          </a:p>
          <a:p>
            <a:pPr marL="342900" indent="-342900">
              <a:buFont typeface="Arial"/>
              <a:buChar char="•"/>
            </a:pPr>
            <a:endParaRPr kumimoji="1" lang="en-US" altLang="zh-TW" sz="2800" b="0" dirty="0" smtClean="0">
              <a:latin typeface="+mn-ea"/>
            </a:endParaRPr>
          </a:p>
        </p:txBody>
      </p:sp>
    </p:spTree>
    <p:extLst>
      <p:ext uri="{BB962C8B-B14F-4D97-AF65-F5344CB8AC3E}">
        <p14:creationId xmlns:p14="http://schemas.microsoft.com/office/powerpoint/2010/main" val="9851447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52718"/>
            <a:ext cx="7772400" cy="1371600"/>
          </a:xfrm>
        </p:spPr>
        <p:txBody>
          <a:bodyPr>
            <a:normAutofit/>
          </a:bodyPr>
          <a:lstStyle/>
          <a:p>
            <a:r>
              <a:rPr kumimoji="1" lang="en-US" altLang="zh-TW" sz="4000" b="1" cap="none" dirty="0" smtClean="0">
                <a:latin typeface="+mj-ea"/>
              </a:rPr>
              <a:t>Practice</a:t>
            </a:r>
            <a:r>
              <a:rPr kumimoji="1" lang="en-US" altLang="zh-TW" sz="4000" b="1" dirty="0" smtClean="0">
                <a:latin typeface="+mj-ea"/>
              </a:rPr>
              <a:t> </a:t>
            </a:r>
            <a:r>
              <a:rPr kumimoji="1" lang="en-US" altLang="zh-TW" sz="4000" b="1" dirty="0" smtClean="0">
                <a:latin typeface="+mj-ea"/>
              </a:rPr>
              <a:t>#1</a:t>
            </a:r>
            <a:endParaRPr kumimoji="1" lang="zh-TW" altLang="en-US" sz="4000" b="1" dirty="0">
              <a:latin typeface="+mj-ea"/>
            </a:endParaRPr>
          </a:p>
        </p:txBody>
      </p:sp>
      <p:sp>
        <p:nvSpPr>
          <p:cNvPr id="3" name="內容版面配置區 2"/>
          <p:cNvSpPr>
            <a:spLocks noGrp="1"/>
          </p:cNvSpPr>
          <p:nvPr>
            <p:ph idx="1"/>
          </p:nvPr>
        </p:nvSpPr>
        <p:spPr/>
        <p:txBody>
          <a:bodyPr>
            <a:normAutofit/>
          </a:bodyPr>
          <a:lstStyle/>
          <a:p>
            <a:pPr marL="342900" indent="-342900">
              <a:buFont typeface="Arial"/>
              <a:buChar char="•"/>
            </a:pPr>
            <a:r>
              <a:rPr kumimoji="1" lang="en-US" altLang="zh-TW" sz="2800" b="0" dirty="0" smtClean="0">
                <a:latin typeface="+mn-ea"/>
              </a:rPr>
              <a:t>Example</a:t>
            </a:r>
            <a:r>
              <a:rPr kumimoji="1" lang="en-US" altLang="zh-TW" sz="2800" b="0" dirty="0">
                <a:latin typeface="+mn-ea"/>
              </a:rPr>
              <a:t> </a:t>
            </a:r>
            <a:r>
              <a:rPr kumimoji="1" lang="en-US" altLang="zh-TW" sz="2800" b="0" dirty="0" smtClean="0">
                <a:latin typeface="+mn-ea"/>
              </a:rPr>
              <a:t>format:</a:t>
            </a:r>
            <a:endParaRPr kumimoji="1" lang="en-US" altLang="zh-TW" sz="2800" b="0" dirty="0">
              <a:latin typeface="+mn-ea"/>
            </a:endParaRPr>
          </a:p>
          <a:p>
            <a:pPr marL="342900" indent="-342900">
              <a:buFont typeface="Arial"/>
              <a:buChar char="•"/>
            </a:pPr>
            <a:endParaRPr kumimoji="1" lang="en-US" altLang="zh-TW" sz="2800" b="0" dirty="0" smtClean="0">
              <a:latin typeface="+mn-ea"/>
            </a:endParaRPr>
          </a:p>
        </p:txBody>
      </p:sp>
      <p:sp>
        <p:nvSpPr>
          <p:cNvPr id="4" name="內容版面配置區 2"/>
          <p:cNvSpPr txBox="1">
            <a:spLocks/>
          </p:cNvSpPr>
          <p:nvPr/>
        </p:nvSpPr>
        <p:spPr>
          <a:xfrm>
            <a:off x="607637" y="2782527"/>
            <a:ext cx="3797394" cy="3415035"/>
          </a:xfrm>
          <a:prstGeom prst="rect">
            <a:avLst/>
          </a:prstGeom>
          <a:noFill/>
        </p:spPr>
        <p:style>
          <a:lnRef idx="2">
            <a:schemeClr val="accent3"/>
          </a:lnRef>
          <a:fillRef idx="1">
            <a:schemeClr val="lt1"/>
          </a:fillRef>
          <a:effectRef idx="0">
            <a:schemeClr val="accent3"/>
          </a:effectRef>
          <a:fontRef idx="minor">
            <a:schemeClr val="dk1"/>
          </a:fontRef>
        </p:style>
        <p:txBody>
          <a:bodyPr vert="horz" lIns="91440" tIns="45720" rIns="91440" bIns="45720" rtlCol="0">
            <a:no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altLang="zh-TW" sz="1800" dirty="0" smtClean="0">
                <a:latin typeface="Courier New" panose="02070309020205020404" pitchFamily="49" charset="0"/>
                <a:cs typeface="Courier New" panose="02070309020205020404" pitchFamily="49" charset="0"/>
              </a:rPr>
              <a:t>class Rectangle </a:t>
            </a:r>
            <a:r>
              <a:rPr lang="en-US" altLang="zh-TW" sz="1800" dirty="0" smtClean="0">
                <a:solidFill>
                  <a:srgbClr val="0070C0"/>
                </a:solidFill>
                <a:latin typeface="Courier New" panose="02070309020205020404" pitchFamily="49" charset="0"/>
                <a:cs typeface="Courier New" panose="02070309020205020404" pitchFamily="49" charset="0"/>
              </a:rPr>
              <a:t>...</a:t>
            </a:r>
          </a:p>
          <a:p>
            <a:r>
              <a:rPr lang="en-US" altLang="zh-TW" sz="1800" dirty="0" smtClean="0">
                <a:latin typeface="Courier New" panose="02070309020205020404" pitchFamily="49" charset="0"/>
                <a:cs typeface="Courier New" panose="02070309020205020404" pitchFamily="49" charset="0"/>
              </a:rPr>
              <a:t>{</a:t>
            </a:r>
          </a:p>
          <a:p>
            <a:r>
              <a:rPr lang="en-US" altLang="zh-TW" sz="1800" dirty="0" smtClean="0">
                <a:latin typeface="Courier New" panose="02070309020205020404" pitchFamily="49" charset="0"/>
                <a:cs typeface="Courier New" panose="02070309020205020404" pitchFamily="49" charset="0"/>
              </a:rPr>
              <a:t>public:</a:t>
            </a:r>
          </a:p>
          <a:p>
            <a:r>
              <a:rPr lang="en-US" altLang="zh-TW" sz="1800" dirty="0">
                <a:latin typeface="Courier New" panose="02070309020205020404" pitchFamily="49" charset="0"/>
                <a:cs typeface="Courier New" panose="02070309020205020404" pitchFamily="49" charset="0"/>
              </a:rPr>
              <a:t> </a:t>
            </a:r>
            <a:r>
              <a:rPr lang="en-US" altLang="zh-TW" sz="1800" dirty="0" smtClean="0">
                <a:latin typeface="Courier New" panose="02070309020205020404" pitchFamily="49" charset="0"/>
                <a:cs typeface="Courier New" panose="02070309020205020404" pitchFamily="49" charset="0"/>
              </a:rPr>
              <a:t> Rectangle();</a:t>
            </a:r>
          </a:p>
          <a:p>
            <a:r>
              <a:rPr lang="en-US" altLang="zh-TW" sz="1800" dirty="0" smtClean="0">
                <a:latin typeface="Courier New" panose="02070309020205020404" pitchFamily="49" charset="0"/>
                <a:cs typeface="Courier New" panose="02070309020205020404" pitchFamily="49" charset="0"/>
              </a:rPr>
              <a:t>  Rectangle(</a:t>
            </a:r>
            <a:r>
              <a:rPr lang="en-US" altLang="zh-TW" sz="1800" dirty="0" err="1" smtClean="0">
                <a:latin typeface="Courier New" panose="02070309020205020404" pitchFamily="49" charset="0"/>
                <a:cs typeface="Courier New" panose="02070309020205020404" pitchFamily="49" charset="0"/>
              </a:rPr>
              <a:t>int</a:t>
            </a:r>
            <a:r>
              <a:rPr lang="en-US" altLang="zh-TW" sz="1800" dirty="0" smtClean="0">
                <a:latin typeface="Courier New" panose="02070309020205020404" pitchFamily="49" charset="0"/>
                <a:cs typeface="Courier New" panose="02070309020205020404" pitchFamily="49" charset="0"/>
              </a:rPr>
              <a:t> a, </a:t>
            </a:r>
            <a:r>
              <a:rPr lang="en-US" altLang="zh-TW" sz="1800" dirty="0" err="1" smtClean="0">
                <a:latin typeface="Courier New" panose="02070309020205020404" pitchFamily="49" charset="0"/>
                <a:cs typeface="Courier New" panose="02070309020205020404" pitchFamily="49" charset="0"/>
              </a:rPr>
              <a:t>int</a:t>
            </a:r>
            <a:r>
              <a:rPr lang="en-US" altLang="zh-TW" sz="1800" dirty="0" smtClean="0">
                <a:latin typeface="Courier New" panose="02070309020205020404" pitchFamily="49" charset="0"/>
                <a:cs typeface="Courier New" panose="02070309020205020404" pitchFamily="49" charset="0"/>
              </a:rPr>
              <a:t> b);</a:t>
            </a:r>
          </a:p>
          <a:p>
            <a:r>
              <a:rPr lang="en-US" altLang="zh-TW" sz="1800" dirty="0" smtClean="0">
                <a:solidFill>
                  <a:srgbClr val="C00000"/>
                </a:solidFill>
                <a:latin typeface="Courier New" panose="02070309020205020404" pitchFamily="49" charset="0"/>
                <a:cs typeface="Courier New" panose="02070309020205020404" pitchFamily="49" charset="0"/>
              </a:rPr>
              <a:t>  </a:t>
            </a:r>
            <a:r>
              <a:rPr lang="en-US" altLang="zh-TW" sz="1800" dirty="0" err="1">
                <a:solidFill>
                  <a:srgbClr val="C00000"/>
                </a:solidFill>
                <a:latin typeface="Courier New" panose="02070309020205020404" pitchFamily="49" charset="0"/>
                <a:cs typeface="Courier New" panose="02070309020205020404" pitchFamily="49" charset="0"/>
              </a:rPr>
              <a:t>int</a:t>
            </a:r>
            <a:r>
              <a:rPr lang="en-US" altLang="zh-TW" sz="1800" dirty="0">
                <a:solidFill>
                  <a:srgbClr val="C00000"/>
                </a:solidFill>
                <a:latin typeface="Courier New" panose="02070309020205020404" pitchFamily="49" charset="0"/>
                <a:cs typeface="Courier New" panose="02070309020205020404" pitchFamily="49" charset="0"/>
              </a:rPr>
              <a:t> area</a:t>
            </a:r>
            <a:r>
              <a:rPr lang="en-US" altLang="zh-TW" sz="1800" dirty="0" smtClean="0">
                <a:solidFill>
                  <a:srgbClr val="C00000"/>
                </a:solidFill>
                <a:latin typeface="Courier New" panose="02070309020205020404" pitchFamily="49" charset="0"/>
                <a:cs typeface="Courier New" panose="02070309020205020404" pitchFamily="49" charset="0"/>
              </a:rPr>
              <a:t>(); </a:t>
            </a:r>
            <a:r>
              <a:rPr lang="en-US" altLang="zh-TW" sz="1800" dirty="0">
                <a:solidFill>
                  <a:srgbClr val="0070C0"/>
                </a:solidFill>
                <a:latin typeface="Courier New" panose="02070309020205020404" pitchFamily="49" charset="0"/>
                <a:cs typeface="Courier New" panose="02070309020205020404" pitchFamily="49" charset="0"/>
              </a:rPr>
              <a:t>//implement</a:t>
            </a:r>
            <a:endParaRPr lang="en-US" altLang="zh-TW" sz="1800" dirty="0">
              <a:solidFill>
                <a:srgbClr val="C00000"/>
              </a:solidFill>
              <a:latin typeface="Courier New" panose="02070309020205020404" pitchFamily="49" charset="0"/>
              <a:cs typeface="Courier New" panose="02070309020205020404" pitchFamily="49" charset="0"/>
            </a:endParaRPr>
          </a:p>
          <a:p>
            <a:r>
              <a:rPr lang="en-US" altLang="zh-TW" sz="1800" dirty="0">
                <a:solidFill>
                  <a:srgbClr val="C00000"/>
                </a:solidFill>
                <a:latin typeface="Courier New" panose="02070309020205020404" pitchFamily="49" charset="0"/>
                <a:cs typeface="Courier New" panose="02070309020205020404" pitchFamily="49" charset="0"/>
              </a:rPr>
              <a:t>  void print();</a:t>
            </a:r>
          </a:p>
          <a:p>
            <a:r>
              <a:rPr lang="en-US" altLang="zh-TW" sz="1800" dirty="0">
                <a:latin typeface="Courier New" panose="02070309020205020404" pitchFamily="49" charset="0"/>
                <a:cs typeface="Courier New" panose="02070309020205020404" pitchFamily="49" charset="0"/>
              </a:rPr>
              <a:t>}; </a:t>
            </a:r>
            <a:endParaRPr lang="en-US" altLang="zh-TW" sz="1800" dirty="0" smtClean="0">
              <a:solidFill>
                <a:srgbClr val="0070C0"/>
              </a:solidFill>
              <a:latin typeface="Courier New" panose="02070309020205020404" pitchFamily="49" charset="0"/>
              <a:cs typeface="Courier New" panose="02070309020205020404" pitchFamily="49" charset="0"/>
            </a:endParaRPr>
          </a:p>
        </p:txBody>
      </p:sp>
      <p:sp>
        <p:nvSpPr>
          <p:cNvPr id="5" name="內容版面配置區 2"/>
          <p:cNvSpPr txBox="1">
            <a:spLocks/>
          </p:cNvSpPr>
          <p:nvPr/>
        </p:nvSpPr>
        <p:spPr>
          <a:xfrm>
            <a:off x="4745690" y="1752600"/>
            <a:ext cx="3672169" cy="4444962"/>
          </a:xfrm>
          <a:prstGeom prst="rect">
            <a:avLst/>
          </a:prstGeom>
          <a:noFill/>
        </p:spPr>
        <p:style>
          <a:lnRef idx="2">
            <a:schemeClr val="accent3"/>
          </a:lnRef>
          <a:fillRef idx="1">
            <a:schemeClr val="lt1"/>
          </a:fillRef>
          <a:effectRef idx="0">
            <a:schemeClr val="accent3"/>
          </a:effectRef>
          <a:fontRef idx="minor">
            <a:schemeClr val="dk1"/>
          </a:fontRef>
        </p:style>
        <p:txBody>
          <a:bodyPr vert="horz" lIns="91440" tIns="45720" rIns="91440" bIns="45720" rtlCol="0">
            <a:no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altLang="zh-TW" sz="1800" dirty="0">
                <a:latin typeface="Courier New" panose="02070309020205020404" pitchFamily="49" charset="0"/>
                <a:cs typeface="Courier New" panose="02070309020205020404" pitchFamily="49" charset="0"/>
              </a:rPr>
              <a:t>class </a:t>
            </a:r>
            <a:r>
              <a:rPr lang="en-US" altLang="zh-TW" sz="1800" dirty="0" smtClean="0">
                <a:latin typeface="Courier New" panose="02070309020205020404" pitchFamily="49" charset="0"/>
                <a:cs typeface="Courier New" panose="02070309020205020404" pitchFamily="49" charset="0"/>
              </a:rPr>
              <a:t>Poly</a:t>
            </a:r>
          </a:p>
          <a:p>
            <a:r>
              <a:rPr lang="en-US" altLang="zh-TW" sz="1800" dirty="0" smtClean="0">
                <a:latin typeface="Courier New" panose="02070309020205020404" pitchFamily="49" charset="0"/>
                <a:cs typeface="Courier New" panose="02070309020205020404" pitchFamily="49" charset="0"/>
              </a:rPr>
              <a:t>{ </a:t>
            </a:r>
          </a:p>
          <a:p>
            <a:r>
              <a:rPr lang="en-US" altLang="zh-TW" sz="1800" dirty="0" smtClean="0">
                <a:solidFill>
                  <a:srgbClr val="0070C0"/>
                </a:solidFill>
                <a:latin typeface="Courier New" panose="02070309020205020404" pitchFamily="49" charset="0"/>
                <a:cs typeface="Courier New" panose="02070309020205020404" pitchFamily="49" charset="0"/>
              </a:rPr>
              <a:t>...: </a:t>
            </a:r>
          </a:p>
          <a:p>
            <a:r>
              <a:rPr lang="en-US" altLang="zh-TW" sz="1800" dirty="0" smtClean="0">
                <a:latin typeface="Courier New" panose="02070309020205020404" pitchFamily="49" charset="0"/>
                <a:cs typeface="Courier New" panose="02070309020205020404" pitchFamily="49" charset="0"/>
              </a:rPr>
              <a:t>  </a:t>
            </a:r>
            <a:r>
              <a:rPr lang="en-US" altLang="zh-TW" sz="1800" dirty="0" err="1" smtClean="0">
                <a:latin typeface="Courier New" panose="02070309020205020404" pitchFamily="49" charset="0"/>
                <a:cs typeface="Courier New" panose="02070309020205020404" pitchFamily="49" charset="0"/>
              </a:rPr>
              <a:t>int</a:t>
            </a:r>
            <a:r>
              <a:rPr lang="en-US" altLang="zh-TW" sz="1800" dirty="0" smtClean="0">
                <a:latin typeface="Courier New" panose="02070309020205020404" pitchFamily="49" charset="0"/>
                <a:cs typeface="Courier New" panose="02070309020205020404" pitchFamily="49" charset="0"/>
              </a:rPr>
              <a:t> n;</a:t>
            </a:r>
          </a:p>
          <a:p>
            <a:r>
              <a:rPr lang="en-US" altLang="zh-TW" sz="1800" dirty="0">
                <a:latin typeface="Courier New" panose="02070309020205020404" pitchFamily="49" charset="0"/>
                <a:cs typeface="Courier New" panose="02070309020205020404" pitchFamily="49" charset="0"/>
              </a:rPr>
              <a:t> </a:t>
            </a:r>
            <a:r>
              <a:rPr lang="en-US" altLang="zh-TW" sz="1800" dirty="0" smtClean="0">
                <a:latin typeface="Courier New" panose="02070309020205020404" pitchFamily="49" charset="0"/>
                <a:cs typeface="Courier New" panose="02070309020205020404" pitchFamily="49" charset="0"/>
              </a:rPr>
              <a:t> </a:t>
            </a:r>
            <a:r>
              <a:rPr lang="en-US" altLang="zh-TW" sz="1800" dirty="0" err="1" smtClean="0">
                <a:latin typeface="Courier New" panose="02070309020205020404" pitchFamily="49" charset="0"/>
                <a:cs typeface="Courier New" panose="02070309020205020404" pitchFamily="49" charset="0"/>
              </a:rPr>
              <a:t>int</a:t>
            </a:r>
            <a:r>
              <a:rPr lang="en-US" altLang="zh-TW" sz="1800" dirty="0" smtClean="0">
                <a:latin typeface="Courier New" panose="02070309020205020404" pitchFamily="49" charset="0"/>
                <a:cs typeface="Courier New" panose="02070309020205020404" pitchFamily="49" charset="0"/>
              </a:rPr>
              <a:t>* sides;</a:t>
            </a:r>
          </a:p>
          <a:p>
            <a:r>
              <a:rPr lang="en-US" altLang="zh-TW" sz="1800" dirty="0" smtClean="0">
                <a:latin typeface="Courier New" panose="02070309020205020404" pitchFamily="49" charset="0"/>
                <a:cs typeface="Courier New" panose="02070309020205020404" pitchFamily="49" charset="0"/>
              </a:rPr>
              <a:t>public:</a:t>
            </a:r>
          </a:p>
          <a:p>
            <a:r>
              <a:rPr lang="en-US" altLang="zh-TW" sz="1800" dirty="0" smtClean="0">
                <a:latin typeface="Courier New" panose="02070309020205020404" pitchFamily="49" charset="0"/>
                <a:cs typeface="Courier New" panose="02070309020205020404" pitchFamily="49" charset="0"/>
              </a:rPr>
              <a:t>  Poly(); </a:t>
            </a:r>
            <a:endParaRPr lang="en-US" altLang="zh-TW" sz="1800" dirty="0" smtClean="0">
              <a:solidFill>
                <a:srgbClr val="0070C0"/>
              </a:solidFill>
              <a:latin typeface="Courier New" panose="02070309020205020404" pitchFamily="49" charset="0"/>
              <a:cs typeface="Courier New" panose="02070309020205020404" pitchFamily="49" charset="0"/>
            </a:endParaRPr>
          </a:p>
          <a:p>
            <a:r>
              <a:rPr lang="en-US" altLang="zh-TW" sz="1800" dirty="0" smtClean="0">
                <a:latin typeface="Courier New" panose="02070309020205020404" pitchFamily="49" charset="0"/>
                <a:cs typeface="Courier New" panose="02070309020205020404" pitchFamily="49" charset="0"/>
              </a:rPr>
              <a:t>  Poly(</a:t>
            </a:r>
            <a:r>
              <a:rPr lang="en-US" altLang="zh-TW" sz="1800" dirty="0" err="1" smtClean="0">
                <a:latin typeface="Courier New" panose="02070309020205020404" pitchFamily="49" charset="0"/>
                <a:cs typeface="Courier New" panose="02070309020205020404" pitchFamily="49" charset="0"/>
              </a:rPr>
              <a:t>int</a:t>
            </a:r>
            <a:r>
              <a:rPr lang="en-US" altLang="zh-TW" sz="1800" dirty="0" smtClean="0">
                <a:latin typeface="Courier New" panose="02070309020205020404" pitchFamily="49" charset="0"/>
                <a:cs typeface="Courier New" panose="02070309020205020404" pitchFamily="49" charset="0"/>
              </a:rPr>
              <a:t> dim, </a:t>
            </a:r>
            <a:r>
              <a:rPr lang="en-US" altLang="zh-TW" sz="1800" dirty="0" err="1" smtClean="0">
                <a:latin typeface="Courier New" panose="02070309020205020404" pitchFamily="49" charset="0"/>
                <a:cs typeface="Courier New" panose="02070309020205020404" pitchFamily="49" charset="0"/>
              </a:rPr>
              <a:t>int</a:t>
            </a:r>
            <a:r>
              <a:rPr lang="en-US" altLang="zh-TW" sz="1800" dirty="0" smtClean="0">
                <a:latin typeface="Courier New" panose="02070309020205020404" pitchFamily="49" charset="0"/>
                <a:cs typeface="Courier New" panose="02070309020205020404" pitchFamily="49" charset="0"/>
              </a:rPr>
              <a:t> v[]); </a:t>
            </a:r>
          </a:p>
          <a:p>
            <a:r>
              <a:rPr lang="en-US" altLang="zh-TW" sz="1800" dirty="0" smtClean="0">
                <a:latin typeface="Courier New" panose="02070309020205020404" pitchFamily="49" charset="0"/>
                <a:cs typeface="Courier New" panose="02070309020205020404" pitchFamily="49" charset="0"/>
              </a:rPr>
              <a:t>  void print();</a:t>
            </a:r>
          </a:p>
          <a:p>
            <a:r>
              <a:rPr lang="en-US" altLang="zh-TW" sz="1800" dirty="0">
                <a:latin typeface="Courier New" panose="02070309020205020404" pitchFamily="49" charset="0"/>
                <a:cs typeface="Courier New" panose="02070309020205020404" pitchFamily="49" charset="0"/>
              </a:rPr>
              <a:t> </a:t>
            </a:r>
            <a:r>
              <a:rPr lang="en-US" altLang="zh-TW" sz="1800" dirty="0" smtClean="0">
                <a:latin typeface="Courier New" panose="02070309020205020404" pitchFamily="49" charset="0"/>
                <a:cs typeface="Courier New" panose="02070309020205020404" pitchFamily="49" charset="0"/>
              </a:rPr>
              <a:t> </a:t>
            </a:r>
            <a:r>
              <a:rPr lang="en-US" altLang="zh-TW" sz="1800" dirty="0" err="1" smtClean="0">
                <a:solidFill>
                  <a:srgbClr val="C00000"/>
                </a:solidFill>
                <a:latin typeface="Courier New" panose="02070309020205020404" pitchFamily="49" charset="0"/>
                <a:cs typeface="Courier New" panose="02070309020205020404" pitchFamily="49" charset="0"/>
              </a:rPr>
              <a:t>int</a:t>
            </a:r>
            <a:r>
              <a:rPr lang="en-US" altLang="zh-TW" sz="1800" dirty="0" smtClean="0">
                <a:solidFill>
                  <a:srgbClr val="C00000"/>
                </a:solidFill>
                <a:latin typeface="Courier New" panose="02070309020205020404" pitchFamily="49" charset="0"/>
                <a:cs typeface="Courier New" panose="02070309020205020404" pitchFamily="49" charset="0"/>
              </a:rPr>
              <a:t> perimeter();</a:t>
            </a:r>
          </a:p>
          <a:p>
            <a:r>
              <a:rPr lang="en-US" altLang="zh-TW" sz="1800" dirty="0" smtClean="0">
                <a:latin typeface="Courier New" panose="02070309020205020404" pitchFamily="49" charset="0"/>
                <a:cs typeface="Courier New" panose="02070309020205020404" pitchFamily="49" charset="0"/>
              </a:rPr>
              <a:t>}; </a:t>
            </a:r>
            <a:endParaRPr lang="zh-TW" altLang="en-US" sz="1800"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2109120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457200" y="1752600"/>
            <a:ext cx="7772400" cy="4373563"/>
          </a:xfrm>
        </p:spPr>
        <p:txBody>
          <a:bodyPr>
            <a:normAutofit/>
          </a:bodyPr>
          <a:lstStyle/>
          <a:p>
            <a:pPr marL="342900" indent="-342900">
              <a:buFont typeface="Arial"/>
              <a:buChar char="•"/>
            </a:pPr>
            <a:r>
              <a:rPr kumimoji="1" lang="en-US" altLang="zh-TW" sz="2800" b="0" dirty="0" smtClean="0">
                <a:latin typeface="+mn-ea"/>
              </a:rPr>
              <a:t>Input the </a:t>
            </a:r>
            <a:r>
              <a:rPr kumimoji="1" lang="en-US" altLang="zh-TW" sz="2800" dirty="0" smtClean="0">
                <a:latin typeface="+mn-ea"/>
              </a:rPr>
              <a:t>width</a:t>
            </a:r>
            <a:r>
              <a:rPr kumimoji="1" lang="en-US" altLang="zh-TW" sz="2800" b="0" dirty="0" smtClean="0">
                <a:latin typeface="+mn-ea"/>
              </a:rPr>
              <a:t> and </a:t>
            </a:r>
            <a:r>
              <a:rPr kumimoji="1" lang="en-US" altLang="zh-TW" sz="2800" dirty="0" smtClean="0">
                <a:latin typeface="+mn-ea"/>
              </a:rPr>
              <a:t>height</a:t>
            </a:r>
            <a:r>
              <a:rPr kumimoji="1" lang="en-US" altLang="zh-TW" sz="2800" b="0" dirty="0" smtClean="0">
                <a:latin typeface="+mn-ea"/>
              </a:rPr>
              <a:t> to initialize a Rectangle, and use </a:t>
            </a:r>
            <a:r>
              <a:rPr kumimoji="1" lang="en-US" altLang="zh-TW" sz="2800" dirty="0" smtClean="0">
                <a:latin typeface="+mn-ea"/>
              </a:rPr>
              <a:t>print(), </a:t>
            </a:r>
            <a:r>
              <a:rPr kumimoji="1" lang="en-US" altLang="zh-TW" sz="2800" dirty="0">
                <a:latin typeface="+mn-ea"/>
              </a:rPr>
              <a:t>area</a:t>
            </a:r>
            <a:r>
              <a:rPr kumimoji="1" lang="en-US" altLang="zh-TW" sz="2800" dirty="0" smtClean="0">
                <a:latin typeface="+mn-ea"/>
              </a:rPr>
              <a:t>(), perimeter() </a:t>
            </a:r>
            <a:r>
              <a:rPr kumimoji="1" lang="en-US" altLang="zh-TW" sz="2800" b="0" dirty="0" smtClean="0">
                <a:latin typeface="+mn-ea"/>
              </a:rPr>
              <a:t>to output the w and h of the rectangle and  calculate the area, perimeter.</a:t>
            </a:r>
          </a:p>
          <a:p>
            <a:pPr marL="342900" indent="-342900">
              <a:buFont typeface="Arial"/>
              <a:buChar char="•"/>
            </a:pPr>
            <a:r>
              <a:rPr kumimoji="1" lang="en-US" altLang="zh-TW" sz="2800" b="0" dirty="0" smtClean="0">
                <a:latin typeface="+mn-ea"/>
              </a:rPr>
              <a:t>Input</a:t>
            </a:r>
            <a:br>
              <a:rPr kumimoji="1" lang="en-US" altLang="zh-TW" sz="2800" b="0" dirty="0" smtClean="0">
                <a:latin typeface="+mn-ea"/>
              </a:rPr>
            </a:br>
            <a:endParaRPr kumimoji="1" lang="en-US" altLang="zh-TW" sz="2800" b="0" dirty="0" smtClean="0">
              <a:latin typeface="+mn-ea"/>
            </a:endParaRPr>
          </a:p>
          <a:p>
            <a:pPr marL="342900" indent="-342900">
              <a:buFont typeface="Arial"/>
              <a:buChar char="•"/>
            </a:pPr>
            <a:r>
              <a:rPr kumimoji="1" lang="en-US" altLang="zh-TW" sz="2800" b="0" dirty="0" smtClean="0">
                <a:latin typeface="+mn-ea"/>
              </a:rPr>
              <a:t>Output</a:t>
            </a:r>
          </a:p>
          <a:p>
            <a:pPr marL="342900" indent="-342900">
              <a:buFont typeface="Arial"/>
              <a:buChar char="•"/>
            </a:pPr>
            <a:endParaRPr kumimoji="1" lang="en-US" altLang="zh-TW" sz="2800" b="0" dirty="0">
              <a:latin typeface="+mn-ea"/>
            </a:endParaRPr>
          </a:p>
          <a:p>
            <a:endParaRPr kumimoji="1" lang="en-US" altLang="zh-TW" sz="2800" b="0" dirty="0">
              <a:latin typeface="+mn-ea"/>
            </a:endParaRPr>
          </a:p>
          <a:p>
            <a:endParaRPr kumimoji="1" lang="en-US" altLang="zh-TW" sz="2800" b="0" dirty="0" smtClean="0">
              <a:latin typeface="+mn-ea"/>
            </a:endParaRPr>
          </a:p>
        </p:txBody>
      </p:sp>
      <p:sp>
        <p:nvSpPr>
          <p:cNvPr id="7" name="標題 1"/>
          <p:cNvSpPr txBox="1">
            <a:spLocks/>
          </p:cNvSpPr>
          <p:nvPr/>
        </p:nvSpPr>
        <p:spPr>
          <a:xfrm>
            <a:off x="457200" y="152718"/>
            <a:ext cx="7772400" cy="13716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r>
              <a:rPr kumimoji="1" lang="en-US" altLang="zh-TW" sz="4000" b="1" cap="none" dirty="0" smtClean="0">
                <a:latin typeface="+mj-ea"/>
              </a:rPr>
              <a:t>Practice</a:t>
            </a:r>
            <a:r>
              <a:rPr kumimoji="1" lang="en-US" altLang="zh-TW" sz="4000" b="1" dirty="0" smtClean="0">
                <a:latin typeface="+mj-ea"/>
              </a:rPr>
              <a:t> </a:t>
            </a:r>
            <a:r>
              <a:rPr kumimoji="1" lang="en-US" altLang="zh-TW" sz="4000" b="1" dirty="0" smtClean="0">
                <a:latin typeface="+mj-ea"/>
              </a:rPr>
              <a:t>#</a:t>
            </a:r>
            <a:r>
              <a:rPr kumimoji="1" lang="en-US" altLang="zh-TW" sz="4000" b="1" dirty="0">
                <a:latin typeface="+mj-ea"/>
              </a:rPr>
              <a:t>1</a:t>
            </a:r>
            <a:endParaRPr kumimoji="1" lang="zh-TW" altLang="en-US" sz="4000" b="1" dirty="0">
              <a:latin typeface="+mj-ea"/>
            </a:endParaRPr>
          </a:p>
        </p:txBody>
      </p:sp>
      <p:sp>
        <p:nvSpPr>
          <p:cNvPr id="15" name="文字方塊 14"/>
          <p:cNvSpPr txBox="1"/>
          <p:nvPr/>
        </p:nvSpPr>
        <p:spPr>
          <a:xfrm>
            <a:off x="2336730" y="4459866"/>
            <a:ext cx="6134372" cy="2123658"/>
          </a:xfrm>
          <a:prstGeom prst="rect">
            <a:avLst/>
          </a:prstGeom>
          <a:noFill/>
          <a:ln w="57150">
            <a:solidFill>
              <a:schemeClr val="accent5"/>
            </a:solidFill>
          </a:ln>
        </p:spPr>
        <p:txBody>
          <a:bodyPr wrap="none" rtlCol="0">
            <a:spAutoFit/>
          </a:bodyPr>
          <a:lstStyle/>
          <a:p>
            <a:pPr>
              <a:spcAft>
                <a:spcPts val="1200"/>
              </a:spcAft>
            </a:pPr>
            <a:r>
              <a:rPr kumimoji="1" lang="en-US" altLang="zh-TW" sz="2800" dirty="0" smtClean="0">
                <a:latin typeface="+mn-ea"/>
              </a:rPr>
              <a:t>The </a:t>
            </a:r>
            <a:r>
              <a:rPr kumimoji="1" lang="en-US" altLang="zh-TW" sz="2800" dirty="0">
                <a:latin typeface="+mn-ea"/>
              </a:rPr>
              <a:t>width and height of the </a:t>
            </a:r>
            <a:r>
              <a:rPr kumimoji="1" lang="en-US" altLang="zh-TW" sz="2800" dirty="0" smtClean="0">
                <a:latin typeface="+mn-ea"/>
              </a:rPr>
              <a:t/>
            </a:r>
            <a:br>
              <a:rPr kumimoji="1" lang="en-US" altLang="zh-TW" sz="2800" dirty="0" smtClean="0">
                <a:latin typeface="+mn-ea"/>
              </a:rPr>
            </a:br>
            <a:r>
              <a:rPr kumimoji="1" lang="en-US" altLang="zh-TW" sz="2800" dirty="0" smtClean="0">
                <a:latin typeface="+mn-ea"/>
              </a:rPr>
              <a:t>rectangle </a:t>
            </a:r>
            <a:r>
              <a:rPr kumimoji="1" lang="en-US" altLang="zh-TW" sz="2800" dirty="0">
                <a:latin typeface="+mn-ea"/>
              </a:rPr>
              <a:t>are </a:t>
            </a:r>
            <a:r>
              <a:rPr kumimoji="1" lang="en-US" altLang="zh-TW" sz="2800" dirty="0" smtClean="0">
                <a:latin typeface="+mn-ea"/>
              </a:rPr>
              <a:t>: 5 3</a:t>
            </a:r>
            <a:endParaRPr kumimoji="1" lang="en-US" altLang="zh-TW" sz="2800" dirty="0">
              <a:latin typeface="+mn-ea"/>
            </a:endParaRPr>
          </a:p>
          <a:p>
            <a:pPr>
              <a:spcAft>
                <a:spcPts val="1200"/>
              </a:spcAft>
            </a:pPr>
            <a:r>
              <a:rPr kumimoji="1" lang="en-US" altLang="zh-TW" sz="2800" dirty="0" smtClean="0">
                <a:latin typeface="+mn-ea"/>
              </a:rPr>
              <a:t>The </a:t>
            </a:r>
            <a:r>
              <a:rPr kumimoji="1" lang="en-US" altLang="zh-TW" sz="2800" dirty="0">
                <a:latin typeface="+mn-ea"/>
              </a:rPr>
              <a:t>area of the rectangle is </a:t>
            </a:r>
            <a:r>
              <a:rPr kumimoji="1" lang="en-US" altLang="zh-TW" sz="2800" dirty="0" smtClean="0">
                <a:latin typeface="+mn-ea"/>
              </a:rPr>
              <a:t>: 15</a:t>
            </a:r>
          </a:p>
          <a:p>
            <a:r>
              <a:rPr kumimoji="1" lang="en-US" altLang="zh-TW" sz="2800" dirty="0" smtClean="0">
                <a:latin typeface="+mn-ea"/>
              </a:rPr>
              <a:t>The perimeter of the polygon is : 16</a:t>
            </a:r>
            <a:endParaRPr kumimoji="1" lang="en-US" altLang="zh-TW" sz="2800" dirty="0">
              <a:latin typeface="+mn-ea"/>
            </a:endParaRPr>
          </a:p>
        </p:txBody>
      </p:sp>
      <p:sp>
        <p:nvSpPr>
          <p:cNvPr id="5" name="文字方塊 4"/>
          <p:cNvSpPr txBox="1"/>
          <p:nvPr/>
        </p:nvSpPr>
        <p:spPr>
          <a:xfrm>
            <a:off x="2336730" y="3703335"/>
            <a:ext cx="691215" cy="523220"/>
          </a:xfrm>
          <a:prstGeom prst="rect">
            <a:avLst/>
          </a:prstGeom>
          <a:noFill/>
          <a:ln w="57150">
            <a:solidFill>
              <a:schemeClr val="accent5"/>
            </a:solidFill>
          </a:ln>
        </p:spPr>
        <p:txBody>
          <a:bodyPr wrap="none" rtlCol="0">
            <a:spAutoFit/>
          </a:bodyPr>
          <a:lstStyle/>
          <a:p>
            <a:r>
              <a:rPr kumimoji="1" lang="en-US" altLang="zh-TW" sz="2800" dirty="0" smtClean="0">
                <a:latin typeface="+mn-ea"/>
              </a:rPr>
              <a:t>5 3</a:t>
            </a:r>
          </a:p>
        </p:txBody>
      </p:sp>
    </p:spTree>
    <p:extLst>
      <p:ext uri="{BB962C8B-B14F-4D97-AF65-F5344CB8AC3E}">
        <p14:creationId xmlns:p14="http://schemas.microsoft.com/office/powerpoint/2010/main" val="1187736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kumimoji="1" lang="en-US" altLang="zh-TW" sz="4000" b="1" dirty="0" smtClean="0">
                <a:latin typeface="+mj-ea"/>
              </a:rPr>
              <a:t>Agenda</a:t>
            </a:r>
            <a:endParaRPr kumimoji="1" lang="zh-TW" altLang="en-US" sz="4000" b="1" dirty="0">
              <a:latin typeface="+mj-ea"/>
            </a:endParaRPr>
          </a:p>
        </p:txBody>
      </p:sp>
      <p:sp>
        <p:nvSpPr>
          <p:cNvPr id="3" name="內容版面配置區 2"/>
          <p:cNvSpPr>
            <a:spLocks noGrp="1"/>
          </p:cNvSpPr>
          <p:nvPr>
            <p:ph idx="1"/>
          </p:nvPr>
        </p:nvSpPr>
        <p:spPr/>
        <p:txBody>
          <a:bodyPr>
            <a:normAutofit/>
          </a:bodyPr>
          <a:lstStyle/>
          <a:p>
            <a:pPr marL="342900" indent="-342900">
              <a:buFont typeface="Arial"/>
              <a:buChar char="•"/>
            </a:pPr>
            <a:r>
              <a:rPr kumimoji="1" lang="en-US" altLang="zh-TW" sz="3200" b="0" dirty="0">
                <a:solidFill>
                  <a:schemeClr val="bg1">
                    <a:lumMod val="85000"/>
                  </a:schemeClr>
                </a:solidFill>
                <a:latin typeface="+mn-ea"/>
              </a:rPr>
              <a:t>Practice </a:t>
            </a:r>
            <a:r>
              <a:rPr kumimoji="1" lang="en-US" altLang="zh-TW" sz="3200" b="0" dirty="0" smtClean="0">
                <a:solidFill>
                  <a:schemeClr val="bg1">
                    <a:lumMod val="85000"/>
                  </a:schemeClr>
                </a:solidFill>
                <a:latin typeface="+mn-ea"/>
              </a:rPr>
              <a:t>#0 </a:t>
            </a:r>
            <a:r>
              <a:rPr kumimoji="1" lang="en-US" altLang="zh-TW" sz="3200" b="0" dirty="0" smtClean="0">
                <a:solidFill>
                  <a:schemeClr val="bg1">
                    <a:lumMod val="85000"/>
                  </a:schemeClr>
                </a:solidFill>
                <a:latin typeface="+mn-ea"/>
              </a:rPr>
              <a:t>– Inheritance</a:t>
            </a:r>
          </a:p>
          <a:p>
            <a:pPr marL="342900" indent="-342900">
              <a:buFont typeface="Arial"/>
              <a:buChar char="•"/>
            </a:pPr>
            <a:r>
              <a:rPr kumimoji="1" lang="en-US" altLang="zh-TW" sz="3200" b="0" dirty="0">
                <a:solidFill>
                  <a:schemeClr val="bg1">
                    <a:lumMod val="85000"/>
                  </a:schemeClr>
                </a:solidFill>
                <a:latin typeface="+mn-ea"/>
              </a:rPr>
              <a:t>Practice </a:t>
            </a:r>
            <a:r>
              <a:rPr kumimoji="1" lang="en-US" altLang="zh-TW" sz="3200" b="0" dirty="0" smtClean="0">
                <a:solidFill>
                  <a:schemeClr val="bg1">
                    <a:lumMod val="85000"/>
                  </a:schemeClr>
                </a:solidFill>
                <a:latin typeface="+mn-ea"/>
              </a:rPr>
              <a:t>#1 </a:t>
            </a:r>
            <a:r>
              <a:rPr kumimoji="1" lang="en-US" altLang="zh-TW" sz="3200" b="0" dirty="0">
                <a:solidFill>
                  <a:schemeClr val="bg1">
                    <a:lumMod val="85000"/>
                  </a:schemeClr>
                </a:solidFill>
                <a:latin typeface="+mn-ea"/>
              </a:rPr>
              <a:t>– </a:t>
            </a:r>
            <a:r>
              <a:rPr kumimoji="1" lang="en-US" altLang="zh-TW" sz="3200" b="0" dirty="0" smtClean="0">
                <a:solidFill>
                  <a:schemeClr val="bg1">
                    <a:lumMod val="85000"/>
                  </a:schemeClr>
                </a:solidFill>
                <a:latin typeface="+mn-ea"/>
              </a:rPr>
              <a:t>Function overriding</a:t>
            </a:r>
            <a:endParaRPr kumimoji="1" lang="en-US" altLang="zh-TW" sz="3200" b="0" dirty="0">
              <a:solidFill>
                <a:schemeClr val="bg1">
                  <a:lumMod val="85000"/>
                </a:schemeClr>
              </a:solidFill>
              <a:latin typeface="+mn-ea"/>
            </a:endParaRPr>
          </a:p>
          <a:p>
            <a:pPr marL="342900" indent="-342900">
              <a:buFont typeface="Arial"/>
              <a:buChar char="•"/>
            </a:pPr>
            <a:r>
              <a:rPr kumimoji="1" lang="en-US" altLang="zh-TW" sz="3200" b="0" dirty="0">
                <a:latin typeface="+mn-ea"/>
              </a:rPr>
              <a:t>Practice </a:t>
            </a:r>
            <a:r>
              <a:rPr kumimoji="1" lang="en-US" altLang="zh-TW" sz="3200" b="0" dirty="0" smtClean="0">
                <a:latin typeface="+mn-ea"/>
              </a:rPr>
              <a:t>#2 </a:t>
            </a:r>
            <a:r>
              <a:rPr kumimoji="1" lang="en-US" altLang="zh-TW" sz="3200" b="0" dirty="0" smtClean="0">
                <a:latin typeface="+mn-ea"/>
              </a:rPr>
              <a:t>– </a:t>
            </a:r>
            <a:r>
              <a:rPr kumimoji="1" lang="en-US" altLang="zh-TW" sz="3200" b="0" dirty="0">
                <a:latin typeface="+mn-ea"/>
              </a:rPr>
              <a:t>Cascade </a:t>
            </a:r>
            <a:r>
              <a:rPr kumimoji="1" lang="en-US" altLang="zh-TW" sz="3200" b="0" dirty="0" smtClean="0">
                <a:latin typeface="+mn-ea"/>
              </a:rPr>
              <a:t>Inheritance</a:t>
            </a:r>
            <a:endParaRPr kumimoji="1" lang="en-US" altLang="zh-TW" sz="3200" b="0" dirty="0">
              <a:latin typeface="+mn-ea"/>
            </a:endParaRPr>
          </a:p>
          <a:p>
            <a:pPr marL="342900" indent="-342900">
              <a:buFont typeface="Arial"/>
              <a:buChar char="•"/>
            </a:pPr>
            <a:r>
              <a:rPr kumimoji="1" lang="en-US" altLang="zh-TW" sz="3200" b="0" dirty="0" smtClean="0">
                <a:latin typeface="+mn-ea"/>
              </a:rPr>
              <a:t>&amp;Polymorphism </a:t>
            </a:r>
            <a:endParaRPr kumimoji="1" lang="en-US" altLang="zh-TW" sz="3200" dirty="0">
              <a:latin typeface="+mn-ea"/>
            </a:endParaRPr>
          </a:p>
          <a:p>
            <a:pPr marL="342900" indent="-342900">
              <a:buFont typeface="Arial"/>
              <a:buChar char="•"/>
            </a:pPr>
            <a:endParaRPr kumimoji="1" lang="en-US" altLang="zh-TW" sz="3200" dirty="0" smtClean="0">
              <a:latin typeface="+mn-ea"/>
            </a:endParaRPr>
          </a:p>
        </p:txBody>
      </p:sp>
    </p:spTree>
    <p:extLst>
      <p:ext uri="{BB962C8B-B14F-4D97-AF65-F5344CB8AC3E}">
        <p14:creationId xmlns:p14="http://schemas.microsoft.com/office/powerpoint/2010/main" val="24896890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kumimoji="1" lang="en-US" altLang="zh-TW" sz="4000" b="1" cap="none" dirty="0">
                <a:latin typeface="+mj-ea"/>
              </a:rPr>
              <a:t>Cascade Inheritance</a:t>
            </a:r>
          </a:p>
        </p:txBody>
      </p:sp>
      <p:sp>
        <p:nvSpPr>
          <p:cNvPr id="3" name="內容版面配置區 2"/>
          <p:cNvSpPr>
            <a:spLocks noGrp="1"/>
          </p:cNvSpPr>
          <p:nvPr>
            <p:ph idx="1"/>
          </p:nvPr>
        </p:nvSpPr>
        <p:spPr/>
        <p:txBody>
          <a:bodyPr>
            <a:normAutofit/>
          </a:bodyPr>
          <a:lstStyle/>
          <a:p>
            <a:pPr marL="342900" indent="-342900">
              <a:buFont typeface="Arial"/>
              <a:buChar char="•"/>
            </a:pPr>
            <a:r>
              <a:rPr kumimoji="1" lang="en-US" altLang="zh-TW" sz="2400" b="0" dirty="0">
                <a:latin typeface="+mn-ea"/>
              </a:rPr>
              <a:t>While a child inherits its parent, it may have a grandchild </a:t>
            </a:r>
            <a:r>
              <a:rPr kumimoji="1" lang="en-US" altLang="zh-TW" sz="2400" b="0" dirty="0" smtClean="0">
                <a:latin typeface="+mn-ea"/>
              </a:rPr>
              <a:t>inheriting </a:t>
            </a:r>
            <a:r>
              <a:rPr kumimoji="1" lang="en-US" altLang="zh-TW" sz="2400" b="0" dirty="0">
                <a:latin typeface="+mn-ea"/>
              </a:rPr>
              <a:t>itself</a:t>
            </a:r>
            <a:r>
              <a:rPr kumimoji="1" lang="en-US" altLang="zh-TW" sz="2400" b="0" dirty="0" smtClean="0">
                <a:latin typeface="+mn-ea"/>
              </a:rPr>
              <a:t>.</a:t>
            </a:r>
          </a:p>
          <a:p>
            <a:pPr marL="342900" indent="-342900">
              <a:buFont typeface="Arial"/>
              <a:buChar char="•"/>
            </a:pPr>
            <a:endParaRPr kumimoji="1" lang="en-US" altLang="zh-TW" sz="2400" b="0" dirty="0">
              <a:latin typeface="+mn-ea"/>
            </a:endParaRPr>
          </a:p>
          <a:p>
            <a:pPr marL="342900" indent="-342900">
              <a:buFont typeface="Arial"/>
              <a:buChar char="•"/>
            </a:pPr>
            <a:endParaRPr kumimoji="1" lang="en-US" altLang="zh-TW" sz="2400" b="0" dirty="0" smtClean="0">
              <a:latin typeface="+mn-ea"/>
            </a:endParaRPr>
          </a:p>
          <a:p>
            <a:pPr marL="342900" indent="-342900">
              <a:buFont typeface="Arial"/>
              <a:buChar char="•"/>
            </a:pPr>
            <a:endParaRPr kumimoji="1" lang="en-US" altLang="zh-TW" sz="2800" b="0" dirty="0" smtClean="0">
              <a:latin typeface="+mn-ea"/>
            </a:endParaRPr>
          </a:p>
        </p:txBody>
      </p:sp>
      <p:grpSp>
        <p:nvGrpSpPr>
          <p:cNvPr id="17" name="群組 16"/>
          <p:cNvGrpSpPr/>
          <p:nvPr/>
        </p:nvGrpSpPr>
        <p:grpSpPr>
          <a:xfrm>
            <a:off x="6400799" y="2633271"/>
            <a:ext cx="2160495" cy="3581400"/>
            <a:chOff x="5916705" y="2633271"/>
            <a:chExt cx="2160495" cy="3581400"/>
          </a:xfrm>
        </p:grpSpPr>
        <p:sp>
          <p:nvSpPr>
            <p:cNvPr id="5" name="內容版面配置區 2"/>
            <p:cNvSpPr txBox="1">
              <a:spLocks/>
            </p:cNvSpPr>
            <p:nvPr/>
          </p:nvSpPr>
          <p:spPr>
            <a:xfrm>
              <a:off x="5916706" y="2633271"/>
              <a:ext cx="2160494" cy="805404"/>
            </a:xfrm>
            <a:prstGeom prst="rect">
              <a:avLst/>
            </a:prstGeom>
          </p:spPr>
          <p:style>
            <a:lnRef idx="2">
              <a:schemeClr val="accent3"/>
            </a:lnRef>
            <a:fillRef idx="1">
              <a:schemeClr val="lt1"/>
            </a:fillRef>
            <a:effectRef idx="0">
              <a:schemeClr val="accent3"/>
            </a:effectRef>
            <a:fontRef idx="minor">
              <a:schemeClr val="dk1"/>
            </a:fontRef>
          </p:style>
          <p:txBody>
            <a:bodyPr vert="horz" lIns="91440" tIns="45720" rIns="91440" bIns="45720" rtlCol="0" anchor="ctr" anchorCtr="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algn="ctr"/>
              <a:r>
                <a:rPr lang="en-US" altLang="zh-TW" sz="2400" dirty="0" err="1" smtClean="0">
                  <a:latin typeface="Courier New" panose="02070309020205020404" pitchFamily="49" charset="0"/>
                  <a:cs typeface="Courier New" panose="02070309020205020404" pitchFamily="49" charset="0"/>
                </a:rPr>
                <a:t>Myvector</a:t>
              </a:r>
              <a:endParaRPr lang="zh-TW" altLang="en-US" sz="2400" dirty="0" smtClean="0">
                <a:latin typeface="Courier New" panose="02070309020205020404" pitchFamily="49" charset="0"/>
                <a:cs typeface="Courier New" panose="02070309020205020404" pitchFamily="49" charset="0"/>
              </a:endParaRPr>
            </a:p>
          </p:txBody>
        </p:sp>
        <p:sp>
          <p:nvSpPr>
            <p:cNvPr id="7" name="內容版面配置區 2"/>
            <p:cNvSpPr txBox="1">
              <a:spLocks/>
            </p:cNvSpPr>
            <p:nvPr/>
          </p:nvSpPr>
          <p:spPr>
            <a:xfrm>
              <a:off x="5916705" y="5409267"/>
              <a:ext cx="2160495" cy="805404"/>
            </a:xfrm>
            <a:prstGeom prst="rect">
              <a:avLst/>
            </a:prstGeom>
          </p:spPr>
          <p:style>
            <a:lnRef idx="2">
              <a:schemeClr val="accent3"/>
            </a:lnRef>
            <a:fillRef idx="1">
              <a:schemeClr val="lt1"/>
            </a:fillRef>
            <a:effectRef idx="0">
              <a:schemeClr val="accent3"/>
            </a:effectRef>
            <a:fontRef idx="minor">
              <a:schemeClr val="dk1"/>
            </a:fontRef>
          </p:style>
          <p:txBody>
            <a:bodyPr vert="horz" lIns="91440" tIns="45720" rIns="91440" bIns="45720" rtlCol="0" anchor="ctr" anchorCtr="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algn="ctr"/>
              <a:r>
                <a:rPr lang="en-US" altLang="zh-TW" sz="2400" dirty="0">
                  <a:latin typeface="Courier New" panose="02070309020205020404" pitchFamily="49" charset="0"/>
                  <a:cs typeface="Courier New" panose="02070309020205020404" pitchFamily="49" charset="0"/>
                </a:rPr>
                <a:t>NNVector2D</a:t>
              </a:r>
              <a:endParaRPr lang="zh-TW" altLang="en-US" sz="2400" dirty="0" smtClean="0">
                <a:latin typeface="Courier New" panose="02070309020205020404" pitchFamily="49" charset="0"/>
                <a:cs typeface="Courier New" panose="02070309020205020404" pitchFamily="49" charset="0"/>
              </a:endParaRPr>
            </a:p>
          </p:txBody>
        </p:sp>
        <p:sp>
          <p:nvSpPr>
            <p:cNvPr id="10" name="內容版面配置區 2"/>
            <p:cNvSpPr txBox="1">
              <a:spLocks/>
            </p:cNvSpPr>
            <p:nvPr/>
          </p:nvSpPr>
          <p:spPr>
            <a:xfrm>
              <a:off x="5916707" y="4021269"/>
              <a:ext cx="2160493" cy="805404"/>
            </a:xfrm>
            <a:prstGeom prst="rect">
              <a:avLst/>
            </a:prstGeom>
          </p:spPr>
          <p:style>
            <a:lnRef idx="2">
              <a:schemeClr val="accent3"/>
            </a:lnRef>
            <a:fillRef idx="1">
              <a:schemeClr val="lt1"/>
            </a:fillRef>
            <a:effectRef idx="0">
              <a:schemeClr val="accent3"/>
            </a:effectRef>
            <a:fontRef idx="minor">
              <a:schemeClr val="dk1"/>
            </a:fontRef>
          </p:style>
          <p:txBody>
            <a:bodyPr vert="horz" lIns="91440" tIns="45720" rIns="91440" bIns="45720" rtlCol="0" anchor="ctr" anchorCtr="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algn="ctr"/>
              <a:r>
                <a:rPr lang="en-US" altLang="zh-TW" sz="2400" dirty="0">
                  <a:latin typeface="Courier New" panose="02070309020205020404" pitchFamily="49" charset="0"/>
                  <a:cs typeface="Courier New" panose="02070309020205020404" pitchFamily="49" charset="0"/>
                </a:rPr>
                <a:t>MyVector2D</a:t>
              </a:r>
              <a:endParaRPr lang="zh-TW" altLang="en-US" sz="2400" dirty="0" smtClean="0">
                <a:latin typeface="Courier New" panose="02070309020205020404" pitchFamily="49" charset="0"/>
                <a:cs typeface="Courier New" panose="02070309020205020404" pitchFamily="49" charset="0"/>
              </a:endParaRPr>
            </a:p>
          </p:txBody>
        </p:sp>
        <p:cxnSp>
          <p:nvCxnSpPr>
            <p:cNvPr id="11" name="直線單箭頭接點 10"/>
            <p:cNvCxnSpPr>
              <a:stCxn id="10" idx="0"/>
              <a:endCxn id="5" idx="2"/>
            </p:cNvCxnSpPr>
            <p:nvPr/>
          </p:nvCxnSpPr>
          <p:spPr>
            <a:xfrm flipH="1" flipV="1">
              <a:off x="6996953" y="3438675"/>
              <a:ext cx="1" cy="582594"/>
            </a:xfrm>
            <a:prstGeom prst="straightConnector1">
              <a:avLst/>
            </a:prstGeom>
            <a:ln w="28575">
              <a:tailEnd type="triangle"/>
            </a:ln>
          </p:spPr>
          <p:style>
            <a:lnRef idx="1">
              <a:schemeClr val="accent3"/>
            </a:lnRef>
            <a:fillRef idx="0">
              <a:schemeClr val="accent3"/>
            </a:fillRef>
            <a:effectRef idx="0">
              <a:schemeClr val="accent3"/>
            </a:effectRef>
            <a:fontRef idx="minor">
              <a:schemeClr val="tx1"/>
            </a:fontRef>
          </p:style>
        </p:cxnSp>
        <p:cxnSp>
          <p:nvCxnSpPr>
            <p:cNvPr id="12" name="直線單箭頭接點 11"/>
            <p:cNvCxnSpPr>
              <a:stCxn id="7" idx="0"/>
              <a:endCxn id="10" idx="2"/>
            </p:cNvCxnSpPr>
            <p:nvPr/>
          </p:nvCxnSpPr>
          <p:spPr>
            <a:xfrm flipV="1">
              <a:off x="6996953" y="4826673"/>
              <a:ext cx="1" cy="582594"/>
            </a:xfrm>
            <a:prstGeom prst="straightConnector1">
              <a:avLst/>
            </a:prstGeom>
            <a:ln w="28575">
              <a:tailEnd type="triangle"/>
            </a:ln>
          </p:spPr>
          <p:style>
            <a:lnRef idx="1">
              <a:schemeClr val="accent3"/>
            </a:lnRef>
            <a:fillRef idx="0">
              <a:schemeClr val="accent3"/>
            </a:fillRef>
            <a:effectRef idx="0">
              <a:schemeClr val="accent3"/>
            </a:effectRef>
            <a:fontRef idx="minor">
              <a:schemeClr val="tx1"/>
            </a:fontRef>
          </p:style>
        </p:cxnSp>
      </p:grpSp>
      <p:sp>
        <p:nvSpPr>
          <p:cNvPr id="18" name="內容版面配置區 2"/>
          <p:cNvSpPr txBox="1">
            <a:spLocks/>
          </p:cNvSpPr>
          <p:nvPr/>
        </p:nvSpPr>
        <p:spPr>
          <a:xfrm>
            <a:off x="656664" y="2972753"/>
            <a:ext cx="5392272" cy="2902435"/>
          </a:xfrm>
          <a:prstGeom prst="rect">
            <a:avLst/>
          </a:prstGeom>
        </p:spPr>
        <p:style>
          <a:lnRef idx="2">
            <a:schemeClr val="accent3"/>
          </a:lnRef>
          <a:fillRef idx="1">
            <a:schemeClr val="lt1"/>
          </a:fillRef>
          <a:effectRef idx="0">
            <a:schemeClr val="accent3"/>
          </a:effectRef>
          <a:fontRef idx="minor">
            <a:schemeClr val="dk1"/>
          </a:fontRef>
        </p:style>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altLang="zh-TW" sz="1800" dirty="0">
                <a:latin typeface="Courier New" panose="02070309020205020404" pitchFamily="49" charset="0"/>
                <a:cs typeface="Courier New" panose="02070309020205020404" pitchFamily="49" charset="0"/>
              </a:rPr>
              <a:t>class NNVector2D </a:t>
            </a:r>
            <a:r>
              <a:rPr lang="en-US" altLang="zh-TW" sz="1800" dirty="0">
                <a:solidFill>
                  <a:srgbClr val="0070C0"/>
                </a:solidFill>
                <a:latin typeface="Courier New" panose="02070309020205020404" pitchFamily="49" charset="0"/>
                <a:cs typeface="Courier New" panose="02070309020205020404" pitchFamily="49" charset="0"/>
              </a:rPr>
              <a:t>: public MyVector2D </a:t>
            </a:r>
          </a:p>
          <a:p>
            <a:r>
              <a:rPr lang="en-US" altLang="zh-TW" sz="1800" dirty="0">
                <a:latin typeface="Courier New" panose="02070309020205020404" pitchFamily="49" charset="0"/>
                <a:cs typeface="Courier New" panose="02070309020205020404" pitchFamily="49" charset="0"/>
              </a:rPr>
              <a:t>{ </a:t>
            </a:r>
          </a:p>
          <a:p>
            <a:r>
              <a:rPr lang="en-US" altLang="zh-TW" sz="1800" dirty="0">
                <a:latin typeface="Courier New" panose="02070309020205020404" pitchFamily="49" charset="0"/>
                <a:cs typeface="Courier New" panose="02070309020205020404" pitchFamily="49" charset="0"/>
              </a:rPr>
              <a:t>public: </a:t>
            </a:r>
          </a:p>
          <a:p>
            <a:r>
              <a:rPr lang="en-US" altLang="zh-TW" sz="1800" dirty="0">
                <a:latin typeface="Courier New" panose="02070309020205020404" pitchFamily="49" charset="0"/>
                <a:cs typeface="Courier New" panose="02070309020205020404" pitchFamily="49" charset="0"/>
              </a:rPr>
              <a:t>  NNVector2D(); // do we need it?  </a:t>
            </a:r>
          </a:p>
          <a:p>
            <a:r>
              <a:rPr lang="en-US" altLang="zh-TW" sz="1800" dirty="0">
                <a:latin typeface="Courier New" panose="02070309020205020404" pitchFamily="49" charset="0"/>
                <a:cs typeface="Courier New" panose="02070309020205020404" pitchFamily="49" charset="0"/>
              </a:rPr>
              <a:t>  NNVector2D(double m[]);   </a:t>
            </a:r>
          </a:p>
          <a:p>
            <a:r>
              <a:rPr lang="en-US" altLang="zh-TW" sz="1800" dirty="0">
                <a:latin typeface="Courier New" panose="02070309020205020404" pitchFamily="49" charset="0"/>
                <a:cs typeface="Courier New" panose="02070309020205020404" pitchFamily="49" charset="0"/>
              </a:rPr>
              <a:t>  void </a:t>
            </a:r>
            <a:r>
              <a:rPr lang="en-US" altLang="zh-TW" sz="1800" dirty="0" err="1">
                <a:latin typeface="Courier New" panose="02070309020205020404" pitchFamily="49" charset="0"/>
                <a:cs typeface="Courier New" panose="02070309020205020404" pitchFamily="49" charset="0"/>
              </a:rPr>
              <a:t>setValue</a:t>
            </a:r>
            <a:r>
              <a:rPr lang="en-US" altLang="zh-TW" sz="1800" dirty="0">
                <a:latin typeface="Courier New" panose="02070309020205020404" pitchFamily="49" charset="0"/>
                <a:cs typeface="Courier New" panose="02070309020205020404" pitchFamily="49" charset="0"/>
              </a:rPr>
              <a:t>(double i1, double i2); </a:t>
            </a:r>
          </a:p>
          <a:p>
            <a:r>
              <a:rPr lang="en-US" altLang="zh-TW" sz="1800" dirty="0">
                <a:latin typeface="Courier New" panose="02070309020205020404" pitchFamily="49" charset="0"/>
                <a:cs typeface="Courier New" panose="02070309020205020404" pitchFamily="49" charset="0"/>
              </a:rPr>
              <a:t>}; </a:t>
            </a:r>
            <a:endParaRPr lang="zh-TW" altLang="en-US" sz="1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3043683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kumimoji="1" lang="en-US" altLang="zh-TW" sz="4000" b="1" cap="none" dirty="0">
                <a:latin typeface="+mj-ea"/>
              </a:rPr>
              <a:t>Cascade Inheritance</a:t>
            </a:r>
          </a:p>
        </p:txBody>
      </p:sp>
      <p:sp>
        <p:nvSpPr>
          <p:cNvPr id="3" name="內容版面配置區 2"/>
          <p:cNvSpPr>
            <a:spLocks noGrp="1"/>
          </p:cNvSpPr>
          <p:nvPr>
            <p:ph idx="1"/>
          </p:nvPr>
        </p:nvSpPr>
        <p:spPr/>
        <p:txBody>
          <a:bodyPr>
            <a:normAutofit/>
          </a:bodyPr>
          <a:lstStyle/>
          <a:p>
            <a:pPr marL="342900" indent="-342900">
              <a:buFont typeface="Arial"/>
              <a:buChar char="•"/>
            </a:pPr>
            <a:r>
              <a:rPr kumimoji="1" lang="en-US" altLang="zh-TW" sz="2400" b="0" dirty="0">
                <a:latin typeface="+mn-ea"/>
              </a:rPr>
              <a:t>In general, a class has all the protected and public members </a:t>
            </a:r>
            <a:r>
              <a:rPr kumimoji="1" lang="en-US" altLang="zh-TW" sz="2400" b="0" dirty="0" smtClean="0">
                <a:latin typeface="+mn-ea"/>
              </a:rPr>
              <a:t>of </a:t>
            </a:r>
            <a:r>
              <a:rPr kumimoji="1" lang="en-US" altLang="zh-TW" sz="2400" b="0" dirty="0">
                <a:latin typeface="+mn-ea"/>
              </a:rPr>
              <a:t>its predecessors</a:t>
            </a:r>
            <a:r>
              <a:rPr kumimoji="1" lang="en-US" altLang="zh-TW" sz="2400" b="0" dirty="0" smtClean="0">
                <a:latin typeface="+mn-ea"/>
              </a:rPr>
              <a:t>.</a:t>
            </a:r>
          </a:p>
          <a:p>
            <a:pPr marL="342900" indent="-342900">
              <a:buFont typeface="Arial"/>
              <a:buChar char="•"/>
            </a:pPr>
            <a:r>
              <a:rPr kumimoji="1" lang="en-US" altLang="zh-TW" sz="2400" b="0" dirty="0">
                <a:latin typeface="+mn-ea"/>
              </a:rPr>
              <a:t>Constructors are invoked from the </a:t>
            </a:r>
            <a:r>
              <a:rPr kumimoji="1" lang="en-US" altLang="zh-TW" sz="2400" u="sng" dirty="0" smtClean="0">
                <a:latin typeface="+mn-ea"/>
              </a:rPr>
              <a:t>oldest class to the youngest class</a:t>
            </a:r>
          </a:p>
          <a:p>
            <a:pPr marL="342900" indent="-342900">
              <a:buFont typeface="Arial"/>
              <a:buChar char="•"/>
            </a:pPr>
            <a:r>
              <a:rPr kumimoji="1" lang="en-US" altLang="zh-TW" sz="2400" b="0" dirty="0">
                <a:latin typeface="+mn-ea"/>
              </a:rPr>
              <a:t>Each constructor can specify a </a:t>
            </a:r>
            <a:r>
              <a:rPr kumimoji="1" lang="en-US" altLang="zh-TW" sz="2400" dirty="0">
                <a:solidFill>
                  <a:schemeClr val="accent5"/>
                </a:solidFill>
                <a:latin typeface="+mn-ea"/>
              </a:rPr>
              <a:t>one-level-above</a:t>
            </a:r>
            <a:r>
              <a:rPr kumimoji="1" lang="en-US" altLang="zh-TW" sz="2400" b="0" dirty="0">
                <a:latin typeface="+mn-ea"/>
              </a:rPr>
              <a:t> constructor to invoke.</a:t>
            </a:r>
            <a:endParaRPr kumimoji="1" lang="en-US" altLang="zh-TW" sz="2400" b="0" dirty="0" smtClean="0">
              <a:latin typeface="+mn-ea"/>
            </a:endParaRPr>
          </a:p>
        </p:txBody>
      </p:sp>
      <p:sp>
        <p:nvSpPr>
          <p:cNvPr id="18" name="內容版面配置區 2"/>
          <p:cNvSpPr txBox="1">
            <a:spLocks/>
          </p:cNvSpPr>
          <p:nvPr/>
        </p:nvSpPr>
        <p:spPr>
          <a:xfrm>
            <a:off x="887505" y="4518212"/>
            <a:ext cx="7324165" cy="1957257"/>
          </a:xfrm>
          <a:prstGeom prst="rect">
            <a:avLst/>
          </a:prstGeom>
        </p:spPr>
        <p:style>
          <a:lnRef idx="2">
            <a:schemeClr val="accent3"/>
          </a:lnRef>
          <a:fillRef idx="1">
            <a:schemeClr val="lt1"/>
          </a:fillRef>
          <a:effectRef idx="0">
            <a:schemeClr val="accent3"/>
          </a:effectRef>
          <a:fontRef idx="minor">
            <a:schemeClr val="dk1"/>
          </a:fontRef>
        </p:style>
        <p:txBody>
          <a:bodyPr vert="horz" lIns="91440" tIns="45720" rIns="91440" bIns="45720" rtlCol="0">
            <a:no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altLang="zh-TW" sz="1800" dirty="0">
                <a:latin typeface="Courier New" panose="02070309020205020404" pitchFamily="49" charset="0"/>
                <a:cs typeface="Courier New" panose="02070309020205020404" pitchFamily="49" charset="0"/>
              </a:rPr>
              <a:t>NNVector2D::NNVector2D(double m[]) </a:t>
            </a:r>
            <a:r>
              <a:rPr lang="en-US" altLang="zh-TW" sz="1800" dirty="0">
                <a:solidFill>
                  <a:srgbClr val="0070C0"/>
                </a:solidFill>
                <a:latin typeface="Courier New" panose="02070309020205020404" pitchFamily="49" charset="0"/>
                <a:cs typeface="Courier New" panose="02070309020205020404" pitchFamily="49" charset="0"/>
              </a:rPr>
              <a:t>: MyVector2D(2, m)</a:t>
            </a:r>
            <a:r>
              <a:rPr lang="en-US" altLang="zh-TW" sz="1800" dirty="0">
                <a:latin typeface="Courier New" panose="02070309020205020404" pitchFamily="49" charset="0"/>
                <a:cs typeface="Courier New" panose="02070309020205020404" pitchFamily="49" charset="0"/>
              </a:rPr>
              <a:t> </a:t>
            </a:r>
          </a:p>
          <a:p>
            <a:r>
              <a:rPr lang="en-US" altLang="zh-TW" sz="1800" dirty="0">
                <a:latin typeface="Courier New" panose="02070309020205020404" pitchFamily="49" charset="0"/>
                <a:cs typeface="Courier New" panose="02070309020205020404" pitchFamily="49" charset="0"/>
              </a:rPr>
              <a:t>{ </a:t>
            </a:r>
          </a:p>
          <a:p>
            <a:r>
              <a:rPr lang="en-US" altLang="zh-TW" sz="1800" dirty="0">
                <a:latin typeface="Courier New" panose="02070309020205020404" pitchFamily="49" charset="0"/>
                <a:cs typeface="Courier New" panose="02070309020205020404" pitchFamily="49" charset="0"/>
              </a:rPr>
              <a:t>  if(m[0] &lt; 0) </a:t>
            </a:r>
            <a:r>
              <a:rPr lang="en-US" altLang="zh-TW" sz="1800" dirty="0" smtClean="0">
                <a:latin typeface="Courier New" panose="02070309020205020404" pitchFamily="49" charset="0"/>
                <a:cs typeface="Courier New" panose="02070309020205020404" pitchFamily="49" charset="0"/>
              </a:rPr>
              <a:t> </a:t>
            </a:r>
            <a:r>
              <a:rPr lang="en-US" altLang="zh-TW" sz="1800" dirty="0">
                <a:latin typeface="Courier New" panose="02070309020205020404" pitchFamily="49" charset="0"/>
                <a:cs typeface="Courier New" panose="02070309020205020404" pitchFamily="49" charset="0"/>
              </a:rPr>
              <a:t>this-&gt;m[0] = 0; </a:t>
            </a:r>
          </a:p>
          <a:p>
            <a:r>
              <a:rPr lang="en-US" altLang="zh-TW" sz="1800" dirty="0">
                <a:latin typeface="Courier New" panose="02070309020205020404" pitchFamily="49" charset="0"/>
                <a:cs typeface="Courier New" panose="02070309020205020404" pitchFamily="49" charset="0"/>
              </a:rPr>
              <a:t>  if(m[1] &lt; 0) </a:t>
            </a:r>
            <a:r>
              <a:rPr lang="en-US" altLang="zh-TW" sz="1800" dirty="0" smtClean="0">
                <a:latin typeface="Courier New" panose="02070309020205020404" pitchFamily="49" charset="0"/>
                <a:cs typeface="Courier New" panose="02070309020205020404" pitchFamily="49" charset="0"/>
              </a:rPr>
              <a:t> </a:t>
            </a:r>
            <a:r>
              <a:rPr lang="en-US" altLang="zh-TW" sz="1800" dirty="0">
                <a:latin typeface="Courier New" panose="02070309020205020404" pitchFamily="49" charset="0"/>
                <a:cs typeface="Courier New" panose="02070309020205020404" pitchFamily="49" charset="0"/>
              </a:rPr>
              <a:t>this-&gt;m[1] = 0; </a:t>
            </a:r>
          </a:p>
          <a:p>
            <a:r>
              <a:rPr lang="en-US" altLang="zh-TW" sz="1800" dirty="0">
                <a:latin typeface="Courier New" panose="02070309020205020404" pitchFamily="49" charset="0"/>
                <a:cs typeface="Courier New" panose="02070309020205020404" pitchFamily="49" charset="0"/>
              </a:rPr>
              <a:t>} </a:t>
            </a:r>
            <a:endParaRPr lang="zh-TW" altLang="en-US" sz="1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428785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kumimoji="1" lang="en-US" altLang="zh-TW" sz="4000" b="1" cap="none" dirty="0">
                <a:latin typeface="+mj-ea"/>
              </a:rPr>
              <a:t>Polymorphism</a:t>
            </a:r>
          </a:p>
        </p:txBody>
      </p:sp>
      <p:sp>
        <p:nvSpPr>
          <p:cNvPr id="3" name="內容版面配置區 2"/>
          <p:cNvSpPr>
            <a:spLocks noGrp="1"/>
          </p:cNvSpPr>
          <p:nvPr>
            <p:ph idx="1"/>
          </p:nvPr>
        </p:nvSpPr>
        <p:spPr/>
        <p:txBody>
          <a:bodyPr>
            <a:normAutofit/>
          </a:bodyPr>
          <a:lstStyle/>
          <a:p>
            <a:pPr marL="342900" indent="-342900">
              <a:buFont typeface="Arial"/>
              <a:buChar char="•"/>
            </a:pPr>
            <a:r>
              <a:rPr kumimoji="1" lang="en-US" altLang="zh-TW" sz="2400" b="0" dirty="0" smtClean="0">
                <a:latin typeface="+mn-ea"/>
              </a:rPr>
              <a:t>Use </a:t>
            </a:r>
            <a:r>
              <a:rPr kumimoji="1" lang="en-US" altLang="zh-TW" sz="2400" b="0" dirty="0">
                <a:latin typeface="+mn-ea"/>
              </a:rPr>
              <a:t>a variable of a parent type to store a value of a child </a:t>
            </a:r>
            <a:r>
              <a:rPr kumimoji="1" lang="en-US" altLang="zh-TW" sz="2400" b="0" dirty="0" smtClean="0">
                <a:latin typeface="+mn-ea"/>
              </a:rPr>
              <a:t>type</a:t>
            </a:r>
          </a:p>
          <a:p>
            <a:pPr marL="342900" indent="-342900">
              <a:buFont typeface="Arial"/>
              <a:buChar char="•"/>
            </a:pPr>
            <a:endParaRPr kumimoji="1" lang="en-US" altLang="zh-TW" sz="2400" b="0" dirty="0">
              <a:latin typeface="+mn-ea"/>
            </a:endParaRPr>
          </a:p>
          <a:p>
            <a:pPr marL="342900" indent="-342900">
              <a:buFont typeface="Arial"/>
              <a:buChar char="•"/>
            </a:pPr>
            <a:endParaRPr kumimoji="1" lang="en-US" altLang="zh-TW" sz="2400" b="0" dirty="0" smtClean="0">
              <a:latin typeface="+mn-ea"/>
            </a:endParaRPr>
          </a:p>
          <a:p>
            <a:pPr marL="342900" indent="-342900">
              <a:buFont typeface="Arial"/>
              <a:buChar char="•"/>
            </a:pPr>
            <a:endParaRPr kumimoji="1" lang="en-US" altLang="zh-TW" sz="2800" b="0" dirty="0" smtClean="0">
              <a:latin typeface="+mn-ea"/>
            </a:endParaRPr>
          </a:p>
        </p:txBody>
      </p:sp>
      <p:pic>
        <p:nvPicPr>
          <p:cNvPr id="4" name="圖片 3"/>
          <p:cNvPicPr>
            <a:picLocks noChangeAspect="1"/>
          </p:cNvPicPr>
          <p:nvPr/>
        </p:nvPicPr>
        <p:blipFill rotWithShape="1">
          <a:blip r:embed="rId2"/>
          <a:srcRect l="9772" t="9819" r="15103" b="19356"/>
          <a:stretch/>
        </p:blipFill>
        <p:spPr>
          <a:xfrm>
            <a:off x="1182756" y="2673627"/>
            <a:ext cx="6380922" cy="4010439"/>
          </a:xfrm>
          <a:prstGeom prst="rect">
            <a:avLst/>
          </a:prstGeom>
        </p:spPr>
      </p:pic>
    </p:spTree>
    <p:extLst>
      <p:ext uri="{BB962C8B-B14F-4D97-AF65-F5344CB8AC3E}">
        <p14:creationId xmlns:p14="http://schemas.microsoft.com/office/powerpoint/2010/main" val="32696514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kumimoji="1" lang="en-US" altLang="zh-TW" sz="4000" b="1" dirty="0" smtClean="0">
                <a:latin typeface="+mj-ea"/>
              </a:rPr>
              <a:t>Agenda</a:t>
            </a:r>
            <a:endParaRPr kumimoji="1" lang="zh-TW" altLang="en-US" sz="4000" b="1" dirty="0">
              <a:latin typeface="+mj-ea"/>
            </a:endParaRPr>
          </a:p>
        </p:txBody>
      </p:sp>
      <p:sp>
        <p:nvSpPr>
          <p:cNvPr id="3" name="內容版面配置區 2"/>
          <p:cNvSpPr>
            <a:spLocks noGrp="1"/>
          </p:cNvSpPr>
          <p:nvPr>
            <p:ph idx="1"/>
          </p:nvPr>
        </p:nvSpPr>
        <p:spPr/>
        <p:txBody>
          <a:bodyPr>
            <a:normAutofit/>
          </a:bodyPr>
          <a:lstStyle/>
          <a:p>
            <a:pPr marL="342900" indent="-342900">
              <a:buFont typeface="Arial"/>
              <a:buChar char="•"/>
            </a:pPr>
            <a:r>
              <a:rPr kumimoji="1" lang="en-US" altLang="zh-TW" sz="3200" b="0" dirty="0">
                <a:latin typeface="+mn-ea"/>
              </a:rPr>
              <a:t>Practice </a:t>
            </a:r>
            <a:r>
              <a:rPr kumimoji="1" lang="en-US" altLang="zh-TW" sz="3200" b="0" dirty="0" smtClean="0">
                <a:latin typeface="+mn-ea"/>
              </a:rPr>
              <a:t>#0 </a:t>
            </a:r>
            <a:r>
              <a:rPr kumimoji="1" lang="en-US" altLang="zh-TW" sz="3200" b="0" dirty="0" smtClean="0">
                <a:latin typeface="+mn-ea"/>
              </a:rPr>
              <a:t>– Inheritance</a:t>
            </a:r>
          </a:p>
          <a:p>
            <a:pPr marL="342900" indent="-342900">
              <a:buFont typeface="Arial"/>
              <a:buChar char="•"/>
            </a:pPr>
            <a:r>
              <a:rPr kumimoji="1" lang="en-US" altLang="zh-TW" sz="3200" b="0" dirty="0">
                <a:latin typeface="+mn-ea"/>
              </a:rPr>
              <a:t>Practice </a:t>
            </a:r>
            <a:r>
              <a:rPr kumimoji="1" lang="en-US" altLang="zh-TW" sz="3200" b="0" dirty="0" smtClean="0">
                <a:latin typeface="+mn-ea"/>
              </a:rPr>
              <a:t>#1 </a:t>
            </a:r>
            <a:r>
              <a:rPr kumimoji="1" lang="en-US" altLang="zh-TW" sz="3200" b="0" dirty="0">
                <a:latin typeface="+mn-ea"/>
              </a:rPr>
              <a:t>– </a:t>
            </a:r>
            <a:r>
              <a:rPr kumimoji="1" lang="en-US" altLang="zh-TW" sz="3200" b="0" dirty="0" smtClean="0">
                <a:latin typeface="+mn-ea"/>
              </a:rPr>
              <a:t>Function overriding</a:t>
            </a:r>
            <a:endParaRPr kumimoji="1" lang="en-US" altLang="zh-TW" sz="3200" b="0" dirty="0">
              <a:latin typeface="+mn-ea"/>
            </a:endParaRPr>
          </a:p>
          <a:p>
            <a:pPr marL="342900" indent="-342900">
              <a:buFont typeface="Arial"/>
              <a:buChar char="•"/>
            </a:pPr>
            <a:r>
              <a:rPr kumimoji="1" lang="en-US" altLang="zh-TW" sz="3200" b="0" dirty="0">
                <a:latin typeface="+mn-ea"/>
              </a:rPr>
              <a:t>Practice </a:t>
            </a:r>
            <a:r>
              <a:rPr kumimoji="1" lang="en-US" altLang="zh-TW" sz="3200" b="0" dirty="0" smtClean="0">
                <a:latin typeface="+mn-ea"/>
              </a:rPr>
              <a:t>#2 </a:t>
            </a:r>
            <a:r>
              <a:rPr kumimoji="1" lang="en-US" altLang="zh-TW" sz="3200" b="0" dirty="0" smtClean="0">
                <a:latin typeface="+mn-ea"/>
              </a:rPr>
              <a:t>– </a:t>
            </a:r>
            <a:r>
              <a:rPr kumimoji="1" lang="en-US" altLang="zh-TW" sz="3200" b="0" dirty="0">
                <a:latin typeface="+mn-ea"/>
              </a:rPr>
              <a:t>Cascade </a:t>
            </a:r>
            <a:r>
              <a:rPr kumimoji="1" lang="en-US" altLang="zh-TW" sz="3200" b="0" dirty="0" smtClean="0">
                <a:latin typeface="+mn-ea"/>
              </a:rPr>
              <a:t>Inheritance &amp; </a:t>
            </a:r>
            <a:r>
              <a:rPr kumimoji="1" lang="en-US" altLang="zh-TW" sz="3200" b="0" dirty="0" smtClean="0">
                <a:latin typeface="+mn-ea"/>
              </a:rPr>
              <a:t> </a:t>
            </a:r>
            <a:r>
              <a:rPr kumimoji="1" lang="en-US" altLang="zh-TW" sz="3200" b="0" dirty="0">
                <a:latin typeface="+mn-ea"/>
              </a:rPr>
              <a:t>Polymorphism </a:t>
            </a:r>
            <a:endParaRPr kumimoji="1" lang="en-US" altLang="zh-TW" sz="3200" dirty="0">
              <a:latin typeface="+mn-ea"/>
            </a:endParaRPr>
          </a:p>
          <a:p>
            <a:pPr marL="342900" indent="-342900">
              <a:buFont typeface="Arial"/>
              <a:buChar char="•"/>
            </a:pPr>
            <a:endParaRPr kumimoji="1" lang="en-US" altLang="zh-TW" sz="3200" dirty="0" smtClean="0">
              <a:latin typeface="+mn-ea"/>
            </a:endParaRPr>
          </a:p>
        </p:txBody>
      </p:sp>
    </p:spTree>
    <p:extLst>
      <p:ext uri="{BB962C8B-B14F-4D97-AF65-F5344CB8AC3E}">
        <p14:creationId xmlns:p14="http://schemas.microsoft.com/office/powerpoint/2010/main" val="25394637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kumimoji="1" lang="en-US" altLang="zh-TW" sz="4000" b="1" cap="none" dirty="0">
                <a:latin typeface="+mj-ea"/>
              </a:rPr>
              <a:t>Polymorphism</a:t>
            </a:r>
          </a:p>
        </p:txBody>
      </p:sp>
      <p:sp>
        <p:nvSpPr>
          <p:cNvPr id="3" name="內容版面配置區 2"/>
          <p:cNvSpPr>
            <a:spLocks noGrp="1"/>
          </p:cNvSpPr>
          <p:nvPr>
            <p:ph idx="1"/>
          </p:nvPr>
        </p:nvSpPr>
        <p:spPr>
          <a:xfrm>
            <a:off x="457200" y="1692965"/>
            <a:ext cx="7620000" cy="4373563"/>
          </a:xfrm>
        </p:spPr>
        <p:txBody>
          <a:bodyPr>
            <a:normAutofit/>
          </a:bodyPr>
          <a:lstStyle/>
          <a:p>
            <a:pPr marL="342900" indent="-342900">
              <a:buFont typeface="Arial"/>
              <a:buChar char="•"/>
            </a:pPr>
            <a:r>
              <a:rPr kumimoji="1" lang="en-US" altLang="zh-TW" sz="2400" b="0" dirty="0" smtClean="0">
                <a:latin typeface="+mn-ea"/>
              </a:rPr>
              <a:t>Use </a:t>
            </a:r>
            <a:r>
              <a:rPr kumimoji="1" lang="en-US" altLang="zh-TW" sz="2400" b="0" dirty="0">
                <a:latin typeface="+mn-ea"/>
              </a:rPr>
              <a:t>a variable of a parent type to store a value of a child </a:t>
            </a:r>
            <a:r>
              <a:rPr kumimoji="1" lang="en-US" altLang="zh-TW" sz="2400" b="0" dirty="0" smtClean="0">
                <a:latin typeface="+mn-ea"/>
              </a:rPr>
              <a:t>type</a:t>
            </a:r>
          </a:p>
          <a:p>
            <a:pPr marL="342900" indent="-342900">
              <a:buFont typeface="Arial"/>
              <a:buChar char="•"/>
            </a:pPr>
            <a:endParaRPr kumimoji="1" lang="en-US" altLang="zh-TW" sz="2400" b="0" dirty="0">
              <a:latin typeface="+mn-ea"/>
            </a:endParaRPr>
          </a:p>
          <a:p>
            <a:pPr marL="342900" indent="-342900">
              <a:buFont typeface="Arial"/>
              <a:buChar char="•"/>
            </a:pPr>
            <a:endParaRPr kumimoji="1" lang="en-US" altLang="zh-TW" sz="2400" b="0" dirty="0" smtClean="0">
              <a:latin typeface="+mn-ea"/>
            </a:endParaRPr>
          </a:p>
          <a:p>
            <a:pPr marL="342900" indent="-342900">
              <a:buFont typeface="Arial"/>
              <a:buChar char="•"/>
            </a:pPr>
            <a:endParaRPr kumimoji="1" lang="en-US" altLang="zh-TW" sz="2800" b="0" dirty="0" smtClean="0">
              <a:latin typeface="+mn-ea"/>
            </a:endParaRPr>
          </a:p>
        </p:txBody>
      </p:sp>
      <p:pic>
        <p:nvPicPr>
          <p:cNvPr id="6" name="圖片 5"/>
          <p:cNvPicPr>
            <a:picLocks noChangeAspect="1"/>
          </p:cNvPicPr>
          <p:nvPr/>
        </p:nvPicPr>
        <p:blipFill rotWithShape="1">
          <a:blip r:embed="rId2"/>
          <a:srcRect l="9075" t="14670" r="23641" b="17578"/>
          <a:stretch/>
        </p:blipFill>
        <p:spPr>
          <a:xfrm>
            <a:off x="1306995" y="2484412"/>
            <a:ext cx="6515100" cy="4373588"/>
          </a:xfrm>
          <a:prstGeom prst="rect">
            <a:avLst/>
          </a:prstGeom>
        </p:spPr>
      </p:pic>
    </p:spTree>
    <p:extLst>
      <p:ext uri="{BB962C8B-B14F-4D97-AF65-F5344CB8AC3E}">
        <p14:creationId xmlns:p14="http://schemas.microsoft.com/office/powerpoint/2010/main" val="5812553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52718"/>
            <a:ext cx="8095422" cy="925678"/>
          </a:xfrm>
        </p:spPr>
        <p:txBody>
          <a:bodyPr>
            <a:normAutofit/>
          </a:bodyPr>
          <a:lstStyle/>
          <a:p>
            <a:r>
              <a:rPr kumimoji="1" lang="en-US" altLang="zh-TW" dirty="0">
                <a:latin typeface="+mn-lt"/>
              </a:rPr>
              <a:t>Early binding vs. late binding</a:t>
            </a:r>
            <a:endParaRPr kumimoji="1" lang="zh-TW" altLang="en-US" dirty="0">
              <a:latin typeface="+mn-lt"/>
            </a:endParaRPr>
          </a:p>
        </p:txBody>
      </p:sp>
      <p:sp>
        <p:nvSpPr>
          <p:cNvPr id="8" name="內容版面配置區 7"/>
          <p:cNvSpPr>
            <a:spLocks noGrp="1"/>
          </p:cNvSpPr>
          <p:nvPr>
            <p:ph idx="1"/>
          </p:nvPr>
        </p:nvSpPr>
        <p:spPr>
          <a:xfrm>
            <a:off x="457198" y="3480093"/>
            <a:ext cx="7777011" cy="438613"/>
          </a:xfrm>
        </p:spPr>
        <p:txBody>
          <a:bodyPr>
            <a:normAutofit fontScale="92500"/>
          </a:bodyPr>
          <a:lstStyle/>
          <a:p>
            <a:r>
              <a:rPr kumimoji="1" lang="en-US" altLang="zh-TW" sz="2400" b="0" dirty="0" smtClean="0">
                <a:latin typeface="Courier New"/>
                <a:cs typeface="Courier New"/>
              </a:rPr>
              <a:t>c</a:t>
            </a:r>
            <a:r>
              <a:rPr kumimoji="1" lang="en-US" altLang="zh-TW" sz="2400" b="0" dirty="0" smtClean="0"/>
              <a:t>’</a:t>
            </a:r>
            <a:r>
              <a:rPr kumimoji="1" lang="en-US" altLang="zh-TW" sz="2400" b="0" dirty="0" smtClean="0">
                <a:latin typeface="+mn-ea"/>
              </a:rPr>
              <a:t>s type is determined to be </a:t>
            </a:r>
            <a:r>
              <a:rPr kumimoji="1" lang="en-US" altLang="zh-TW" sz="2400" b="0" dirty="0" smtClean="0">
                <a:latin typeface="Courier New"/>
                <a:cs typeface="Courier New"/>
              </a:rPr>
              <a:t>Character</a:t>
            </a:r>
            <a:r>
              <a:rPr kumimoji="1" lang="en-US" altLang="zh-TW" sz="2400" b="0" dirty="0" smtClean="0">
                <a:latin typeface="+mn-ea"/>
              </a:rPr>
              <a:t> at compilation.</a:t>
            </a:r>
            <a:endParaRPr kumimoji="1" lang="zh-TW" altLang="en-US" sz="2400" b="0" dirty="0">
              <a:latin typeface="+mn-ea"/>
            </a:endParaRPr>
          </a:p>
        </p:txBody>
      </p:sp>
      <p:sp>
        <p:nvSpPr>
          <p:cNvPr id="9" name="矩形 8"/>
          <p:cNvSpPr/>
          <p:nvPr/>
        </p:nvSpPr>
        <p:spPr>
          <a:xfrm>
            <a:off x="457199" y="1540783"/>
            <a:ext cx="6400801" cy="1938992"/>
          </a:xfrm>
          <a:prstGeom prst="rect">
            <a:avLst/>
          </a:prstGeom>
          <a:ln>
            <a:solidFill>
              <a:schemeClr val="tx1"/>
            </a:solidFill>
          </a:ln>
        </p:spPr>
        <p:txBody>
          <a:bodyPr wrap="square">
            <a:spAutoFit/>
          </a:bodyPr>
          <a:lstStyle/>
          <a:p>
            <a:r>
              <a:rPr lang="en-US" altLang="zh-TW" sz="2000" b="1" dirty="0" err="1">
                <a:latin typeface="Courier New"/>
                <a:cs typeface="Courier New"/>
              </a:rPr>
              <a:t>int</a:t>
            </a:r>
            <a:r>
              <a:rPr lang="en-US" altLang="zh-TW" sz="2000" b="1" dirty="0">
                <a:latin typeface="Courier New"/>
                <a:cs typeface="Courier New"/>
              </a:rPr>
              <a:t> main {</a:t>
            </a:r>
          </a:p>
          <a:p>
            <a:r>
              <a:rPr lang="en-US" altLang="zh-TW" sz="2000" b="1" dirty="0" smtClean="0">
                <a:latin typeface="Courier New"/>
                <a:cs typeface="Courier New"/>
              </a:rPr>
              <a:t>	Warrior </a:t>
            </a:r>
            <a:r>
              <a:rPr lang="en-US" altLang="zh-TW" sz="2000" b="1" dirty="0">
                <a:latin typeface="Courier New"/>
                <a:cs typeface="Courier New"/>
              </a:rPr>
              <a:t>w("Alice", 10);</a:t>
            </a:r>
          </a:p>
          <a:p>
            <a:r>
              <a:rPr lang="en-US" altLang="zh-TW" sz="2000" b="1" dirty="0" smtClean="0">
                <a:latin typeface="Courier New"/>
                <a:cs typeface="Courier New"/>
              </a:rPr>
              <a:t>	Character </a:t>
            </a:r>
            <a:r>
              <a:rPr lang="en-US" altLang="zh-TW" sz="2000" b="1" dirty="0">
                <a:latin typeface="Courier New"/>
                <a:cs typeface="Courier New"/>
              </a:rPr>
              <a:t>c = w; // copy constructor </a:t>
            </a:r>
            <a:endParaRPr lang="en-US" altLang="zh-TW" sz="2000" b="1" dirty="0" smtClean="0">
              <a:latin typeface="Courier New"/>
              <a:cs typeface="Courier New"/>
            </a:endParaRPr>
          </a:p>
          <a:p>
            <a:r>
              <a:rPr lang="en-US" altLang="zh-TW" sz="2000" b="1" dirty="0">
                <a:latin typeface="Courier New"/>
                <a:cs typeface="Courier New"/>
              </a:rPr>
              <a:t>	</a:t>
            </a:r>
            <a:r>
              <a:rPr lang="en-US" altLang="zh-TW" sz="2000" b="1" dirty="0" err="1" smtClean="0">
                <a:latin typeface="Courier New"/>
                <a:cs typeface="Courier New"/>
              </a:rPr>
              <a:t>cout</a:t>
            </a:r>
            <a:r>
              <a:rPr lang="en-US" altLang="zh-TW" sz="2000" b="1" dirty="0" smtClean="0">
                <a:latin typeface="Courier New"/>
                <a:cs typeface="Courier New"/>
              </a:rPr>
              <a:t> </a:t>
            </a:r>
            <a:r>
              <a:rPr lang="en-US" altLang="zh-TW" sz="2000" b="1" dirty="0">
                <a:latin typeface="Courier New"/>
                <a:cs typeface="Courier New"/>
              </a:rPr>
              <a:t>&lt;&lt; </a:t>
            </a:r>
            <a:r>
              <a:rPr lang="en-US" altLang="zh-TW" sz="2000" b="1" dirty="0" err="1" smtClean="0">
                <a:latin typeface="Courier New"/>
                <a:cs typeface="Courier New"/>
              </a:rPr>
              <a:t>c.getName</a:t>
            </a:r>
            <a:r>
              <a:rPr lang="en-US" altLang="zh-TW" sz="2000" b="1" dirty="0">
                <a:latin typeface="Courier New"/>
                <a:cs typeface="Courier New"/>
              </a:rPr>
              <a:t>() &lt;&lt; </a:t>
            </a:r>
            <a:r>
              <a:rPr lang="en-US" altLang="zh-TW" sz="2000" b="1" dirty="0" err="1">
                <a:latin typeface="Courier New"/>
                <a:cs typeface="Courier New"/>
              </a:rPr>
              <a:t>endl</a:t>
            </a:r>
            <a:r>
              <a:rPr lang="en-US" altLang="zh-TW" sz="2000" b="1" dirty="0">
                <a:latin typeface="Courier New"/>
                <a:cs typeface="Courier New"/>
              </a:rPr>
              <a:t>; // Alice </a:t>
            </a:r>
            <a:endParaRPr lang="en-US" altLang="zh-TW" sz="2000" b="1" dirty="0" smtClean="0">
              <a:latin typeface="Courier New"/>
              <a:cs typeface="Courier New"/>
            </a:endParaRPr>
          </a:p>
          <a:p>
            <a:r>
              <a:rPr lang="en-US" altLang="zh-TW" sz="2000" b="1" dirty="0">
                <a:latin typeface="Courier New"/>
                <a:cs typeface="Courier New"/>
              </a:rPr>
              <a:t>	</a:t>
            </a:r>
            <a:r>
              <a:rPr lang="en-US" altLang="zh-TW" sz="2000" b="1" dirty="0" smtClean="0">
                <a:latin typeface="Courier New"/>
                <a:cs typeface="Courier New"/>
              </a:rPr>
              <a:t>return </a:t>
            </a:r>
            <a:r>
              <a:rPr lang="en-US" altLang="zh-TW" sz="2000" b="1" dirty="0">
                <a:latin typeface="Courier New"/>
                <a:cs typeface="Courier New"/>
              </a:rPr>
              <a:t>0;</a:t>
            </a:r>
          </a:p>
          <a:p>
            <a:r>
              <a:rPr lang="en-US" altLang="zh-TW" sz="2000" b="1" dirty="0">
                <a:latin typeface="Courier New"/>
                <a:cs typeface="Courier New"/>
              </a:rPr>
              <a:t>}</a:t>
            </a:r>
            <a:endParaRPr lang="zh-TW" altLang="en-US" sz="2000" dirty="0">
              <a:latin typeface="Courier New"/>
              <a:cs typeface="Courier New"/>
            </a:endParaRPr>
          </a:p>
        </p:txBody>
      </p:sp>
      <p:sp>
        <p:nvSpPr>
          <p:cNvPr id="17" name="矩形 16"/>
          <p:cNvSpPr/>
          <p:nvPr/>
        </p:nvSpPr>
        <p:spPr>
          <a:xfrm>
            <a:off x="457201" y="3931978"/>
            <a:ext cx="6400800" cy="1938992"/>
          </a:xfrm>
          <a:prstGeom prst="rect">
            <a:avLst/>
          </a:prstGeom>
          <a:ln>
            <a:solidFill>
              <a:srgbClr val="000000"/>
            </a:solidFill>
          </a:ln>
        </p:spPr>
        <p:txBody>
          <a:bodyPr wrap="square">
            <a:spAutoFit/>
          </a:bodyPr>
          <a:lstStyle/>
          <a:p>
            <a:r>
              <a:rPr lang="en-US" altLang="zh-TW" sz="2000" b="1" dirty="0" err="1">
                <a:latin typeface="Courier New"/>
                <a:cs typeface="Courier New"/>
              </a:rPr>
              <a:t>int</a:t>
            </a:r>
            <a:r>
              <a:rPr lang="en-US" altLang="zh-TW" sz="2000" b="1" dirty="0">
                <a:latin typeface="Courier New"/>
                <a:cs typeface="Courier New"/>
              </a:rPr>
              <a:t> main { </a:t>
            </a:r>
          </a:p>
          <a:p>
            <a:r>
              <a:rPr lang="en-US" altLang="zh-TW" sz="2000" b="1" dirty="0" smtClean="0">
                <a:latin typeface="Courier New"/>
                <a:cs typeface="Courier New"/>
              </a:rPr>
              <a:t>	Warrior </a:t>
            </a:r>
            <a:r>
              <a:rPr lang="en-US" altLang="zh-TW" sz="2000" b="1" dirty="0">
                <a:latin typeface="Courier New"/>
                <a:cs typeface="Courier New"/>
              </a:rPr>
              <a:t>w("Alice", 10); </a:t>
            </a:r>
          </a:p>
          <a:p>
            <a:r>
              <a:rPr lang="en-US" altLang="zh-TW" sz="2000" b="1" dirty="0" smtClean="0">
                <a:latin typeface="Courier New"/>
                <a:cs typeface="Courier New"/>
              </a:rPr>
              <a:t>	Character</a:t>
            </a:r>
            <a:r>
              <a:rPr lang="en-US" altLang="zh-TW" sz="2000" b="1" dirty="0">
                <a:latin typeface="Courier New"/>
                <a:cs typeface="Courier New"/>
              </a:rPr>
              <a:t>* c = &amp;w;</a:t>
            </a:r>
            <a:br>
              <a:rPr lang="en-US" altLang="zh-TW" sz="2000" b="1" dirty="0">
                <a:latin typeface="Courier New"/>
                <a:cs typeface="Courier New"/>
              </a:rPr>
            </a:br>
            <a:r>
              <a:rPr lang="en-US" altLang="zh-TW" sz="2000" b="1" dirty="0" smtClean="0">
                <a:latin typeface="Courier New"/>
                <a:cs typeface="Courier New"/>
              </a:rPr>
              <a:t>	</a:t>
            </a:r>
            <a:r>
              <a:rPr lang="en-US" altLang="zh-TW" sz="2000" b="1" dirty="0" err="1" smtClean="0">
                <a:latin typeface="Courier New"/>
                <a:cs typeface="Courier New"/>
              </a:rPr>
              <a:t>cout</a:t>
            </a:r>
            <a:r>
              <a:rPr lang="en-US" altLang="zh-TW" sz="2000" b="1" dirty="0" smtClean="0">
                <a:latin typeface="Courier New"/>
                <a:cs typeface="Courier New"/>
              </a:rPr>
              <a:t> </a:t>
            </a:r>
            <a:r>
              <a:rPr lang="en-US" altLang="zh-TW" sz="2000" b="1" dirty="0">
                <a:latin typeface="Courier New"/>
                <a:cs typeface="Courier New"/>
              </a:rPr>
              <a:t>&lt;&lt; c-&gt;</a:t>
            </a:r>
            <a:r>
              <a:rPr lang="en-US" altLang="zh-TW" sz="2000" b="1" dirty="0" err="1">
                <a:latin typeface="Courier New"/>
                <a:cs typeface="Courier New"/>
              </a:rPr>
              <a:t>getName</a:t>
            </a:r>
            <a:r>
              <a:rPr lang="en-US" altLang="zh-TW" sz="2000" b="1" dirty="0">
                <a:latin typeface="Courier New"/>
                <a:cs typeface="Courier New"/>
              </a:rPr>
              <a:t>() &lt;&lt; </a:t>
            </a:r>
            <a:r>
              <a:rPr lang="en-US" altLang="zh-TW" sz="2000" b="1" dirty="0" err="1">
                <a:latin typeface="Courier New"/>
                <a:cs typeface="Courier New"/>
              </a:rPr>
              <a:t>endl</a:t>
            </a:r>
            <a:r>
              <a:rPr lang="en-US" altLang="zh-TW" sz="2000" b="1" dirty="0">
                <a:latin typeface="Courier New"/>
                <a:cs typeface="Courier New"/>
              </a:rPr>
              <a:t>; // Alice </a:t>
            </a:r>
            <a:r>
              <a:rPr lang="en-US" altLang="zh-TW" sz="2000" b="1" dirty="0" smtClean="0">
                <a:latin typeface="Courier New"/>
                <a:cs typeface="Courier New"/>
              </a:rPr>
              <a:t>	return </a:t>
            </a:r>
            <a:r>
              <a:rPr lang="en-US" altLang="zh-TW" sz="2000" b="1" dirty="0">
                <a:latin typeface="Courier New"/>
                <a:cs typeface="Courier New"/>
              </a:rPr>
              <a:t>0; </a:t>
            </a:r>
          </a:p>
          <a:p>
            <a:r>
              <a:rPr lang="en-US" altLang="zh-TW" sz="2000" b="1" dirty="0">
                <a:latin typeface="Courier New"/>
                <a:cs typeface="Courier New"/>
              </a:rPr>
              <a:t>} </a:t>
            </a:r>
            <a:endParaRPr lang="en-US" altLang="zh-TW" sz="2000" b="1" dirty="0">
              <a:effectLst/>
              <a:latin typeface="Courier New"/>
              <a:cs typeface="Courier New"/>
            </a:endParaRPr>
          </a:p>
        </p:txBody>
      </p:sp>
      <p:sp>
        <p:nvSpPr>
          <p:cNvPr id="21" name="內容版面配置區 7"/>
          <p:cNvSpPr txBox="1">
            <a:spLocks/>
          </p:cNvSpPr>
          <p:nvPr/>
        </p:nvSpPr>
        <p:spPr>
          <a:xfrm>
            <a:off x="6841067" y="4624533"/>
            <a:ext cx="2184401" cy="678669"/>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kumimoji="1" lang="en-US" altLang="zh-TW" sz="2400" b="0" dirty="0" smtClean="0">
                <a:latin typeface="+mn-ea"/>
              </a:rPr>
              <a:t>Late binding</a:t>
            </a:r>
            <a:endParaRPr kumimoji="1" lang="zh-TW" altLang="en-US" sz="2400" b="0" dirty="0">
              <a:latin typeface="+mn-ea"/>
            </a:endParaRPr>
          </a:p>
        </p:txBody>
      </p:sp>
      <p:sp>
        <p:nvSpPr>
          <p:cNvPr id="22" name="內容版面配置區 7"/>
          <p:cNvSpPr txBox="1">
            <a:spLocks/>
          </p:cNvSpPr>
          <p:nvPr/>
        </p:nvSpPr>
        <p:spPr>
          <a:xfrm>
            <a:off x="6841067" y="2114274"/>
            <a:ext cx="2184401" cy="678669"/>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kumimoji="1" lang="en-US" altLang="zh-TW" sz="2400" b="0" dirty="0" smtClean="0">
                <a:latin typeface="+mn-ea"/>
              </a:rPr>
              <a:t>Early binding</a:t>
            </a:r>
            <a:endParaRPr kumimoji="1" lang="zh-TW" altLang="en-US" sz="2400" b="0" dirty="0">
              <a:latin typeface="+mn-ea"/>
            </a:endParaRPr>
          </a:p>
        </p:txBody>
      </p:sp>
      <p:sp>
        <p:nvSpPr>
          <p:cNvPr id="24" name="內容版面配置區 7"/>
          <p:cNvSpPr txBox="1">
            <a:spLocks/>
          </p:cNvSpPr>
          <p:nvPr/>
        </p:nvSpPr>
        <p:spPr>
          <a:xfrm>
            <a:off x="457198" y="5870970"/>
            <a:ext cx="7777011" cy="875063"/>
          </a:xfrm>
          <a:prstGeom prst="rect">
            <a:avLst/>
          </a:prstGeom>
        </p:spPr>
        <p:txBody>
          <a:bodyPr vert="horz" lIns="91440" tIns="45720" rIns="91440" bIns="45720" rtlCol="0">
            <a:normAutofit fontScale="77500" lnSpcReduction="20000"/>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kumimoji="1" lang="en-US" altLang="zh-TW" sz="2400" b="0" dirty="0" smtClean="0">
                <a:latin typeface="Courier New"/>
                <a:cs typeface="Courier New"/>
              </a:rPr>
              <a:t>c</a:t>
            </a:r>
            <a:r>
              <a:rPr kumimoji="1" lang="en-US" altLang="zh-TW" sz="2400" b="0" dirty="0"/>
              <a:t> </a:t>
            </a:r>
            <a:r>
              <a:rPr kumimoji="1" lang="en-US" altLang="zh-TW" sz="2400" b="0" dirty="0" smtClean="0">
                <a:latin typeface="+mn-ea"/>
              </a:rPr>
              <a:t>is just a pointer, which can be point to a </a:t>
            </a:r>
            <a:r>
              <a:rPr kumimoji="1" lang="en-US" altLang="zh-TW" sz="2400" b="0" dirty="0" smtClean="0">
                <a:latin typeface="Courier New"/>
                <a:cs typeface="Courier New"/>
              </a:rPr>
              <a:t>Character</a:t>
            </a:r>
            <a:r>
              <a:rPr kumimoji="1" lang="en-US" altLang="zh-TW" sz="2400" b="0" dirty="0" smtClean="0">
                <a:latin typeface="+mn-ea"/>
              </a:rPr>
              <a:t> or a </a:t>
            </a:r>
            <a:r>
              <a:rPr kumimoji="1" lang="en-US" altLang="zh-TW" sz="2400" b="0" dirty="0" smtClean="0">
                <a:latin typeface="Courier New"/>
                <a:cs typeface="Courier New"/>
              </a:rPr>
              <a:t>w</a:t>
            </a:r>
            <a:r>
              <a:rPr kumimoji="1" lang="en-US" altLang="zh-TW" sz="2400" b="0" dirty="0" smtClean="0">
                <a:latin typeface="+mn-ea"/>
              </a:rPr>
              <a:t> object. </a:t>
            </a:r>
          </a:p>
          <a:p>
            <a:r>
              <a:rPr kumimoji="1" lang="en-US" altLang="zh-TW" sz="2400" b="0" dirty="0" smtClean="0">
                <a:latin typeface="+mn-ea"/>
              </a:rPr>
              <a:t>Its </a:t>
            </a:r>
            <a:r>
              <a:rPr kumimoji="1" lang="en-US" altLang="zh-TW" sz="2400" b="0" dirty="0" smtClean="0"/>
              <a:t>“</a:t>
            </a:r>
            <a:r>
              <a:rPr kumimoji="1" lang="en-US" altLang="zh-TW" sz="2400" b="0" dirty="0" smtClean="0">
                <a:latin typeface="+mn-ea"/>
              </a:rPr>
              <a:t>type</a:t>
            </a:r>
            <a:r>
              <a:rPr kumimoji="1" lang="en-US" altLang="zh-TW" sz="2400" b="0" dirty="0" smtClean="0"/>
              <a:t>”</a:t>
            </a:r>
            <a:r>
              <a:rPr kumimoji="1" lang="en-US" altLang="zh-TW" sz="2400" b="0" dirty="0" smtClean="0">
                <a:latin typeface="+mn-ea"/>
              </a:rPr>
              <a:t> can be determined at the run time.</a:t>
            </a:r>
            <a:endParaRPr kumimoji="1" lang="zh-TW" altLang="en-US" sz="2400" b="0" dirty="0">
              <a:latin typeface="+mn-ea"/>
            </a:endParaRPr>
          </a:p>
        </p:txBody>
      </p:sp>
    </p:spTree>
    <p:extLst>
      <p:ext uri="{BB962C8B-B14F-4D97-AF65-F5344CB8AC3E}">
        <p14:creationId xmlns:p14="http://schemas.microsoft.com/office/powerpoint/2010/main" val="5805752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52718"/>
            <a:ext cx="8095422" cy="925678"/>
          </a:xfrm>
        </p:spPr>
        <p:txBody>
          <a:bodyPr>
            <a:normAutofit/>
          </a:bodyPr>
          <a:lstStyle/>
          <a:p>
            <a:r>
              <a:rPr kumimoji="1" lang="en-US" altLang="zh-TW" dirty="0">
                <a:latin typeface="+mn-lt"/>
              </a:rPr>
              <a:t>Early binding vs. late binding</a:t>
            </a:r>
            <a:endParaRPr kumimoji="1" lang="zh-TW" altLang="en-US" dirty="0">
              <a:latin typeface="+mn-lt"/>
            </a:endParaRPr>
          </a:p>
        </p:txBody>
      </p:sp>
      <p:sp>
        <p:nvSpPr>
          <p:cNvPr id="8" name="內容版面配置區 7"/>
          <p:cNvSpPr>
            <a:spLocks noGrp="1"/>
          </p:cNvSpPr>
          <p:nvPr>
            <p:ph idx="1"/>
          </p:nvPr>
        </p:nvSpPr>
        <p:spPr>
          <a:xfrm>
            <a:off x="457198" y="3480093"/>
            <a:ext cx="7777011" cy="438613"/>
          </a:xfrm>
        </p:spPr>
        <p:txBody>
          <a:bodyPr>
            <a:normAutofit fontScale="92500"/>
          </a:bodyPr>
          <a:lstStyle/>
          <a:p>
            <a:r>
              <a:rPr kumimoji="1" lang="en-US" altLang="zh-TW" sz="2400" b="0" dirty="0" smtClean="0">
                <a:latin typeface="Courier New"/>
                <a:cs typeface="Courier New"/>
              </a:rPr>
              <a:t>c</a:t>
            </a:r>
            <a:r>
              <a:rPr kumimoji="1" lang="en-US" altLang="zh-TW" sz="2400" b="0" dirty="0" smtClean="0"/>
              <a:t>’</a:t>
            </a:r>
            <a:r>
              <a:rPr kumimoji="1" lang="en-US" altLang="zh-TW" sz="2400" b="0" dirty="0" smtClean="0">
                <a:latin typeface="+mn-ea"/>
              </a:rPr>
              <a:t>s type is determined to be </a:t>
            </a:r>
            <a:r>
              <a:rPr kumimoji="1" lang="en-US" altLang="zh-TW" sz="2400" b="0" dirty="0" smtClean="0">
                <a:latin typeface="Courier New"/>
                <a:cs typeface="Courier New"/>
              </a:rPr>
              <a:t>Character</a:t>
            </a:r>
            <a:r>
              <a:rPr kumimoji="1" lang="en-US" altLang="zh-TW" sz="2400" b="0" dirty="0" smtClean="0">
                <a:latin typeface="+mn-ea"/>
              </a:rPr>
              <a:t> at compilation.</a:t>
            </a:r>
            <a:endParaRPr kumimoji="1" lang="zh-TW" altLang="en-US" sz="2400" b="0" dirty="0">
              <a:latin typeface="+mn-ea"/>
            </a:endParaRPr>
          </a:p>
        </p:txBody>
      </p:sp>
      <p:sp>
        <p:nvSpPr>
          <p:cNvPr id="9" name="矩形 8"/>
          <p:cNvSpPr/>
          <p:nvPr/>
        </p:nvSpPr>
        <p:spPr>
          <a:xfrm>
            <a:off x="457199" y="1540783"/>
            <a:ext cx="6400801" cy="1938992"/>
          </a:xfrm>
          <a:prstGeom prst="rect">
            <a:avLst/>
          </a:prstGeom>
          <a:ln>
            <a:solidFill>
              <a:schemeClr val="tx1"/>
            </a:solidFill>
          </a:ln>
        </p:spPr>
        <p:txBody>
          <a:bodyPr wrap="square">
            <a:spAutoFit/>
          </a:bodyPr>
          <a:lstStyle/>
          <a:p>
            <a:r>
              <a:rPr lang="en-US" altLang="zh-TW" sz="2000" b="1" dirty="0" err="1">
                <a:latin typeface="Courier New"/>
                <a:cs typeface="Courier New"/>
              </a:rPr>
              <a:t>int</a:t>
            </a:r>
            <a:r>
              <a:rPr lang="en-US" altLang="zh-TW" sz="2000" b="1" dirty="0">
                <a:latin typeface="Courier New"/>
                <a:cs typeface="Courier New"/>
              </a:rPr>
              <a:t> main {</a:t>
            </a:r>
          </a:p>
          <a:p>
            <a:r>
              <a:rPr lang="en-US" altLang="zh-TW" sz="2000" b="1" dirty="0" smtClean="0">
                <a:latin typeface="Courier New"/>
                <a:cs typeface="Courier New"/>
              </a:rPr>
              <a:t>	Warrior </a:t>
            </a:r>
            <a:r>
              <a:rPr lang="en-US" altLang="zh-TW" sz="2000" b="1" dirty="0">
                <a:latin typeface="Courier New"/>
                <a:cs typeface="Courier New"/>
              </a:rPr>
              <a:t>w("Alice", 10);</a:t>
            </a:r>
          </a:p>
          <a:p>
            <a:r>
              <a:rPr lang="en-US" altLang="zh-TW" sz="2000" b="1" dirty="0" smtClean="0">
                <a:latin typeface="Courier New"/>
                <a:cs typeface="Courier New"/>
              </a:rPr>
              <a:t>	Character </a:t>
            </a:r>
            <a:r>
              <a:rPr lang="en-US" altLang="zh-TW" sz="2000" b="1" dirty="0">
                <a:latin typeface="Courier New"/>
                <a:cs typeface="Courier New"/>
              </a:rPr>
              <a:t>c = w; // copy constructor </a:t>
            </a:r>
            <a:endParaRPr lang="en-US" altLang="zh-TW" sz="2000" b="1" dirty="0" smtClean="0">
              <a:latin typeface="Courier New"/>
              <a:cs typeface="Courier New"/>
            </a:endParaRPr>
          </a:p>
          <a:p>
            <a:r>
              <a:rPr lang="en-US" altLang="zh-TW" sz="2000" b="1" dirty="0">
                <a:latin typeface="Courier New"/>
                <a:cs typeface="Courier New"/>
              </a:rPr>
              <a:t>	</a:t>
            </a:r>
            <a:r>
              <a:rPr lang="en-US" altLang="zh-TW" sz="2000" b="1" dirty="0" err="1" smtClean="0">
                <a:latin typeface="Courier New"/>
                <a:cs typeface="Courier New"/>
              </a:rPr>
              <a:t>cout</a:t>
            </a:r>
            <a:r>
              <a:rPr lang="en-US" altLang="zh-TW" sz="2000" b="1" dirty="0" smtClean="0">
                <a:latin typeface="Courier New"/>
                <a:cs typeface="Courier New"/>
              </a:rPr>
              <a:t> </a:t>
            </a:r>
            <a:r>
              <a:rPr lang="en-US" altLang="zh-TW" sz="2000" b="1" dirty="0">
                <a:latin typeface="Courier New"/>
                <a:cs typeface="Courier New"/>
              </a:rPr>
              <a:t>&lt;&lt; </a:t>
            </a:r>
            <a:r>
              <a:rPr lang="en-US" altLang="zh-TW" sz="2000" b="1" dirty="0" err="1" smtClean="0">
                <a:latin typeface="Courier New"/>
                <a:cs typeface="Courier New"/>
              </a:rPr>
              <a:t>c.getName</a:t>
            </a:r>
            <a:r>
              <a:rPr lang="en-US" altLang="zh-TW" sz="2000" b="1" dirty="0">
                <a:latin typeface="Courier New"/>
                <a:cs typeface="Courier New"/>
              </a:rPr>
              <a:t>() &lt;&lt; </a:t>
            </a:r>
            <a:r>
              <a:rPr lang="en-US" altLang="zh-TW" sz="2000" b="1" dirty="0" err="1">
                <a:latin typeface="Courier New"/>
                <a:cs typeface="Courier New"/>
              </a:rPr>
              <a:t>endl</a:t>
            </a:r>
            <a:r>
              <a:rPr lang="en-US" altLang="zh-TW" sz="2000" b="1" dirty="0">
                <a:latin typeface="Courier New"/>
                <a:cs typeface="Courier New"/>
              </a:rPr>
              <a:t>; // Alice </a:t>
            </a:r>
            <a:endParaRPr lang="en-US" altLang="zh-TW" sz="2000" b="1" dirty="0" smtClean="0">
              <a:latin typeface="Courier New"/>
              <a:cs typeface="Courier New"/>
            </a:endParaRPr>
          </a:p>
          <a:p>
            <a:r>
              <a:rPr lang="en-US" altLang="zh-TW" sz="2000" b="1" dirty="0">
                <a:latin typeface="Courier New"/>
                <a:cs typeface="Courier New"/>
              </a:rPr>
              <a:t>	</a:t>
            </a:r>
            <a:r>
              <a:rPr lang="en-US" altLang="zh-TW" sz="2000" b="1" dirty="0" smtClean="0">
                <a:latin typeface="Courier New"/>
                <a:cs typeface="Courier New"/>
              </a:rPr>
              <a:t>return </a:t>
            </a:r>
            <a:r>
              <a:rPr lang="en-US" altLang="zh-TW" sz="2000" b="1" dirty="0">
                <a:latin typeface="Courier New"/>
                <a:cs typeface="Courier New"/>
              </a:rPr>
              <a:t>0;</a:t>
            </a:r>
          </a:p>
          <a:p>
            <a:r>
              <a:rPr lang="en-US" altLang="zh-TW" sz="2000" b="1" dirty="0">
                <a:latin typeface="Courier New"/>
                <a:cs typeface="Courier New"/>
              </a:rPr>
              <a:t>}</a:t>
            </a:r>
            <a:endParaRPr lang="zh-TW" altLang="en-US" sz="2000" dirty="0">
              <a:latin typeface="Courier New"/>
              <a:cs typeface="Courier New"/>
            </a:endParaRPr>
          </a:p>
        </p:txBody>
      </p:sp>
      <p:sp>
        <p:nvSpPr>
          <p:cNvPr id="17" name="矩形 16"/>
          <p:cNvSpPr/>
          <p:nvPr/>
        </p:nvSpPr>
        <p:spPr>
          <a:xfrm>
            <a:off x="457201" y="3931978"/>
            <a:ext cx="6400800" cy="1938992"/>
          </a:xfrm>
          <a:prstGeom prst="rect">
            <a:avLst/>
          </a:prstGeom>
          <a:ln>
            <a:solidFill>
              <a:srgbClr val="000000"/>
            </a:solidFill>
          </a:ln>
        </p:spPr>
        <p:txBody>
          <a:bodyPr wrap="square">
            <a:spAutoFit/>
          </a:bodyPr>
          <a:lstStyle/>
          <a:p>
            <a:r>
              <a:rPr lang="en-US" altLang="zh-TW" sz="2000" b="1" dirty="0" err="1">
                <a:latin typeface="Courier New"/>
                <a:cs typeface="Courier New"/>
              </a:rPr>
              <a:t>int</a:t>
            </a:r>
            <a:r>
              <a:rPr lang="en-US" altLang="zh-TW" sz="2000" b="1" dirty="0">
                <a:latin typeface="Courier New"/>
                <a:cs typeface="Courier New"/>
              </a:rPr>
              <a:t> main { </a:t>
            </a:r>
          </a:p>
          <a:p>
            <a:r>
              <a:rPr lang="en-US" altLang="zh-TW" sz="2000" b="1" dirty="0" smtClean="0">
                <a:latin typeface="Courier New"/>
                <a:cs typeface="Courier New"/>
              </a:rPr>
              <a:t>	Warrior </a:t>
            </a:r>
            <a:r>
              <a:rPr lang="en-US" altLang="zh-TW" sz="2000" b="1" dirty="0">
                <a:latin typeface="Courier New"/>
                <a:cs typeface="Courier New"/>
              </a:rPr>
              <a:t>w("Alice", 10); </a:t>
            </a:r>
          </a:p>
          <a:p>
            <a:r>
              <a:rPr lang="en-US" altLang="zh-TW" sz="2000" b="1" dirty="0" smtClean="0">
                <a:latin typeface="Courier New"/>
                <a:cs typeface="Courier New"/>
              </a:rPr>
              <a:t>	Character</a:t>
            </a:r>
            <a:r>
              <a:rPr lang="en-US" altLang="zh-TW" sz="2000" b="1" dirty="0">
                <a:latin typeface="Courier New"/>
                <a:cs typeface="Courier New"/>
              </a:rPr>
              <a:t>* c = &amp;w;</a:t>
            </a:r>
            <a:br>
              <a:rPr lang="en-US" altLang="zh-TW" sz="2000" b="1" dirty="0">
                <a:latin typeface="Courier New"/>
                <a:cs typeface="Courier New"/>
              </a:rPr>
            </a:br>
            <a:r>
              <a:rPr lang="en-US" altLang="zh-TW" sz="2000" b="1" dirty="0" smtClean="0">
                <a:latin typeface="Courier New"/>
                <a:cs typeface="Courier New"/>
              </a:rPr>
              <a:t>	</a:t>
            </a:r>
            <a:r>
              <a:rPr lang="en-US" altLang="zh-TW" sz="2000" b="1" dirty="0" err="1" smtClean="0">
                <a:latin typeface="Courier New"/>
                <a:cs typeface="Courier New"/>
              </a:rPr>
              <a:t>cout</a:t>
            </a:r>
            <a:r>
              <a:rPr lang="en-US" altLang="zh-TW" sz="2000" b="1" dirty="0" smtClean="0">
                <a:latin typeface="Courier New"/>
                <a:cs typeface="Courier New"/>
              </a:rPr>
              <a:t> </a:t>
            </a:r>
            <a:r>
              <a:rPr lang="en-US" altLang="zh-TW" sz="2000" b="1" dirty="0">
                <a:latin typeface="Courier New"/>
                <a:cs typeface="Courier New"/>
              </a:rPr>
              <a:t>&lt;&lt; c-&gt;</a:t>
            </a:r>
            <a:r>
              <a:rPr lang="en-US" altLang="zh-TW" sz="2000" b="1" dirty="0" err="1">
                <a:latin typeface="Courier New"/>
                <a:cs typeface="Courier New"/>
              </a:rPr>
              <a:t>getName</a:t>
            </a:r>
            <a:r>
              <a:rPr lang="en-US" altLang="zh-TW" sz="2000" b="1" dirty="0">
                <a:latin typeface="Courier New"/>
                <a:cs typeface="Courier New"/>
              </a:rPr>
              <a:t>() &lt;&lt; </a:t>
            </a:r>
            <a:r>
              <a:rPr lang="en-US" altLang="zh-TW" sz="2000" b="1" dirty="0" err="1">
                <a:latin typeface="Courier New"/>
                <a:cs typeface="Courier New"/>
              </a:rPr>
              <a:t>endl</a:t>
            </a:r>
            <a:r>
              <a:rPr lang="en-US" altLang="zh-TW" sz="2000" b="1" dirty="0">
                <a:latin typeface="Courier New"/>
                <a:cs typeface="Courier New"/>
              </a:rPr>
              <a:t>; // Alice </a:t>
            </a:r>
            <a:r>
              <a:rPr lang="en-US" altLang="zh-TW" sz="2000" b="1" dirty="0" smtClean="0">
                <a:latin typeface="Courier New"/>
                <a:cs typeface="Courier New"/>
              </a:rPr>
              <a:t>	return </a:t>
            </a:r>
            <a:r>
              <a:rPr lang="en-US" altLang="zh-TW" sz="2000" b="1" dirty="0">
                <a:latin typeface="Courier New"/>
                <a:cs typeface="Courier New"/>
              </a:rPr>
              <a:t>0; </a:t>
            </a:r>
          </a:p>
          <a:p>
            <a:r>
              <a:rPr lang="en-US" altLang="zh-TW" sz="2000" b="1" dirty="0">
                <a:latin typeface="Courier New"/>
                <a:cs typeface="Courier New"/>
              </a:rPr>
              <a:t>} </a:t>
            </a:r>
            <a:endParaRPr lang="en-US" altLang="zh-TW" sz="2000" b="1" dirty="0">
              <a:effectLst/>
              <a:latin typeface="Courier New"/>
              <a:cs typeface="Courier New"/>
            </a:endParaRPr>
          </a:p>
        </p:txBody>
      </p:sp>
      <p:sp>
        <p:nvSpPr>
          <p:cNvPr id="21" name="內容版面配置區 7"/>
          <p:cNvSpPr txBox="1">
            <a:spLocks/>
          </p:cNvSpPr>
          <p:nvPr/>
        </p:nvSpPr>
        <p:spPr>
          <a:xfrm>
            <a:off x="6841067" y="4624533"/>
            <a:ext cx="2184401" cy="678669"/>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kumimoji="1" lang="en-US" altLang="zh-TW" sz="2400" b="0" dirty="0" smtClean="0">
                <a:solidFill>
                  <a:schemeClr val="accent5"/>
                </a:solidFill>
                <a:latin typeface="+mn-ea"/>
              </a:rPr>
              <a:t>Late binding</a:t>
            </a:r>
            <a:endParaRPr kumimoji="1" lang="zh-TW" altLang="en-US" sz="2400" b="0" dirty="0">
              <a:solidFill>
                <a:schemeClr val="accent5"/>
              </a:solidFill>
              <a:latin typeface="+mn-ea"/>
            </a:endParaRPr>
          </a:p>
        </p:txBody>
      </p:sp>
      <p:sp>
        <p:nvSpPr>
          <p:cNvPr id="22" name="內容版面配置區 7"/>
          <p:cNvSpPr txBox="1">
            <a:spLocks/>
          </p:cNvSpPr>
          <p:nvPr/>
        </p:nvSpPr>
        <p:spPr>
          <a:xfrm>
            <a:off x="6841067" y="2114274"/>
            <a:ext cx="2184401" cy="678669"/>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kumimoji="1" lang="en-US" altLang="zh-TW" sz="2400" b="0" dirty="0" smtClean="0">
                <a:solidFill>
                  <a:schemeClr val="accent5"/>
                </a:solidFill>
                <a:latin typeface="+mn-ea"/>
              </a:rPr>
              <a:t>Early binding</a:t>
            </a:r>
            <a:endParaRPr kumimoji="1" lang="zh-TW" altLang="en-US" sz="2400" b="0" dirty="0">
              <a:solidFill>
                <a:schemeClr val="accent5"/>
              </a:solidFill>
              <a:latin typeface="+mn-ea"/>
            </a:endParaRPr>
          </a:p>
        </p:txBody>
      </p:sp>
      <p:sp>
        <p:nvSpPr>
          <p:cNvPr id="24" name="內容版面配置區 7"/>
          <p:cNvSpPr txBox="1">
            <a:spLocks/>
          </p:cNvSpPr>
          <p:nvPr/>
        </p:nvSpPr>
        <p:spPr>
          <a:xfrm>
            <a:off x="457198" y="5870970"/>
            <a:ext cx="7777011" cy="875063"/>
          </a:xfrm>
          <a:prstGeom prst="rect">
            <a:avLst/>
          </a:prstGeom>
        </p:spPr>
        <p:txBody>
          <a:bodyPr vert="horz" lIns="91440" tIns="45720" rIns="91440" bIns="45720" rtlCol="0">
            <a:normAutofit fontScale="77500" lnSpcReduction="20000"/>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kumimoji="1" lang="en-US" altLang="zh-TW" sz="2400" b="0" dirty="0" smtClean="0">
                <a:latin typeface="Courier New"/>
                <a:cs typeface="Courier New"/>
              </a:rPr>
              <a:t>c</a:t>
            </a:r>
            <a:r>
              <a:rPr kumimoji="1" lang="en-US" altLang="zh-TW" sz="2400" b="0" dirty="0"/>
              <a:t> </a:t>
            </a:r>
            <a:r>
              <a:rPr kumimoji="1" lang="en-US" altLang="zh-TW" sz="2400" b="0" dirty="0" smtClean="0">
                <a:latin typeface="+mn-ea"/>
              </a:rPr>
              <a:t>is just a pointer, which can be point to a </a:t>
            </a:r>
            <a:r>
              <a:rPr kumimoji="1" lang="en-US" altLang="zh-TW" sz="2400" b="0" dirty="0" smtClean="0">
                <a:latin typeface="Courier New"/>
                <a:cs typeface="Courier New"/>
              </a:rPr>
              <a:t>Character</a:t>
            </a:r>
            <a:r>
              <a:rPr kumimoji="1" lang="en-US" altLang="zh-TW" sz="2400" b="0" dirty="0" smtClean="0">
                <a:latin typeface="+mn-ea"/>
              </a:rPr>
              <a:t> or a </a:t>
            </a:r>
            <a:r>
              <a:rPr kumimoji="1" lang="en-US" altLang="zh-TW" sz="2400" b="0" dirty="0" smtClean="0">
                <a:latin typeface="Courier New"/>
                <a:cs typeface="Courier New"/>
              </a:rPr>
              <a:t>w</a:t>
            </a:r>
            <a:r>
              <a:rPr kumimoji="1" lang="en-US" altLang="zh-TW" sz="2400" b="0" dirty="0" smtClean="0">
                <a:latin typeface="+mn-ea"/>
              </a:rPr>
              <a:t> object. </a:t>
            </a:r>
          </a:p>
          <a:p>
            <a:r>
              <a:rPr kumimoji="1" lang="en-US" altLang="zh-TW" sz="2400" b="0" dirty="0" smtClean="0">
                <a:latin typeface="+mn-ea"/>
              </a:rPr>
              <a:t>Its </a:t>
            </a:r>
            <a:r>
              <a:rPr kumimoji="1" lang="en-US" altLang="zh-TW" sz="2400" b="0" dirty="0" smtClean="0"/>
              <a:t>“</a:t>
            </a:r>
            <a:r>
              <a:rPr kumimoji="1" lang="en-US" altLang="zh-TW" sz="2400" b="0" dirty="0" smtClean="0">
                <a:latin typeface="+mn-ea"/>
              </a:rPr>
              <a:t>type</a:t>
            </a:r>
            <a:r>
              <a:rPr kumimoji="1" lang="en-US" altLang="zh-TW" sz="2400" b="0" dirty="0" smtClean="0"/>
              <a:t>”</a:t>
            </a:r>
            <a:r>
              <a:rPr kumimoji="1" lang="en-US" altLang="zh-TW" sz="2400" b="0" dirty="0" smtClean="0">
                <a:latin typeface="+mn-ea"/>
              </a:rPr>
              <a:t> can be determined at the run time.</a:t>
            </a:r>
            <a:endParaRPr kumimoji="1" lang="zh-TW" altLang="en-US" sz="2400" b="0" dirty="0">
              <a:latin typeface="+mn-ea"/>
            </a:endParaRPr>
          </a:p>
        </p:txBody>
      </p:sp>
    </p:spTree>
    <p:extLst>
      <p:ext uri="{BB962C8B-B14F-4D97-AF65-F5344CB8AC3E}">
        <p14:creationId xmlns:p14="http://schemas.microsoft.com/office/powerpoint/2010/main" val="41725704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199" y="152718"/>
            <a:ext cx="7926457" cy="846165"/>
          </a:xfrm>
        </p:spPr>
        <p:txBody>
          <a:bodyPr>
            <a:normAutofit/>
          </a:bodyPr>
          <a:lstStyle/>
          <a:p>
            <a:r>
              <a:rPr kumimoji="1" lang="en-US" altLang="zh-TW" sz="3200" dirty="0">
                <a:latin typeface="+mj-ea"/>
              </a:rPr>
              <a:t>Late binding + virtual functions.</a:t>
            </a:r>
            <a:endParaRPr kumimoji="1" lang="zh-TW" altLang="en-US" sz="3200" dirty="0">
              <a:latin typeface="+mj-ea"/>
            </a:endParaRPr>
          </a:p>
        </p:txBody>
      </p:sp>
      <p:pic>
        <p:nvPicPr>
          <p:cNvPr id="4" name="內容版面配置區 3"/>
          <p:cNvPicPr>
            <a:picLocks noGrp="1" noChangeAspect="1"/>
          </p:cNvPicPr>
          <p:nvPr>
            <p:ph idx="1"/>
          </p:nvPr>
        </p:nvPicPr>
        <p:blipFill rotWithShape="1">
          <a:blip r:embed="rId2"/>
          <a:srcRect l="9195" t="21968" r="11947" b="4970"/>
          <a:stretch/>
        </p:blipFill>
        <p:spPr>
          <a:xfrm>
            <a:off x="482131" y="1270358"/>
            <a:ext cx="7901525" cy="4880576"/>
          </a:xfrm>
          <a:prstGeom prst="rect">
            <a:avLst/>
          </a:prstGeom>
        </p:spPr>
      </p:pic>
    </p:spTree>
    <p:extLst>
      <p:ext uri="{BB962C8B-B14F-4D97-AF65-F5344CB8AC3E}">
        <p14:creationId xmlns:p14="http://schemas.microsoft.com/office/powerpoint/2010/main" val="16998886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52718"/>
            <a:ext cx="7772400" cy="1371600"/>
          </a:xfrm>
        </p:spPr>
        <p:txBody>
          <a:bodyPr>
            <a:normAutofit/>
          </a:bodyPr>
          <a:lstStyle/>
          <a:p>
            <a:r>
              <a:rPr kumimoji="1" lang="en-US" altLang="zh-TW" sz="4000" b="1" cap="none" dirty="0">
                <a:latin typeface="+mj-ea"/>
              </a:rPr>
              <a:t>Practice</a:t>
            </a:r>
            <a:r>
              <a:rPr kumimoji="1" lang="en-US" altLang="zh-TW" sz="4000" b="1" dirty="0" smtClean="0">
                <a:latin typeface="+mj-ea"/>
              </a:rPr>
              <a:t> </a:t>
            </a:r>
            <a:r>
              <a:rPr kumimoji="1" lang="en-US" altLang="zh-TW" sz="4000" b="1" dirty="0" smtClean="0">
                <a:latin typeface="+mj-ea"/>
              </a:rPr>
              <a:t>#2</a:t>
            </a:r>
            <a:endParaRPr kumimoji="1" lang="zh-TW" altLang="en-US" sz="4000" b="1" dirty="0">
              <a:latin typeface="+mj-ea"/>
            </a:endParaRPr>
          </a:p>
        </p:txBody>
      </p:sp>
      <p:sp>
        <p:nvSpPr>
          <p:cNvPr id="3" name="內容版面配置區 2"/>
          <p:cNvSpPr>
            <a:spLocks noGrp="1"/>
          </p:cNvSpPr>
          <p:nvPr>
            <p:ph idx="1"/>
          </p:nvPr>
        </p:nvSpPr>
        <p:spPr/>
        <p:txBody>
          <a:bodyPr>
            <a:normAutofit/>
          </a:bodyPr>
          <a:lstStyle/>
          <a:p>
            <a:pPr marL="342900" indent="-342900">
              <a:buFont typeface="Arial"/>
              <a:buChar char="•"/>
            </a:pPr>
            <a:r>
              <a:rPr kumimoji="1" lang="en-US" altLang="zh-TW" sz="2800" b="0" dirty="0">
                <a:latin typeface="+mn-ea"/>
              </a:rPr>
              <a:t>Continue with practice </a:t>
            </a:r>
            <a:r>
              <a:rPr kumimoji="1" lang="en-US" altLang="zh-TW" sz="2800" b="0" dirty="0" smtClean="0">
                <a:latin typeface="+mn-ea"/>
              </a:rPr>
              <a:t>#1</a:t>
            </a:r>
            <a:endParaRPr kumimoji="1" lang="en-US" altLang="zh-TW" sz="2800" b="0" dirty="0" smtClean="0">
              <a:latin typeface="+mn-ea"/>
            </a:endParaRPr>
          </a:p>
          <a:p>
            <a:pPr marL="342900" indent="-342900">
              <a:buFont typeface="Arial"/>
              <a:buChar char="•"/>
            </a:pPr>
            <a:r>
              <a:rPr kumimoji="1" lang="en-US" altLang="zh-TW" sz="2800" b="0" dirty="0" smtClean="0">
                <a:latin typeface="+mn-ea"/>
              </a:rPr>
              <a:t>Implement </a:t>
            </a:r>
            <a:r>
              <a:rPr kumimoji="1" lang="en-US" altLang="zh-TW" sz="2800" b="0" dirty="0">
                <a:latin typeface="+mn-ea"/>
              </a:rPr>
              <a:t>a </a:t>
            </a:r>
            <a:r>
              <a:rPr kumimoji="1" lang="en-US" altLang="zh-TW" sz="2800" b="0" dirty="0" smtClean="0">
                <a:latin typeface="+mn-ea"/>
              </a:rPr>
              <a:t>Class </a:t>
            </a:r>
            <a:r>
              <a:rPr kumimoji="1" lang="en-US" altLang="zh-TW" sz="2800" dirty="0" smtClean="0">
                <a:latin typeface="+mn-ea"/>
              </a:rPr>
              <a:t>Square</a:t>
            </a:r>
            <a:r>
              <a:rPr kumimoji="1" lang="en-US" altLang="zh-TW" sz="2800" b="0" dirty="0" smtClean="0">
                <a:latin typeface="+mn-ea"/>
              </a:rPr>
              <a:t>, </a:t>
            </a:r>
            <a:r>
              <a:rPr kumimoji="1" lang="en-US" altLang="zh-TW" sz="2800" b="0" dirty="0">
                <a:latin typeface="+mn-ea"/>
              </a:rPr>
              <a:t>which is a child class </a:t>
            </a:r>
            <a:r>
              <a:rPr kumimoji="1" lang="en-US" altLang="zh-TW" sz="2800" b="0" dirty="0" smtClean="0">
                <a:latin typeface="+mn-ea"/>
              </a:rPr>
              <a:t>of Rectangle</a:t>
            </a:r>
          </a:p>
          <a:p>
            <a:pPr marL="342900" indent="-342900">
              <a:buFont typeface="Arial"/>
              <a:buChar char="•"/>
            </a:pPr>
            <a:r>
              <a:rPr kumimoji="1" lang="en-US" altLang="zh-TW" sz="2800" b="0" dirty="0" smtClean="0">
                <a:latin typeface="+mn-ea"/>
              </a:rPr>
              <a:t>It should contain</a:t>
            </a:r>
            <a:endParaRPr kumimoji="1" lang="en-US" altLang="zh-TW" sz="2600" b="1" dirty="0" smtClean="0">
              <a:latin typeface="+mn-ea"/>
            </a:endParaRPr>
          </a:p>
          <a:p>
            <a:pPr marL="800100" lvl="1" indent="-342900">
              <a:buFont typeface="Arial"/>
              <a:buChar char="•"/>
            </a:pPr>
            <a:r>
              <a:rPr kumimoji="1" lang="en-US" altLang="zh-TW" sz="2600" dirty="0" smtClean="0">
                <a:solidFill>
                  <a:schemeClr val="accent5"/>
                </a:solidFill>
                <a:latin typeface="+mn-ea"/>
              </a:rPr>
              <a:t>default constructor</a:t>
            </a:r>
            <a:endParaRPr kumimoji="1" lang="en-US" altLang="zh-TW" sz="2600" dirty="0" smtClean="0">
              <a:latin typeface="+mn-ea"/>
            </a:endParaRPr>
          </a:p>
          <a:p>
            <a:pPr marL="800100" lvl="1" indent="-342900">
              <a:buFont typeface="Arial"/>
              <a:buChar char="•"/>
            </a:pPr>
            <a:r>
              <a:rPr kumimoji="1" lang="en-US" altLang="zh-TW" sz="2600" dirty="0" smtClean="0">
                <a:solidFill>
                  <a:schemeClr val="accent5"/>
                </a:solidFill>
                <a:latin typeface="+mn-ea"/>
              </a:rPr>
              <a:t>constructor</a:t>
            </a:r>
            <a:r>
              <a:rPr kumimoji="1" lang="en-US" altLang="zh-TW" sz="2600" dirty="0" smtClean="0">
                <a:latin typeface="+mn-ea"/>
              </a:rPr>
              <a:t> that </a:t>
            </a:r>
            <a:br>
              <a:rPr kumimoji="1" lang="en-US" altLang="zh-TW" sz="2600" dirty="0" smtClean="0">
                <a:latin typeface="+mn-ea"/>
              </a:rPr>
            </a:br>
            <a:r>
              <a:rPr kumimoji="1" lang="en-US" altLang="zh-TW" sz="2600" dirty="0" smtClean="0">
                <a:latin typeface="+mn-ea"/>
              </a:rPr>
              <a:t>initialize 4 </a:t>
            </a:r>
            <a:r>
              <a:rPr kumimoji="1" lang="en-US" altLang="zh-TW" sz="2600" dirty="0" smtClean="0">
                <a:latin typeface="+mn-ea"/>
              </a:rPr>
              <a:t>sides</a:t>
            </a:r>
          </a:p>
          <a:p>
            <a:pPr marL="800100" lvl="1" indent="-342900">
              <a:buFont typeface="Arial"/>
              <a:buChar char="•"/>
            </a:pPr>
            <a:r>
              <a:rPr kumimoji="1" lang="en-US" altLang="zh-TW" sz="2800" dirty="0" smtClean="0">
                <a:solidFill>
                  <a:schemeClr val="accent5"/>
                </a:solidFill>
                <a:latin typeface="+mn-ea"/>
              </a:rPr>
              <a:t>Print()</a:t>
            </a:r>
            <a:endParaRPr kumimoji="1" lang="en-US" altLang="zh-TW" sz="2800" dirty="0" smtClean="0">
              <a:solidFill>
                <a:schemeClr val="accent5"/>
              </a:solidFill>
              <a:latin typeface="+mn-ea"/>
            </a:endParaRPr>
          </a:p>
          <a:p>
            <a:pPr marL="342900" indent="-342900">
              <a:buFont typeface="Arial"/>
              <a:buChar char="•"/>
            </a:pPr>
            <a:endParaRPr kumimoji="1" lang="en-US" altLang="zh-TW" sz="2800" b="0" dirty="0" smtClean="0">
              <a:latin typeface="+mn-ea"/>
            </a:endParaRPr>
          </a:p>
          <a:p>
            <a:pPr marL="342900" indent="-342900">
              <a:buFont typeface="Arial"/>
              <a:buChar char="•"/>
            </a:pPr>
            <a:endParaRPr kumimoji="1" lang="en-US" altLang="zh-TW" sz="2800" b="0" dirty="0" smtClean="0">
              <a:latin typeface="+mn-ea"/>
            </a:endParaRPr>
          </a:p>
          <a:p>
            <a:pPr marL="342900" indent="-342900">
              <a:buFont typeface="Arial"/>
              <a:buChar char="•"/>
            </a:pPr>
            <a:endParaRPr kumimoji="1" lang="en-US" altLang="zh-TW" sz="2800" b="0" dirty="0" smtClean="0">
              <a:latin typeface="+mn-ea"/>
            </a:endParaRPr>
          </a:p>
        </p:txBody>
      </p:sp>
      <p:sp>
        <p:nvSpPr>
          <p:cNvPr id="4" name="內容版面配置區 2"/>
          <p:cNvSpPr txBox="1">
            <a:spLocks/>
          </p:cNvSpPr>
          <p:nvPr/>
        </p:nvSpPr>
        <p:spPr>
          <a:xfrm>
            <a:off x="4666129" y="3436434"/>
            <a:ext cx="3411071" cy="2453377"/>
          </a:xfrm>
          <a:prstGeom prst="rect">
            <a:avLst/>
          </a:prstGeom>
          <a:noFill/>
        </p:spPr>
        <p:style>
          <a:lnRef idx="2">
            <a:schemeClr val="accent3"/>
          </a:lnRef>
          <a:fillRef idx="1">
            <a:schemeClr val="lt1"/>
          </a:fillRef>
          <a:effectRef idx="0">
            <a:schemeClr val="accent3"/>
          </a:effectRef>
          <a:fontRef idx="minor">
            <a:schemeClr val="dk1"/>
          </a:fontRef>
        </p:style>
        <p:txBody>
          <a:bodyPr vert="horz" lIns="91440" tIns="45720" rIns="91440" bIns="45720" rtlCol="0">
            <a:normAutofit fontScale="92500" lnSpcReduction="20000"/>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altLang="zh-TW" sz="1800" dirty="0">
                <a:latin typeface="Courier New" panose="02070309020205020404" pitchFamily="49" charset="0"/>
                <a:cs typeface="Courier New" panose="02070309020205020404" pitchFamily="49" charset="0"/>
              </a:rPr>
              <a:t>class </a:t>
            </a:r>
            <a:r>
              <a:rPr lang="en-US" altLang="zh-TW" sz="1800" dirty="0" smtClean="0">
                <a:latin typeface="Courier New" panose="02070309020205020404" pitchFamily="49" charset="0"/>
                <a:cs typeface="Courier New" panose="02070309020205020404" pitchFamily="49" charset="0"/>
              </a:rPr>
              <a:t>Square </a:t>
            </a:r>
            <a:r>
              <a:rPr lang="en-US" altLang="zh-TW" sz="1800" dirty="0">
                <a:solidFill>
                  <a:srgbClr val="0070C0"/>
                </a:solidFill>
                <a:latin typeface="Courier New" panose="02070309020205020404" pitchFamily="49" charset="0"/>
                <a:cs typeface="Courier New" panose="02070309020205020404" pitchFamily="49" charset="0"/>
              </a:rPr>
              <a:t>...</a:t>
            </a:r>
          </a:p>
          <a:p>
            <a:r>
              <a:rPr lang="en-US" altLang="zh-TW" sz="1800" dirty="0">
                <a:latin typeface="Courier New" panose="02070309020205020404" pitchFamily="49" charset="0"/>
                <a:cs typeface="Courier New" panose="02070309020205020404" pitchFamily="49" charset="0"/>
              </a:rPr>
              <a:t>{</a:t>
            </a:r>
          </a:p>
          <a:p>
            <a:r>
              <a:rPr lang="en-US" altLang="zh-TW" sz="1800" dirty="0" smtClean="0">
                <a:latin typeface="Courier New" panose="02070309020205020404" pitchFamily="49" charset="0"/>
                <a:cs typeface="Courier New" panose="02070309020205020404" pitchFamily="49" charset="0"/>
              </a:rPr>
              <a:t>public</a:t>
            </a:r>
            <a:r>
              <a:rPr lang="en-US" altLang="zh-TW" sz="1800" dirty="0">
                <a:latin typeface="Courier New" panose="02070309020205020404" pitchFamily="49" charset="0"/>
                <a:cs typeface="Courier New" panose="02070309020205020404" pitchFamily="49" charset="0"/>
              </a:rPr>
              <a:t>:</a:t>
            </a:r>
          </a:p>
          <a:p>
            <a:r>
              <a:rPr lang="en-US" altLang="zh-TW" sz="1800" dirty="0">
                <a:latin typeface="Courier New" panose="02070309020205020404" pitchFamily="49" charset="0"/>
                <a:cs typeface="Courier New" panose="02070309020205020404" pitchFamily="49" charset="0"/>
              </a:rPr>
              <a:t>  </a:t>
            </a:r>
            <a:r>
              <a:rPr lang="en-US" altLang="zh-TW" sz="1800" dirty="0" smtClean="0">
                <a:latin typeface="Courier New" panose="02070309020205020404" pitchFamily="49" charset="0"/>
                <a:cs typeface="Courier New" panose="02070309020205020404" pitchFamily="49" charset="0"/>
              </a:rPr>
              <a:t>Square(); </a:t>
            </a:r>
            <a:r>
              <a:rPr lang="en-US" altLang="zh-TW" sz="1800" dirty="0">
                <a:solidFill>
                  <a:srgbClr val="0070C0"/>
                </a:solidFill>
                <a:latin typeface="Courier New" panose="02070309020205020404" pitchFamily="49" charset="0"/>
                <a:cs typeface="Courier New" panose="02070309020205020404" pitchFamily="49" charset="0"/>
              </a:rPr>
              <a:t>//implement</a:t>
            </a:r>
            <a:endParaRPr lang="en-US" altLang="zh-TW" sz="1800" dirty="0">
              <a:latin typeface="Courier New" panose="02070309020205020404" pitchFamily="49" charset="0"/>
              <a:cs typeface="Courier New" panose="02070309020205020404" pitchFamily="49" charset="0"/>
            </a:endParaRPr>
          </a:p>
          <a:p>
            <a:r>
              <a:rPr lang="en-US" altLang="zh-TW" sz="1800" dirty="0">
                <a:latin typeface="Courier New" panose="02070309020205020404" pitchFamily="49" charset="0"/>
                <a:cs typeface="Courier New" panose="02070309020205020404" pitchFamily="49" charset="0"/>
              </a:rPr>
              <a:t>  </a:t>
            </a:r>
            <a:r>
              <a:rPr lang="en-US" altLang="zh-TW" sz="1800" dirty="0" smtClean="0">
                <a:latin typeface="Courier New" panose="02070309020205020404" pitchFamily="49" charset="0"/>
                <a:cs typeface="Courier New" panose="02070309020205020404" pitchFamily="49" charset="0"/>
              </a:rPr>
              <a:t>Square(</a:t>
            </a:r>
            <a:r>
              <a:rPr lang="en-US" altLang="zh-TW" sz="1800" dirty="0" err="1" smtClean="0">
                <a:latin typeface="Courier New" panose="02070309020205020404" pitchFamily="49" charset="0"/>
                <a:cs typeface="Courier New" panose="02070309020205020404" pitchFamily="49" charset="0"/>
              </a:rPr>
              <a:t>int</a:t>
            </a:r>
            <a:r>
              <a:rPr lang="en-US" altLang="zh-TW" sz="1800" dirty="0" smtClean="0">
                <a:latin typeface="Courier New" panose="02070309020205020404" pitchFamily="49" charset="0"/>
                <a:cs typeface="Courier New" panose="02070309020205020404" pitchFamily="49" charset="0"/>
              </a:rPr>
              <a:t> a</a:t>
            </a:r>
            <a:r>
              <a:rPr lang="en-US" altLang="zh-TW" sz="1800" dirty="0" smtClean="0">
                <a:latin typeface="Courier New" panose="02070309020205020404" pitchFamily="49" charset="0"/>
                <a:cs typeface="Courier New" panose="02070309020205020404" pitchFamily="49" charset="0"/>
              </a:rPr>
              <a:t>);</a:t>
            </a:r>
          </a:p>
          <a:p>
            <a:r>
              <a:rPr lang="zh-TW" altLang="en-US" sz="1800" dirty="0" smtClean="0">
                <a:latin typeface="Courier New" panose="02070309020205020404" pitchFamily="49" charset="0"/>
                <a:cs typeface="Courier New" panose="02070309020205020404" pitchFamily="49" charset="0"/>
              </a:rPr>
              <a:t>  </a:t>
            </a:r>
            <a:r>
              <a:rPr lang="en-US" altLang="zh-TW" sz="1800" dirty="0" smtClean="0">
                <a:latin typeface="Courier New" panose="02070309020205020404" pitchFamily="49" charset="0"/>
                <a:cs typeface="Courier New" panose="02070309020205020404" pitchFamily="49" charset="0"/>
              </a:rPr>
              <a:t>void </a:t>
            </a:r>
            <a:r>
              <a:rPr lang="en-US" altLang="zh-TW" sz="1800" dirty="0">
                <a:latin typeface="Courier New" panose="02070309020205020404" pitchFamily="49" charset="0"/>
                <a:cs typeface="Courier New" panose="02070309020205020404" pitchFamily="49" charset="0"/>
              </a:rPr>
              <a:t>print();</a:t>
            </a:r>
            <a:endParaRPr lang="en-US" altLang="zh-TW" sz="1800" dirty="0" smtClean="0">
              <a:latin typeface="Courier New" panose="02070309020205020404" pitchFamily="49" charset="0"/>
              <a:cs typeface="Courier New" panose="02070309020205020404" pitchFamily="49" charset="0"/>
            </a:endParaRPr>
          </a:p>
          <a:p>
            <a:r>
              <a:rPr lang="en-US" altLang="zh-TW" sz="1800" dirty="0" smtClean="0">
                <a:latin typeface="Courier New" panose="02070309020205020404" pitchFamily="49" charset="0"/>
                <a:cs typeface="Courier New" panose="02070309020205020404" pitchFamily="49" charset="0"/>
              </a:rPr>
              <a:t>}; </a:t>
            </a:r>
            <a:endParaRPr lang="zh-TW" altLang="en-US" sz="1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7010378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52718"/>
            <a:ext cx="7772400" cy="852059"/>
          </a:xfrm>
        </p:spPr>
        <p:txBody>
          <a:bodyPr>
            <a:normAutofit/>
          </a:bodyPr>
          <a:lstStyle/>
          <a:p>
            <a:r>
              <a:rPr kumimoji="1" lang="en-US" altLang="zh-TW" sz="4000" b="1" cap="none" dirty="0">
                <a:latin typeface="+mj-ea"/>
              </a:rPr>
              <a:t>Practice</a:t>
            </a:r>
            <a:r>
              <a:rPr kumimoji="1" lang="en-US" altLang="zh-TW" sz="4000" b="1" dirty="0" smtClean="0">
                <a:latin typeface="+mj-ea"/>
              </a:rPr>
              <a:t> </a:t>
            </a:r>
            <a:r>
              <a:rPr kumimoji="1" lang="en-US" altLang="zh-TW" sz="4000" b="1" dirty="0" smtClean="0">
                <a:latin typeface="+mj-ea"/>
              </a:rPr>
              <a:t>#2</a:t>
            </a:r>
            <a:endParaRPr kumimoji="1" lang="zh-TW" altLang="en-US" sz="4000" b="1" dirty="0">
              <a:latin typeface="+mj-ea"/>
            </a:endParaRPr>
          </a:p>
        </p:txBody>
      </p:sp>
      <p:sp>
        <p:nvSpPr>
          <p:cNvPr id="3" name="內容版面配置區 2"/>
          <p:cNvSpPr>
            <a:spLocks noGrp="1"/>
          </p:cNvSpPr>
          <p:nvPr>
            <p:ph idx="1"/>
          </p:nvPr>
        </p:nvSpPr>
        <p:spPr>
          <a:xfrm>
            <a:off x="398721" y="1077331"/>
            <a:ext cx="8148919" cy="4594412"/>
          </a:xfrm>
        </p:spPr>
        <p:txBody>
          <a:bodyPr>
            <a:normAutofit fontScale="85000" lnSpcReduction="20000"/>
          </a:bodyPr>
          <a:lstStyle/>
          <a:p>
            <a:pPr marL="342900" indent="-342900">
              <a:buFont typeface="Arial"/>
              <a:buChar char="•"/>
            </a:pPr>
            <a:r>
              <a:rPr kumimoji="1" lang="en-US" altLang="zh-TW" sz="2800" b="0" dirty="0" smtClean="0">
                <a:latin typeface="+mn-ea"/>
              </a:rPr>
              <a:t>Input a integer </a:t>
            </a:r>
            <a:r>
              <a:rPr kumimoji="1" lang="en-US" altLang="zh-TW" sz="2800" dirty="0" smtClean="0">
                <a:solidFill>
                  <a:schemeClr val="accent5"/>
                </a:solidFill>
                <a:latin typeface="+mn-ea"/>
              </a:rPr>
              <a:t>n</a:t>
            </a:r>
          </a:p>
          <a:p>
            <a:pPr marL="342900" indent="-342900">
              <a:buFont typeface="Arial"/>
              <a:buChar char="•"/>
            </a:pPr>
            <a:r>
              <a:rPr kumimoji="1" lang="en-US" altLang="zh-TW" sz="2800" b="0" dirty="0" smtClean="0">
                <a:latin typeface="+mn-ea"/>
              </a:rPr>
              <a:t>Input </a:t>
            </a:r>
            <a:r>
              <a:rPr kumimoji="1" lang="en-US" altLang="zh-TW" sz="2800" dirty="0">
                <a:solidFill>
                  <a:schemeClr val="accent5"/>
                </a:solidFill>
                <a:latin typeface="+mn-ea"/>
              </a:rPr>
              <a:t>n</a:t>
            </a:r>
            <a:r>
              <a:rPr kumimoji="1" lang="en-US" altLang="zh-TW" sz="2800" b="0" dirty="0" smtClean="0">
                <a:latin typeface="+mn-ea"/>
              </a:rPr>
              <a:t> integers to </a:t>
            </a:r>
            <a:r>
              <a:rPr kumimoji="1" lang="en-US" altLang="zh-TW" sz="2800" b="0" dirty="0">
                <a:latin typeface="+mn-ea"/>
              </a:rPr>
              <a:t>initialize </a:t>
            </a:r>
            <a:r>
              <a:rPr kumimoji="1" lang="en-US" altLang="zh-TW" sz="2800" dirty="0">
                <a:solidFill>
                  <a:schemeClr val="accent5"/>
                </a:solidFill>
                <a:latin typeface="+mn-ea"/>
              </a:rPr>
              <a:t>n</a:t>
            </a:r>
            <a:r>
              <a:rPr kumimoji="1" lang="en-US" altLang="zh-TW" sz="2800" b="0" dirty="0" smtClean="0">
                <a:latin typeface="+mn-ea"/>
              </a:rPr>
              <a:t> </a:t>
            </a:r>
            <a:r>
              <a:rPr kumimoji="1" lang="en-US" altLang="zh-TW" sz="2800" b="0" dirty="0" smtClean="0">
                <a:latin typeface="+mn-ea"/>
              </a:rPr>
              <a:t>Squares</a:t>
            </a:r>
          </a:p>
          <a:p>
            <a:pPr marL="342900" indent="-342900">
              <a:buFont typeface="Arial"/>
              <a:buChar char="•"/>
            </a:pPr>
            <a:r>
              <a:rPr kumimoji="1" lang="en-US" altLang="zh-TW" sz="2800" b="0" dirty="0" smtClean="0">
                <a:latin typeface="+mn-ea"/>
              </a:rPr>
              <a:t>Input an index of square </a:t>
            </a:r>
            <a:endParaRPr kumimoji="1" lang="en-US" altLang="zh-TW" sz="2800" b="0" dirty="0" smtClean="0">
              <a:latin typeface="+mn-ea"/>
            </a:endParaRPr>
          </a:p>
          <a:p>
            <a:pPr marL="342900" indent="-342900">
              <a:buFont typeface="Arial"/>
              <a:buChar char="•"/>
            </a:pPr>
            <a:r>
              <a:rPr kumimoji="1" lang="en-US" altLang="zh-TW" sz="2800" b="0" dirty="0" smtClean="0">
                <a:latin typeface="+mn-ea"/>
              </a:rPr>
              <a:t>Output the </a:t>
            </a:r>
            <a:r>
              <a:rPr kumimoji="1" lang="en-US" altLang="zh-TW" sz="2800" dirty="0" smtClean="0">
                <a:latin typeface="+mn-ea"/>
              </a:rPr>
              <a:t>total area </a:t>
            </a:r>
            <a:r>
              <a:rPr kumimoji="1" lang="en-US" altLang="zh-TW" sz="2800" b="0" dirty="0" smtClean="0">
                <a:latin typeface="+mn-ea"/>
              </a:rPr>
              <a:t>and </a:t>
            </a:r>
            <a:r>
              <a:rPr kumimoji="1" lang="en-US" altLang="zh-TW" sz="2800" dirty="0" smtClean="0">
                <a:latin typeface="+mn-ea"/>
              </a:rPr>
              <a:t>total perimeter </a:t>
            </a:r>
            <a:r>
              <a:rPr kumimoji="1" lang="en-US" altLang="zh-TW" sz="2800" b="0" dirty="0" smtClean="0">
                <a:latin typeface="+mn-ea"/>
              </a:rPr>
              <a:t>of the </a:t>
            </a:r>
            <a:r>
              <a:rPr kumimoji="1" lang="en-US" altLang="zh-TW" sz="2800" b="0" dirty="0" smtClean="0">
                <a:latin typeface="+mn-ea"/>
              </a:rPr>
              <a:t>squares</a:t>
            </a:r>
          </a:p>
          <a:p>
            <a:pPr marL="342900" indent="-342900">
              <a:buFont typeface="Arial"/>
              <a:buChar char="•"/>
            </a:pPr>
            <a:r>
              <a:rPr kumimoji="1" lang="en-US" altLang="zh-TW" sz="2800" b="0" dirty="0" smtClean="0">
                <a:latin typeface="+mn-ea"/>
              </a:rPr>
              <a:t>Output the width of the square by using Square::print()</a:t>
            </a:r>
          </a:p>
          <a:p>
            <a:pPr marL="342900" indent="-342900">
              <a:buFont typeface="Arial"/>
              <a:buChar char="•"/>
            </a:pPr>
            <a:r>
              <a:rPr kumimoji="1" lang="en-US" altLang="zh-TW" sz="2800" b="0" u="sng" dirty="0" smtClean="0">
                <a:latin typeface="+mn-ea"/>
              </a:rPr>
              <a:t> </a:t>
            </a:r>
            <a:endParaRPr kumimoji="1" lang="en-US" altLang="zh-TW" sz="2800" b="0" u="sng" dirty="0">
              <a:latin typeface="+mn-ea"/>
            </a:endParaRPr>
          </a:p>
          <a:p>
            <a:pPr lvl="1"/>
            <a:r>
              <a:rPr kumimoji="1" lang="en-US" altLang="zh-TW" sz="2200" b="0" dirty="0" smtClean="0">
                <a:latin typeface="+mn-ea"/>
              </a:rPr>
              <a:t>Input</a:t>
            </a:r>
            <a:br>
              <a:rPr kumimoji="1" lang="en-US" altLang="zh-TW" sz="2200" b="0" dirty="0" smtClean="0">
                <a:latin typeface="+mn-ea"/>
              </a:rPr>
            </a:br>
            <a:r>
              <a:rPr kumimoji="1" lang="en-US" altLang="zh-TW" sz="2200" b="0" dirty="0" smtClean="0">
                <a:latin typeface="+mn-ea"/>
              </a:rPr>
              <a:t/>
            </a:r>
            <a:br>
              <a:rPr kumimoji="1" lang="en-US" altLang="zh-TW" sz="2200" b="0" dirty="0" smtClean="0">
                <a:latin typeface="+mn-ea"/>
              </a:rPr>
            </a:br>
            <a:r>
              <a:rPr kumimoji="1" lang="en-US" altLang="zh-TW" sz="2200" b="0" dirty="0" smtClean="0">
                <a:latin typeface="+mn-ea"/>
              </a:rPr>
              <a:t/>
            </a:r>
            <a:br>
              <a:rPr kumimoji="1" lang="en-US" altLang="zh-TW" sz="2200" b="0" dirty="0" smtClean="0">
                <a:latin typeface="+mn-ea"/>
              </a:rPr>
            </a:br>
            <a:endParaRPr kumimoji="1" lang="en-US" altLang="zh-TW" sz="2200" b="0" dirty="0" smtClean="0">
              <a:latin typeface="+mn-ea"/>
            </a:endParaRPr>
          </a:p>
          <a:p>
            <a:pPr lvl="1"/>
            <a:r>
              <a:rPr kumimoji="1" lang="en-US" altLang="zh-TW" sz="2200" b="0" dirty="0" smtClean="0">
                <a:latin typeface="+mn-ea"/>
              </a:rPr>
              <a:t>Output</a:t>
            </a:r>
          </a:p>
        </p:txBody>
      </p:sp>
      <p:sp>
        <p:nvSpPr>
          <p:cNvPr id="8" name="文字方塊 7"/>
          <p:cNvSpPr txBox="1"/>
          <p:nvPr/>
        </p:nvSpPr>
        <p:spPr>
          <a:xfrm>
            <a:off x="1977103" y="4170743"/>
            <a:ext cx="1382110" cy="1200329"/>
          </a:xfrm>
          <a:prstGeom prst="rect">
            <a:avLst/>
          </a:prstGeom>
          <a:noFill/>
          <a:ln w="57150">
            <a:solidFill>
              <a:schemeClr val="accent5"/>
            </a:solidFill>
          </a:ln>
        </p:spPr>
        <p:txBody>
          <a:bodyPr wrap="none" rtlCol="0">
            <a:spAutoFit/>
          </a:bodyPr>
          <a:lstStyle/>
          <a:p>
            <a:r>
              <a:rPr kumimoji="1" lang="en-US" altLang="zh-TW" sz="2400" dirty="0" smtClean="0">
                <a:latin typeface="+mn-ea"/>
              </a:rPr>
              <a:t>5</a:t>
            </a:r>
          </a:p>
          <a:p>
            <a:r>
              <a:rPr kumimoji="1" lang="en-US" altLang="zh-TW" sz="2400" dirty="0" smtClean="0">
                <a:latin typeface="+mn-ea"/>
              </a:rPr>
              <a:t>2 5 3 7 </a:t>
            </a:r>
            <a:r>
              <a:rPr kumimoji="1" lang="en-US" altLang="zh-TW" sz="2400" dirty="0" smtClean="0">
                <a:latin typeface="+mn-ea"/>
              </a:rPr>
              <a:t>4</a:t>
            </a:r>
            <a:endParaRPr kumimoji="1" lang="en-US" altLang="zh-TW" sz="2400" dirty="0" smtClean="0">
              <a:latin typeface="+mn-ea"/>
            </a:endParaRPr>
          </a:p>
          <a:p>
            <a:r>
              <a:rPr kumimoji="1" lang="en-US" altLang="zh-TW" sz="2400" dirty="0">
                <a:latin typeface="+mn-ea"/>
              </a:rPr>
              <a:t>4</a:t>
            </a:r>
            <a:endParaRPr kumimoji="1" lang="en-US" altLang="zh-TW" sz="2400" dirty="0">
              <a:latin typeface="+mn-ea"/>
            </a:endParaRPr>
          </a:p>
        </p:txBody>
      </p:sp>
      <p:sp>
        <p:nvSpPr>
          <p:cNvPr id="9" name="文字方塊 8"/>
          <p:cNvSpPr txBox="1"/>
          <p:nvPr/>
        </p:nvSpPr>
        <p:spPr>
          <a:xfrm>
            <a:off x="1923941" y="5565749"/>
            <a:ext cx="5941563" cy="1200329"/>
          </a:xfrm>
          <a:prstGeom prst="rect">
            <a:avLst/>
          </a:prstGeom>
          <a:noFill/>
          <a:ln w="57150">
            <a:solidFill>
              <a:schemeClr val="accent5"/>
            </a:solidFill>
          </a:ln>
        </p:spPr>
        <p:txBody>
          <a:bodyPr wrap="none" rtlCol="0">
            <a:spAutoFit/>
          </a:bodyPr>
          <a:lstStyle/>
          <a:p>
            <a:r>
              <a:rPr kumimoji="1" lang="en-US" altLang="zh-TW" sz="2400" dirty="0" smtClean="0">
                <a:latin typeface="+mn-ea"/>
              </a:rPr>
              <a:t>The total area of the squares is : 103</a:t>
            </a:r>
            <a:endParaRPr kumimoji="1" lang="en-US" altLang="zh-TW" sz="2400" dirty="0">
              <a:latin typeface="+mn-ea"/>
            </a:endParaRPr>
          </a:p>
          <a:p>
            <a:r>
              <a:rPr kumimoji="1" lang="en-US" altLang="zh-TW" sz="2400" dirty="0">
                <a:latin typeface="+mn-ea"/>
              </a:rPr>
              <a:t>The total </a:t>
            </a:r>
            <a:r>
              <a:rPr kumimoji="1" lang="en-US" altLang="zh-TW" sz="2400" dirty="0" smtClean="0">
                <a:latin typeface="+mn-ea"/>
              </a:rPr>
              <a:t>perimeter </a:t>
            </a:r>
            <a:r>
              <a:rPr kumimoji="1" lang="en-US" altLang="zh-TW" sz="2400" dirty="0">
                <a:latin typeface="+mn-ea"/>
              </a:rPr>
              <a:t>of the </a:t>
            </a:r>
            <a:r>
              <a:rPr kumimoji="1" lang="en-US" altLang="zh-TW" sz="2400" dirty="0" smtClean="0">
                <a:latin typeface="+mn-ea"/>
              </a:rPr>
              <a:t>squares is </a:t>
            </a:r>
            <a:r>
              <a:rPr kumimoji="1" lang="en-US" altLang="zh-TW" sz="2400" dirty="0">
                <a:latin typeface="+mn-ea"/>
              </a:rPr>
              <a:t>: </a:t>
            </a:r>
            <a:r>
              <a:rPr kumimoji="1" lang="en-US" altLang="zh-TW" sz="2400" dirty="0" smtClean="0">
                <a:latin typeface="+mn-ea"/>
              </a:rPr>
              <a:t>84</a:t>
            </a:r>
          </a:p>
          <a:p>
            <a:r>
              <a:rPr kumimoji="1" lang="en-US" altLang="zh-TW" sz="2400" dirty="0">
                <a:latin typeface="+mn-ea"/>
              </a:rPr>
              <a:t>The width of the square is </a:t>
            </a:r>
            <a:r>
              <a:rPr kumimoji="1" lang="en-US" altLang="zh-TW" sz="2400" dirty="0" smtClean="0">
                <a:latin typeface="+mn-ea"/>
              </a:rPr>
              <a:t>: 7</a:t>
            </a:r>
            <a:endParaRPr kumimoji="1" lang="en-US" altLang="zh-TW" sz="2400" dirty="0">
              <a:latin typeface="+mn-ea"/>
            </a:endParaRPr>
          </a:p>
        </p:txBody>
      </p:sp>
    </p:spTree>
    <p:extLst>
      <p:ext uri="{BB962C8B-B14F-4D97-AF65-F5344CB8AC3E}">
        <p14:creationId xmlns:p14="http://schemas.microsoft.com/office/powerpoint/2010/main" val="41954273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kumimoji="1" lang="en-US" altLang="zh-TW" sz="4000" b="1" dirty="0" smtClean="0">
                <a:latin typeface="+mj-ea"/>
              </a:rPr>
              <a:t>Agenda</a:t>
            </a:r>
            <a:endParaRPr kumimoji="1" lang="zh-TW" altLang="en-US" sz="4000" b="1" dirty="0">
              <a:latin typeface="+mj-ea"/>
            </a:endParaRPr>
          </a:p>
        </p:txBody>
      </p:sp>
      <p:sp>
        <p:nvSpPr>
          <p:cNvPr id="3" name="內容版面配置區 2"/>
          <p:cNvSpPr>
            <a:spLocks noGrp="1"/>
          </p:cNvSpPr>
          <p:nvPr>
            <p:ph idx="1"/>
          </p:nvPr>
        </p:nvSpPr>
        <p:spPr/>
        <p:txBody>
          <a:bodyPr>
            <a:normAutofit/>
          </a:bodyPr>
          <a:lstStyle/>
          <a:p>
            <a:pPr marL="342900" indent="-342900">
              <a:buFont typeface="Arial"/>
              <a:buChar char="•"/>
            </a:pPr>
            <a:r>
              <a:rPr kumimoji="1" lang="en-US" altLang="zh-TW" sz="3200" b="0" dirty="0">
                <a:latin typeface="+mn-ea"/>
              </a:rPr>
              <a:t>Practice </a:t>
            </a:r>
            <a:r>
              <a:rPr kumimoji="1" lang="en-US" altLang="zh-TW" sz="3200" b="0" dirty="0" smtClean="0">
                <a:latin typeface="+mn-ea"/>
              </a:rPr>
              <a:t>#0 </a:t>
            </a:r>
            <a:r>
              <a:rPr kumimoji="1" lang="en-US" altLang="zh-TW" sz="3200" b="0" dirty="0" smtClean="0">
                <a:latin typeface="+mn-ea"/>
              </a:rPr>
              <a:t>– Inheritance</a:t>
            </a:r>
          </a:p>
          <a:p>
            <a:pPr marL="342900" indent="-342900">
              <a:buFont typeface="Arial"/>
              <a:buChar char="•"/>
            </a:pPr>
            <a:r>
              <a:rPr kumimoji="1" lang="en-US" altLang="zh-TW" sz="3200" b="0" dirty="0">
                <a:solidFill>
                  <a:schemeClr val="accent1">
                    <a:lumMod val="40000"/>
                    <a:lumOff val="60000"/>
                  </a:schemeClr>
                </a:solidFill>
                <a:latin typeface="+mn-ea"/>
              </a:rPr>
              <a:t>Practice </a:t>
            </a:r>
            <a:r>
              <a:rPr kumimoji="1" lang="en-US" altLang="zh-TW" sz="3200" b="0" dirty="0" smtClean="0">
                <a:solidFill>
                  <a:schemeClr val="accent1">
                    <a:lumMod val="40000"/>
                    <a:lumOff val="60000"/>
                  </a:schemeClr>
                </a:solidFill>
                <a:latin typeface="+mn-ea"/>
              </a:rPr>
              <a:t>#1 </a:t>
            </a:r>
            <a:r>
              <a:rPr kumimoji="1" lang="en-US" altLang="zh-TW" sz="3200" b="0" dirty="0">
                <a:solidFill>
                  <a:schemeClr val="accent1">
                    <a:lumMod val="40000"/>
                    <a:lumOff val="60000"/>
                  </a:schemeClr>
                </a:solidFill>
                <a:latin typeface="+mn-ea"/>
              </a:rPr>
              <a:t>– </a:t>
            </a:r>
            <a:r>
              <a:rPr kumimoji="1" lang="en-US" altLang="zh-TW" sz="3200" b="0" dirty="0" smtClean="0">
                <a:solidFill>
                  <a:schemeClr val="accent1">
                    <a:lumMod val="40000"/>
                    <a:lumOff val="60000"/>
                  </a:schemeClr>
                </a:solidFill>
                <a:latin typeface="+mn-ea"/>
              </a:rPr>
              <a:t>Function overriding</a:t>
            </a:r>
            <a:endParaRPr kumimoji="1" lang="en-US" altLang="zh-TW" sz="3200" b="0" dirty="0">
              <a:solidFill>
                <a:schemeClr val="accent1">
                  <a:lumMod val="40000"/>
                  <a:lumOff val="60000"/>
                </a:schemeClr>
              </a:solidFill>
              <a:latin typeface="+mn-ea"/>
            </a:endParaRPr>
          </a:p>
          <a:p>
            <a:pPr marL="342900" indent="-342900">
              <a:buFont typeface="Arial"/>
              <a:buChar char="•"/>
            </a:pPr>
            <a:r>
              <a:rPr kumimoji="1" lang="en-US" altLang="zh-TW" sz="3200" b="0" dirty="0">
                <a:solidFill>
                  <a:schemeClr val="accent1">
                    <a:lumMod val="40000"/>
                    <a:lumOff val="60000"/>
                  </a:schemeClr>
                </a:solidFill>
                <a:latin typeface="+mn-ea"/>
              </a:rPr>
              <a:t>Practice </a:t>
            </a:r>
            <a:r>
              <a:rPr kumimoji="1" lang="en-US" altLang="zh-TW" sz="3200" b="0" dirty="0" smtClean="0">
                <a:solidFill>
                  <a:schemeClr val="accent1">
                    <a:lumMod val="40000"/>
                    <a:lumOff val="60000"/>
                  </a:schemeClr>
                </a:solidFill>
                <a:latin typeface="+mn-ea"/>
              </a:rPr>
              <a:t>#2 </a:t>
            </a:r>
            <a:r>
              <a:rPr kumimoji="1" lang="en-US" altLang="zh-TW" sz="3200" b="0" dirty="0" smtClean="0">
                <a:solidFill>
                  <a:schemeClr val="accent1">
                    <a:lumMod val="40000"/>
                    <a:lumOff val="60000"/>
                  </a:schemeClr>
                </a:solidFill>
                <a:latin typeface="+mn-ea"/>
              </a:rPr>
              <a:t>– </a:t>
            </a:r>
            <a:r>
              <a:rPr kumimoji="1" lang="en-US" altLang="zh-TW" sz="3200" b="0" dirty="0">
                <a:solidFill>
                  <a:schemeClr val="accent1">
                    <a:lumMod val="40000"/>
                    <a:lumOff val="60000"/>
                  </a:schemeClr>
                </a:solidFill>
                <a:latin typeface="+mn-ea"/>
              </a:rPr>
              <a:t>Cascade </a:t>
            </a:r>
            <a:r>
              <a:rPr kumimoji="1" lang="en-US" altLang="zh-TW" sz="3200" b="0" dirty="0" smtClean="0">
                <a:solidFill>
                  <a:schemeClr val="accent1">
                    <a:lumMod val="40000"/>
                    <a:lumOff val="60000"/>
                  </a:schemeClr>
                </a:solidFill>
                <a:latin typeface="+mn-ea"/>
              </a:rPr>
              <a:t>Inheritance &amp;</a:t>
            </a:r>
            <a:endParaRPr kumimoji="1" lang="en-US" altLang="zh-TW" sz="3200" b="0" dirty="0">
              <a:solidFill>
                <a:schemeClr val="accent1">
                  <a:lumMod val="40000"/>
                  <a:lumOff val="60000"/>
                </a:schemeClr>
              </a:solidFill>
              <a:latin typeface="+mn-ea"/>
            </a:endParaRPr>
          </a:p>
          <a:p>
            <a:pPr marL="342900" indent="-342900">
              <a:buFont typeface="Arial"/>
              <a:buChar char="•"/>
            </a:pPr>
            <a:r>
              <a:rPr kumimoji="1" lang="en-US" altLang="zh-TW" sz="3200" b="0" dirty="0" smtClean="0">
                <a:solidFill>
                  <a:schemeClr val="accent1">
                    <a:lumMod val="40000"/>
                    <a:lumOff val="60000"/>
                  </a:schemeClr>
                </a:solidFill>
                <a:latin typeface="+mn-ea"/>
              </a:rPr>
              <a:t>Polymorphism </a:t>
            </a:r>
            <a:endParaRPr kumimoji="1" lang="en-US" altLang="zh-TW" sz="3200" dirty="0">
              <a:solidFill>
                <a:schemeClr val="accent1">
                  <a:lumMod val="40000"/>
                  <a:lumOff val="60000"/>
                </a:schemeClr>
              </a:solidFill>
              <a:latin typeface="+mn-ea"/>
            </a:endParaRPr>
          </a:p>
          <a:p>
            <a:pPr marL="342900" indent="-342900">
              <a:buFont typeface="Arial"/>
              <a:buChar char="•"/>
            </a:pPr>
            <a:endParaRPr kumimoji="1" lang="en-US" altLang="zh-TW" sz="3200" dirty="0" smtClean="0">
              <a:solidFill>
                <a:schemeClr val="accent1">
                  <a:lumMod val="40000"/>
                  <a:lumOff val="60000"/>
                </a:schemeClr>
              </a:solidFill>
              <a:latin typeface="+mn-ea"/>
            </a:endParaRPr>
          </a:p>
        </p:txBody>
      </p:sp>
    </p:spTree>
    <p:extLst>
      <p:ext uri="{BB962C8B-B14F-4D97-AF65-F5344CB8AC3E}">
        <p14:creationId xmlns:p14="http://schemas.microsoft.com/office/powerpoint/2010/main" val="12682030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kumimoji="1" lang="en-US" altLang="zh-TW" sz="4000" b="1" cap="none" dirty="0">
                <a:latin typeface="+mj-ea"/>
              </a:rPr>
              <a:t>Inheritance</a:t>
            </a:r>
          </a:p>
        </p:txBody>
      </p:sp>
      <p:sp>
        <p:nvSpPr>
          <p:cNvPr id="3" name="內容版面配置區 2"/>
          <p:cNvSpPr>
            <a:spLocks noGrp="1"/>
          </p:cNvSpPr>
          <p:nvPr>
            <p:ph idx="1"/>
          </p:nvPr>
        </p:nvSpPr>
        <p:spPr>
          <a:xfrm>
            <a:off x="457200" y="1650719"/>
            <a:ext cx="7920318" cy="4373563"/>
          </a:xfrm>
        </p:spPr>
        <p:txBody>
          <a:bodyPr>
            <a:noAutofit/>
          </a:bodyPr>
          <a:lstStyle/>
          <a:p>
            <a:pPr marL="457200" indent="-457200">
              <a:buFont typeface="Arial" panose="020B0604020202020204" pitchFamily="34" charset="0"/>
              <a:buChar char="•"/>
            </a:pPr>
            <a:r>
              <a:rPr lang="en-US" altLang="zh-TW" sz="2400" b="0" dirty="0">
                <a:latin typeface="+mn-ea"/>
              </a:rPr>
              <a:t>Through inheritance, </a:t>
            </a:r>
            <a:r>
              <a:rPr lang="en-US" altLang="zh-TW" sz="2400" b="0" dirty="0" smtClean="0">
                <a:latin typeface="+mn-ea"/>
              </a:rPr>
              <a:t>we </a:t>
            </a:r>
            <a:br>
              <a:rPr lang="en-US" altLang="zh-TW" sz="2400" b="0" dirty="0" smtClean="0">
                <a:latin typeface="+mn-ea"/>
              </a:rPr>
            </a:br>
            <a:r>
              <a:rPr lang="en-US" altLang="zh-TW" sz="2400" b="0" dirty="0" smtClean="0">
                <a:latin typeface="+mn-ea"/>
              </a:rPr>
              <a:t>may </a:t>
            </a:r>
            <a:r>
              <a:rPr lang="en-US" altLang="zh-TW" sz="2400" u="sng" dirty="0">
                <a:latin typeface="+mn-ea"/>
              </a:rPr>
              <a:t>create new </a:t>
            </a:r>
            <a:r>
              <a:rPr lang="en-US" altLang="zh-TW" sz="2400" u="sng" dirty="0" smtClean="0">
                <a:latin typeface="+mn-ea"/>
              </a:rPr>
              <a:t>classes </a:t>
            </a:r>
            <a:br>
              <a:rPr lang="en-US" altLang="zh-TW" sz="2400" u="sng" dirty="0" smtClean="0">
                <a:latin typeface="+mn-ea"/>
              </a:rPr>
            </a:br>
            <a:r>
              <a:rPr lang="en-US" altLang="zh-TW" sz="2400" u="sng" dirty="0" smtClean="0">
                <a:latin typeface="+mn-ea"/>
              </a:rPr>
              <a:t>from </a:t>
            </a:r>
            <a:r>
              <a:rPr lang="en-US" altLang="zh-TW" sz="2400" u="sng" dirty="0">
                <a:latin typeface="+mn-ea"/>
              </a:rPr>
              <a:t>existing </a:t>
            </a:r>
            <a:r>
              <a:rPr lang="en-US" altLang="zh-TW" sz="2400" u="sng" dirty="0" smtClean="0">
                <a:latin typeface="+mn-ea"/>
              </a:rPr>
              <a:t>classes</a:t>
            </a:r>
            <a:r>
              <a:rPr lang="en-US" altLang="zh-TW" sz="2400" b="0" dirty="0">
                <a:latin typeface="+mn-ea"/>
              </a:rPr>
              <a:t>.</a:t>
            </a:r>
            <a:endParaRPr lang="en-US" altLang="zh-TW" sz="2400" i="1" u="sng" dirty="0">
              <a:latin typeface="Courier New" panose="02070309020205020404" pitchFamily="49" charset="0"/>
              <a:cs typeface="Courier New" panose="02070309020205020404" pitchFamily="49" charset="0"/>
            </a:endParaRPr>
          </a:p>
        </p:txBody>
      </p:sp>
      <p:sp>
        <p:nvSpPr>
          <p:cNvPr id="6" name="內容版面配置區 2"/>
          <p:cNvSpPr txBox="1">
            <a:spLocks/>
          </p:cNvSpPr>
          <p:nvPr/>
        </p:nvSpPr>
        <p:spPr>
          <a:xfrm>
            <a:off x="4810685" y="1800209"/>
            <a:ext cx="3960159" cy="4938340"/>
          </a:xfrm>
          <a:prstGeom prst="rect">
            <a:avLst/>
          </a:prstGeom>
        </p:spPr>
        <p:style>
          <a:lnRef idx="2">
            <a:schemeClr val="accent3"/>
          </a:lnRef>
          <a:fillRef idx="1">
            <a:schemeClr val="lt1"/>
          </a:fillRef>
          <a:effectRef idx="0">
            <a:schemeClr val="accent3"/>
          </a:effectRef>
          <a:fontRef idx="minor">
            <a:schemeClr val="dk1"/>
          </a:fontRef>
        </p:style>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altLang="zh-TW" sz="1600" dirty="0">
                <a:latin typeface="Courier New" panose="02070309020205020404" pitchFamily="49" charset="0"/>
                <a:cs typeface="Courier New" panose="02070309020205020404" pitchFamily="49" charset="0"/>
              </a:rPr>
              <a:t>class </a:t>
            </a:r>
            <a:r>
              <a:rPr lang="en-US" altLang="zh-TW" sz="1600" dirty="0" err="1">
                <a:latin typeface="Courier New" panose="02070309020205020404" pitchFamily="49" charset="0"/>
                <a:cs typeface="Courier New" panose="02070309020205020404" pitchFamily="49" charset="0"/>
              </a:rPr>
              <a:t>MyVector</a:t>
            </a:r>
            <a:r>
              <a:rPr lang="en-US" altLang="zh-TW" sz="1600" dirty="0">
                <a:latin typeface="Courier New" panose="02070309020205020404" pitchFamily="49" charset="0"/>
                <a:cs typeface="Courier New" panose="02070309020205020404" pitchFamily="49" charset="0"/>
              </a:rPr>
              <a:t> </a:t>
            </a:r>
          </a:p>
          <a:p>
            <a:r>
              <a:rPr lang="en-US" altLang="zh-TW" sz="1600" dirty="0">
                <a:latin typeface="Courier New" panose="02070309020205020404" pitchFamily="49" charset="0"/>
                <a:cs typeface="Courier New" panose="02070309020205020404" pitchFamily="49" charset="0"/>
              </a:rPr>
              <a:t>{ </a:t>
            </a:r>
          </a:p>
          <a:p>
            <a:r>
              <a:rPr lang="en-US" altLang="zh-TW" sz="1600" dirty="0">
                <a:solidFill>
                  <a:srgbClr val="0070C0"/>
                </a:solidFill>
                <a:latin typeface="Courier New" panose="02070309020205020404" pitchFamily="49" charset="0"/>
                <a:cs typeface="Courier New" panose="02070309020205020404" pitchFamily="49" charset="0"/>
              </a:rPr>
              <a:t>protected: </a:t>
            </a:r>
          </a:p>
          <a:p>
            <a:r>
              <a:rPr lang="en-US" altLang="zh-TW" sz="1600" dirty="0">
                <a:latin typeface="Courier New" panose="02070309020205020404" pitchFamily="49" charset="0"/>
                <a:cs typeface="Courier New" panose="02070309020205020404" pitchFamily="49" charset="0"/>
              </a:rPr>
              <a:t>  </a:t>
            </a:r>
            <a:r>
              <a:rPr lang="en-US" altLang="zh-TW" sz="1600" dirty="0" err="1">
                <a:latin typeface="Courier New" panose="02070309020205020404" pitchFamily="49" charset="0"/>
                <a:cs typeface="Courier New" panose="02070309020205020404" pitchFamily="49" charset="0"/>
              </a:rPr>
              <a:t>int</a:t>
            </a:r>
            <a:r>
              <a:rPr lang="en-US" altLang="zh-TW" sz="1600" dirty="0">
                <a:latin typeface="Courier New" panose="02070309020205020404" pitchFamily="49" charset="0"/>
                <a:cs typeface="Courier New" panose="02070309020205020404" pitchFamily="49" charset="0"/>
              </a:rPr>
              <a:t> n;  </a:t>
            </a:r>
          </a:p>
          <a:p>
            <a:r>
              <a:rPr lang="en-US" altLang="zh-TW" sz="1600" dirty="0">
                <a:latin typeface="Courier New" panose="02070309020205020404" pitchFamily="49" charset="0"/>
                <a:cs typeface="Courier New" panose="02070309020205020404" pitchFamily="49" charset="0"/>
              </a:rPr>
              <a:t>  double* m;  </a:t>
            </a:r>
          </a:p>
          <a:p>
            <a:r>
              <a:rPr lang="en-US" altLang="zh-TW" sz="1600" dirty="0">
                <a:latin typeface="Courier New" panose="02070309020205020404" pitchFamily="49" charset="0"/>
                <a:cs typeface="Courier New" panose="02070309020205020404" pitchFamily="49" charset="0"/>
              </a:rPr>
              <a:t>public: </a:t>
            </a:r>
          </a:p>
          <a:p>
            <a:r>
              <a:rPr lang="en-US" altLang="zh-TW" sz="1600" dirty="0">
                <a:latin typeface="Courier New" panose="02070309020205020404" pitchFamily="49" charset="0"/>
                <a:cs typeface="Courier New" panose="02070309020205020404" pitchFamily="49" charset="0"/>
              </a:rPr>
              <a:t>  </a:t>
            </a:r>
            <a:r>
              <a:rPr lang="en-US" altLang="zh-TW" sz="1600" dirty="0" err="1">
                <a:latin typeface="Courier New" panose="02070309020205020404" pitchFamily="49" charset="0"/>
                <a:cs typeface="Courier New" panose="02070309020205020404" pitchFamily="49" charset="0"/>
              </a:rPr>
              <a:t>MyVector</a:t>
            </a:r>
            <a:r>
              <a:rPr lang="en-US" altLang="zh-TW" sz="1600" dirty="0">
                <a:latin typeface="Courier New" panose="02070309020205020404" pitchFamily="49" charset="0"/>
                <a:cs typeface="Courier New" panose="02070309020205020404" pitchFamily="49" charset="0"/>
              </a:rPr>
              <a:t>(); </a:t>
            </a:r>
          </a:p>
          <a:p>
            <a:r>
              <a:rPr lang="en-US" altLang="zh-TW" sz="1600" dirty="0">
                <a:latin typeface="Courier New" panose="02070309020205020404" pitchFamily="49" charset="0"/>
                <a:cs typeface="Courier New" panose="02070309020205020404" pitchFamily="49" charset="0"/>
              </a:rPr>
              <a:t>  </a:t>
            </a:r>
            <a:r>
              <a:rPr lang="en-US" altLang="zh-TW" sz="1600" dirty="0" err="1">
                <a:latin typeface="Courier New" panose="02070309020205020404" pitchFamily="49" charset="0"/>
                <a:cs typeface="Courier New" panose="02070309020205020404" pitchFamily="49" charset="0"/>
              </a:rPr>
              <a:t>MyVector</a:t>
            </a:r>
            <a:r>
              <a:rPr lang="en-US" altLang="zh-TW" sz="1600" dirty="0">
                <a:latin typeface="Courier New" panose="02070309020205020404" pitchFamily="49" charset="0"/>
                <a:cs typeface="Courier New" panose="02070309020205020404" pitchFamily="49" charset="0"/>
              </a:rPr>
              <a:t>(</a:t>
            </a:r>
            <a:r>
              <a:rPr lang="en-US" altLang="zh-TW" sz="1600" dirty="0" err="1">
                <a:latin typeface="Courier New" panose="02070309020205020404" pitchFamily="49" charset="0"/>
                <a:cs typeface="Courier New" panose="02070309020205020404" pitchFamily="49" charset="0"/>
              </a:rPr>
              <a:t>int</a:t>
            </a:r>
            <a:r>
              <a:rPr lang="en-US" altLang="zh-TW" sz="1600" dirty="0">
                <a:latin typeface="Courier New" panose="02070309020205020404" pitchFamily="49" charset="0"/>
                <a:cs typeface="Courier New" panose="02070309020205020404" pitchFamily="49" charset="0"/>
              </a:rPr>
              <a:t> n, double m[]);   </a:t>
            </a:r>
          </a:p>
          <a:p>
            <a:r>
              <a:rPr lang="en-US" altLang="zh-TW" sz="1600" dirty="0">
                <a:latin typeface="Courier New" panose="02070309020205020404" pitchFamily="49" charset="0"/>
                <a:cs typeface="Courier New" panose="02070309020205020404" pitchFamily="49" charset="0"/>
              </a:rPr>
              <a:t>  </a:t>
            </a:r>
            <a:r>
              <a:rPr lang="en-US" altLang="zh-TW" sz="1600" dirty="0" err="1">
                <a:latin typeface="Courier New" panose="02070309020205020404" pitchFamily="49" charset="0"/>
                <a:cs typeface="Courier New" panose="02070309020205020404" pitchFamily="49" charset="0"/>
              </a:rPr>
              <a:t>MyVector</a:t>
            </a:r>
            <a:r>
              <a:rPr lang="en-US" altLang="zh-TW" sz="1600" dirty="0">
                <a:latin typeface="Courier New" panose="02070309020205020404" pitchFamily="49" charset="0"/>
                <a:cs typeface="Courier New" panose="02070309020205020404" pitchFamily="49" charset="0"/>
              </a:rPr>
              <a:t>(</a:t>
            </a:r>
            <a:r>
              <a:rPr lang="en-US" altLang="zh-TW" sz="1600" dirty="0" err="1">
                <a:latin typeface="Courier New" panose="02070309020205020404" pitchFamily="49" charset="0"/>
                <a:cs typeface="Courier New" panose="02070309020205020404" pitchFamily="49" charset="0"/>
              </a:rPr>
              <a:t>const</a:t>
            </a:r>
            <a:r>
              <a:rPr lang="en-US" altLang="zh-TW" sz="1600" dirty="0">
                <a:latin typeface="Courier New" panose="02070309020205020404" pitchFamily="49" charset="0"/>
                <a:cs typeface="Courier New" panose="02070309020205020404" pitchFamily="49" charset="0"/>
              </a:rPr>
              <a:t> </a:t>
            </a:r>
            <a:r>
              <a:rPr lang="en-US" altLang="zh-TW" sz="1600" dirty="0" err="1">
                <a:latin typeface="Courier New" panose="02070309020205020404" pitchFamily="49" charset="0"/>
                <a:cs typeface="Courier New" panose="02070309020205020404" pitchFamily="49" charset="0"/>
              </a:rPr>
              <a:t>MyVector</a:t>
            </a:r>
            <a:r>
              <a:rPr lang="en-US" altLang="zh-TW" sz="1600" dirty="0">
                <a:latin typeface="Courier New" panose="02070309020205020404" pitchFamily="49" charset="0"/>
                <a:cs typeface="Courier New" panose="02070309020205020404" pitchFamily="49" charset="0"/>
              </a:rPr>
              <a:t>&amp; v); </a:t>
            </a:r>
          </a:p>
          <a:p>
            <a:r>
              <a:rPr lang="en-US" altLang="zh-TW" sz="1600" dirty="0">
                <a:latin typeface="Courier New" panose="02070309020205020404" pitchFamily="49" charset="0"/>
                <a:cs typeface="Courier New" panose="02070309020205020404" pitchFamily="49" charset="0"/>
              </a:rPr>
              <a:t>  ~</a:t>
            </a:r>
            <a:r>
              <a:rPr lang="en-US" altLang="zh-TW" sz="1600" dirty="0" err="1">
                <a:latin typeface="Courier New" panose="02070309020205020404" pitchFamily="49" charset="0"/>
                <a:cs typeface="Courier New" panose="02070309020205020404" pitchFamily="49" charset="0"/>
              </a:rPr>
              <a:t>MyVector</a:t>
            </a:r>
            <a:r>
              <a:rPr lang="en-US" altLang="zh-TW" sz="1600" dirty="0">
                <a:latin typeface="Courier New" panose="02070309020205020404" pitchFamily="49" charset="0"/>
                <a:cs typeface="Courier New" panose="02070309020205020404" pitchFamily="49" charset="0"/>
              </a:rPr>
              <a:t>() </a:t>
            </a:r>
          </a:p>
          <a:p>
            <a:r>
              <a:rPr lang="en-US" altLang="zh-TW" sz="1600" dirty="0">
                <a:latin typeface="Courier New" panose="02070309020205020404" pitchFamily="49" charset="0"/>
                <a:cs typeface="Courier New" panose="02070309020205020404" pitchFamily="49" charset="0"/>
              </a:rPr>
              <a:t>  void print() </a:t>
            </a:r>
            <a:r>
              <a:rPr lang="en-US" altLang="zh-TW" sz="1600" dirty="0" err="1">
                <a:latin typeface="Courier New" panose="02070309020205020404" pitchFamily="49" charset="0"/>
                <a:cs typeface="Courier New" panose="02070309020205020404" pitchFamily="49" charset="0"/>
              </a:rPr>
              <a:t>const</a:t>
            </a:r>
            <a:r>
              <a:rPr lang="en-US" altLang="zh-TW" sz="1600" dirty="0">
                <a:latin typeface="Courier New" panose="02070309020205020404" pitchFamily="49" charset="0"/>
                <a:cs typeface="Courier New" panose="02070309020205020404" pitchFamily="49" charset="0"/>
              </a:rPr>
              <a:t>; </a:t>
            </a:r>
          </a:p>
          <a:p>
            <a:r>
              <a:rPr lang="en-US" altLang="zh-TW" sz="1600" dirty="0">
                <a:latin typeface="Courier New" panose="02070309020205020404" pitchFamily="49" charset="0"/>
                <a:cs typeface="Courier New" panose="02070309020205020404" pitchFamily="49" charset="0"/>
              </a:rPr>
              <a:t>  </a:t>
            </a:r>
            <a:r>
              <a:rPr lang="en-US" altLang="zh-TW" sz="1600" dirty="0">
                <a:solidFill>
                  <a:schemeClr val="tx2"/>
                </a:solidFill>
                <a:latin typeface="Courier New" panose="02070309020205020404" pitchFamily="49" charset="0"/>
                <a:cs typeface="Courier New" panose="02070309020205020404" pitchFamily="49" charset="0"/>
              </a:rPr>
              <a:t>// ==, !=, &lt;, [], =, += </a:t>
            </a:r>
          </a:p>
          <a:p>
            <a:r>
              <a:rPr lang="en-US" altLang="zh-TW" sz="1600" dirty="0">
                <a:latin typeface="Courier New" panose="02070309020205020404" pitchFamily="49" charset="0"/>
                <a:cs typeface="Courier New" panose="02070309020205020404" pitchFamily="49" charset="0"/>
              </a:rPr>
              <a:t>}; </a:t>
            </a:r>
            <a:endParaRPr lang="zh-TW" altLang="en-US" sz="1600" dirty="0" smtClean="0">
              <a:latin typeface="Courier New" panose="02070309020205020404" pitchFamily="49" charset="0"/>
              <a:cs typeface="Courier New" panose="02070309020205020404" pitchFamily="49" charset="0"/>
            </a:endParaRPr>
          </a:p>
        </p:txBody>
      </p:sp>
      <p:sp>
        <p:nvSpPr>
          <p:cNvPr id="4" name="內容版面配置區 2"/>
          <p:cNvSpPr txBox="1">
            <a:spLocks/>
          </p:cNvSpPr>
          <p:nvPr/>
        </p:nvSpPr>
        <p:spPr>
          <a:xfrm>
            <a:off x="284629" y="4491252"/>
            <a:ext cx="4353485" cy="2259108"/>
          </a:xfrm>
          <a:prstGeom prst="rect">
            <a:avLst/>
          </a:prstGeom>
        </p:spPr>
        <p:style>
          <a:lnRef idx="2">
            <a:schemeClr val="accent3"/>
          </a:lnRef>
          <a:fillRef idx="1">
            <a:schemeClr val="lt1"/>
          </a:fillRef>
          <a:effectRef idx="0">
            <a:schemeClr val="accent3"/>
          </a:effectRef>
          <a:fontRef idx="minor">
            <a:schemeClr val="dk1"/>
          </a:fontRef>
        </p:style>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altLang="zh-TW" sz="1600" dirty="0">
                <a:latin typeface="Courier New" panose="02070309020205020404" pitchFamily="49" charset="0"/>
                <a:cs typeface="Courier New" panose="02070309020205020404" pitchFamily="49" charset="0"/>
              </a:rPr>
              <a:t>class MyVector2D : </a:t>
            </a:r>
            <a:r>
              <a:rPr lang="en-US" altLang="zh-TW" sz="1600" dirty="0">
                <a:solidFill>
                  <a:srgbClr val="0070C0"/>
                </a:solidFill>
                <a:latin typeface="Courier New" panose="02070309020205020404" pitchFamily="49" charset="0"/>
                <a:cs typeface="Courier New" panose="02070309020205020404" pitchFamily="49" charset="0"/>
              </a:rPr>
              <a:t>public </a:t>
            </a:r>
            <a:r>
              <a:rPr lang="en-US" altLang="zh-TW" sz="1600" dirty="0" err="1">
                <a:solidFill>
                  <a:srgbClr val="0070C0"/>
                </a:solidFill>
                <a:latin typeface="Courier New" panose="02070309020205020404" pitchFamily="49" charset="0"/>
                <a:cs typeface="Courier New" panose="02070309020205020404" pitchFamily="49" charset="0"/>
              </a:rPr>
              <a:t>MyVector</a:t>
            </a:r>
            <a:r>
              <a:rPr lang="en-US" altLang="zh-TW" sz="1600" dirty="0">
                <a:solidFill>
                  <a:srgbClr val="0070C0"/>
                </a:solidFill>
                <a:latin typeface="Courier New" panose="02070309020205020404" pitchFamily="49" charset="0"/>
                <a:cs typeface="Courier New" panose="02070309020205020404" pitchFamily="49" charset="0"/>
              </a:rPr>
              <a:t> </a:t>
            </a:r>
          </a:p>
          <a:p>
            <a:r>
              <a:rPr lang="en-US" altLang="zh-TW" sz="1600" dirty="0">
                <a:latin typeface="Courier New" panose="02070309020205020404" pitchFamily="49" charset="0"/>
                <a:cs typeface="Courier New" panose="02070309020205020404" pitchFamily="49" charset="0"/>
              </a:rPr>
              <a:t>{ </a:t>
            </a:r>
          </a:p>
          <a:p>
            <a:r>
              <a:rPr lang="en-US" altLang="zh-TW" sz="1600" dirty="0">
                <a:latin typeface="Courier New" panose="02070309020205020404" pitchFamily="49" charset="0"/>
                <a:cs typeface="Courier New" panose="02070309020205020404" pitchFamily="49" charset="0"/>
              </a:rPr>
              <a:t>public: </a:t>
            </a:r>
          </a:p>
          <a:p>
            <a:r>
              <a:rPr lang="en-US" altLang="zh-TW" sz="1600" dirty="0">
                <a:latin typeface="Courier New" panose="02070309020205020404" pitchFamily="49" charset="0"/>
                <a:cs typeface="Courier New" panose="02070309020205020404" pitchFamily="49" charset="0"/>
              </a:rPr>
              <a:t>  MyVector2D(); </a:t>
            </a:r>
          </a:p>
          <a:p>
            <a:r>
              <a:rPr lang="en-US" altLang="zh-TW" sz="1600" dirty="0">
                <a:latin typeface="Courier New" panose="02070309020205020404" pitchFamily="49" charset="0"/>
                <a:cs typeface="Courier New" panose="02070309020205020404" pitchFamily="49" charset="0"/>
              </a:rPr>
              <a:t>  MyVector2D(double m[]);   </a:t>
            </a:r>
          </a:p>
          <a:p>
            <a:r>
              <a:rPr lang="en-US" altLang="zh-TW" sz="1600" dirty="0">
                <a:latin typeface="Courier New" panose="02070309020205020404" pitchFamily="49" charset="0"/>
                <a:cs typeface="Courier New" panose="02070309020205020404" pitchFamily="49" charset="0"/>
              </a:rPr>
              <a:t>}; </a:t>
            </a:r>
            <a:endParaRPr lang="en-US" altLang="zh-TW" sz="1600" dirty="0" smtClean="0">
              <a:latin typeface="Courier New" panose="02070309020205020404" pitchFamily="49" charset="0"/>
              <a:cs typeface="Courier New" panose="02070309020205020404" pitchFamily="49" charset="0"/>
            </a:endParaRPr>
          </a:p>
        </p:txBody>
      </p:sp>
      <p:pic>
        <p:nvPicPr>
          <p:cNvPr id="1026" name="Picture 2" descr="http://learncpp.com/images/CppTutorial/Section11/FruitInheritanc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0540" y="2986195"/>
            <a:ext cx="2343150" cy="1400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87886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kumimoji="1" lang="en-US" altLang="zh-TW" sz="4000" b="1" cap="none" dirty="0" smtClean="0">
                <a:latin typeface="+mj-ea"/>
              </a:rPr>
              <a:t>Inheritance</a:t>
            </a:r>
            <a:endParaRPr kumimoji="1" lang="en-US" altLang="zh-TW" sz="4000" b="1" cap="none" dirty="0">
              <a:latin typeface="+mj-ea"/>
            </a:endParaRPr>
          </a:p>
        </p:txBody>
      </p:sp>
      <p:sp>
        <p:nvSpPr>
          <p:cNvPr id="3" name="內容版面配置區 2"/>
          <p:cNvSpPr>
            <a:spLocks noGrp="1"/>
          </p:cNvSpPr>
          <p:nvPr>
            <p:ph idx="1"/>
          </p:nvPr>
        </p:nvSpPr>
        <p:spPr/>
        <p:txBody>
          <a:bodyPr>
            <a:normAutofit lnSpcReduction="10000"/>
          </a:bodyPr>
          <a:lstStyle/>
          <a:p>
            <a:pPr marL="457200" indent="-457200">
              <a:buFont typeface="Arial" panose="020B0604020202020204" pitchFamily="34" charset="0"/>
              <a:buChar char="•"/>
            </a:pPr>
            <a:r>
              <a:rPr lang="en-US" altLang="zh-TW" sz="2800" b="0" dirty="0" smtClean="0">
                <a:latin typeface="+mn-ea"/>
              </a:rPr>
              <a:t>Members </a:t>
            </a:r>
            <a:r>
              <a:rPr lang="en-US" altLang="zh-TW" sz="2800" b="0" dirty="0">
                <a:latin typeface="+mn-ea"/>
              </a:rPr>
              <a:t>in the parent </a:t>
            </a:r>
            <a:r>
              <a:rPr lang="en-US" altLang="zh-TW" sz="2800" b="0" dirty="0" smtClean="0">
                <a:latin typeface="+mn-ea"/>
              </a:rPr>
              <a:t>are inherited by the child.</a:t>
            </a:r>
            <a:r>
              <a:rPr lang="en-US" altLang="zh-TW" sz="2800" b="0" dirty="0">
                <a:latin typeface="+mn-ea"/>
              </a:rPr>
              <a:t> </a:t>
            </a:r>
            <a:r>
              <a:rPr lang="en-US" altLang="zh-TW" sz="2800" b="0" dirty="0" smtClean="0">
                <a:latin typeface="+mn-ea"/>
              </a:rPr>
              <a:t>Except </a:t>
            </a:r>
            <a:r>
              <a:rPr lang="en-US" altLang="zh-TW" sz="2800" b="0" dirty="0">
                <a:solidFill>
                  <a:schemeClr val="accent5"/>
                </a:solidFill>
                <a:latin typeface="+mn-ea"/>
              </a:rPr>
              <a:t>private members</a:t>
            </a:r>
            <a:r>
              <a:rPr lang="en-US" altLang="zh-TW" sz="2800" b="0" dirty="0">
                <a:latin typeface="+mn-ea"/>
              </a:rPr>
              <a:t>, </a:t>
            </a:r>
            <a:r>
              <a:rPr lang="en-US" altLang="zh-TW" sz="2800" b="0" dirty="0">
                <a:solidFill>
                  <a:schemeClr val="accent5"/>
                </a:solidFill>
                <a:latin typeface="+mn-ea"/>
              </a:rPr>
              <a:t>constructors</a:t>
            </a:r>
            <a:r>
              <a:rPr lang="en-US" altLang="zh-TW" sz="2800" b="0" dirty="0">
                <a:latin typeface="+mn-ea"/>
              </a:rPr>
              <a:t>,  </a:t>
            </a:r>
            <a:r>
              <a:rPr lang="en-US" altLang="zh-TW" sz="2800" b="0" dirty="0" smtClean="0">
                <a:latin typeface="+mn-ea"/>
              </a:rPr>
              <a:t>and </a:t>
            </a:r>
            <a:r>
              <a:rPr lang="en-US" altLang="zh-TW" sz="2800" b="0" dirty="0">
                <a:latin typeface="+mn-ea"/>
              </a:rPr>
              <a:t>the </a:t>
            </a:r>
            <a:r>
              <a:rPr lang="en-US" altLang="zh-TW" sz="2800" b="0" dirty="0">
                <a:solidFill>
                  <a:schemeClr val="accent5"/>
                </a:solidFill>
                <a:latin typeface="+mn-ea"/>
              </a:rPr>
              <a:t>destructor</a:t>
            </a:r>
            <a:r>
              <a:rPr lang="en-US" altLang="zh-TW" sz="2800" b="0" dirty="0">
                <a:latin typeface="+mn-ea"/>
              </a:rPr>
              <a:t>. </a:t>
            </a:r>
            <a:endParaRPr lang="en-US" altLang="zh-TW" sz="2800" b="0" dirty="0" smtClean="0">
              <a:latin typeface="+mn-ea"/>
            </a:endParaRPr>
          </a:p>
          <a:p>
            <a:pPr marL="457200" indent="-457200">
              <a:buFont typeface="Arial" panose="020B0604020202020204" pitchFamily="34" charset="0"/>
              <a:buChar char="•"/>
            </a:pPr>
            <a:r>
              <a:rPr lang="en-US" altLang="zh-TW" sz="2800" b="0" dirty="0">
                <a:latin typeface="+mn-ea"/>
              </a:rPr>
              <a:t>A </a:t>
            </a:r>
            <a:r>
              <a:rPr lang="en-US" altLang="zh-TW" sz="2800" b="0" dirty="0">
                <a:solidFill>
                  <a:schemeClr val="accent5"/>
                </a:solidFill>
                <a:latin typeface="+mn-ea"/>
              </a:rPr>
              <a:t>protected</a:t>
            </a:r>
            <a:r>
              <a:rPr lang="en-US" altLang="zh-TW" sz="2800" b="0" dirty="0">
                <a:latin typeface="+mn-ea"/>
              </a:rPr>
              <a:t> member can only be accessed by itself and its successors.</a:t>
            </a:r>
            <a:endParaRPr lang="en-US" altLang="zh-TW" sz="2800" b="0" dirty="0" smtClean="0">
              <a:latin typeface="+mn-ea"/>
            </a:endParaRPr>
          </a:p>
          <a:p>
            <a:pPr marL="457200" indent="-457200">
              <a:buFont typeface="Arial" panose="020B0604020202020204" pitchFamily="34" charset="0"/>
              <a:buChar char="•"/>
            </a:pPr>
            <a:r>
              <a:rPr lang="en-US" altLang="zh-TW" sz="2800" b="0" dirty="0">
                <a:latin typeface="+mn-ea"/>
              </a:rPr>
              <a:t>The </a:t>
            </a:r>
            <a:r>
              <a:rPr lang="en-US" altLang="zh-TW" sz="2800" b="0" dirty="0" smtClean="0">
                <a:latin typeface="+mn-ea"/>
              </a:rPr>
              <a:t>parent's </a:t>
            </a:r>
            <a:r>
              <a:rPr lang="en-US" altLang="zh-TW" sz="2800" b="0" dirty="0">
                <a:latin typeface="+mn-ea"/>
              </a:rPr>
              <a:t>constructor </a:t>
            </a:r>
            <a:r>
              <a:rPr lang="en-US" altLang="zh-TW" sz="2800" b="0" dirty="0" smtClean="0">
                <a:latin typeface="+mn-ea"/>
              </a:rPr>
              <a:t>will </a:t>
            </a:r>
            <a:r>
              <a:rPr lang="en-US" altLang="zh-TW" sz="2800" b="0" dirty="0">
                <a:latin typeface="+mn-ea"/>
              </a:rPr>
              <a:t>be </a:t>
            </a:r>
            <a:r>
              <a:rPr lang="en-US" altLang="zh-TW" sz="2800" b="0" dirty="0" smtClean="0">
                <a:latin typeface="+mn-ea"/>
              </a:rPr>
              <a:t>invoked </a:t>
            </a:r>
            <a:r>
              <a:rPr lang="en-US" altLang="zh-TW" sz="2800" dirty="0" smtClean="0">
                <a:latin typeface="+mn-ea"/>
              </a:rPr>
              <a:t>before</a:t>
            </a:r>
            <a:r>
              <a:rPr lang="en-US" altLang="zh-TW" sz="2800" b="0" dirty="0" smtClean="0">
                <a:latin typeface="+mn-ea"/>
              </a:rPr>
              <a:t> </a:t>
            </a:r>
            <a:r>
              <a:rPr lang="en-US" altLang="zh-TW" sz="2800" b="0" dirty="0">
                <a:latin typeface="+mn-ea"/>
              </a:rPr>
              <a:t>the </a:t>
            </a:r>
            <a:r>
              <a:rPr lang="en-US" altLang="zh-TW" sz="2800" b="0" dirty="0" smtClean="0">
                <a:latin typeface="+mn-ea"/>
              </a:rPr>
              <a:t>child's.</a:t>
            </a:r>
          </a:p>
          <a:p>
            <a:pPr marL="457200" indent="-457200">
              <a:buFont typeface="Arial" panose="020B0604020202020204" pitchFamily="34" charset="0"/>
              <a:buChar char="•"/>
            </a:pPr>
            <a:r>
              <a:rPr lang="en-US" altLang="zh-TW" sz="2800" b="0" dirty="0">
                <a:latin typeface="+mn-ea"/>
              </a:rPr>
              <a:t>To specify a </a:t>
            </a:r>
            <a:r>
              <a:rPr lang="en-US" altLang="zh-TW" sz="2800" b="0" dirty="0" smtClean="0">
                <a:latin typeface="+mn-ea"/>
              </a:rPr>
              <a:t>parent's </a:t>
            </a:r>
            <a:r>
              <a:rPr lang="en-US" altLang="zh-TW" sz="2800" b="0" dirty="0">
                <a:latin typeface="+mn-ea"/>
              </a:rPr>
              <a:t>constructor, use </a:t>
            </a:r>
            <a:r>
              <a:rPr lang="en-US" altLang="zh-TW" sz="2800" b="0" dirty="0" smtClean="0">
                <a:latin typeface="+mn-ea"/>
              </a:rPr>
              <a:t>the </a:t>
            </a:r>
            <a:r>
              <a:rPr lang="en-US" altLang="zh-TW" sz="2800" b="0" dirty="0">
                <a:solidFill>
                  <a:schemeClr val="accent5"/>
                </a:solidFill>
                <a:latin typeface="+mn-ea"/>
              </a:rPr>
              <a:t>member </a:t>
            </a:r>
            <a:r>
              <a:rPr lang="en-US" altLang="zh-TW" sz="2800" b="0" dirty="0" smtClean="0">
                <a:solidFill>
                  <a:schemeClr val="accent5"/>
                </a:solidFill>
                <a:latin typeface="+mn-ea"/>
              </a:rPr>
              <a:t>initializer</a:t>
            </a:r>
            <a:r>
              <a:rPr lang="en-US" altLang="zh-TW" sz="2800" b="0" dirty="0" smtClean="0">
                <a:latin typeface="+mn-ea"/>
              </a:rPr>
              <a:t>.</a:t>
            </a:r>
          </a:p>
          <a:p>
            <a:pPr marL="457200" indent="-457200">
              <a:buFont typeface="Arial" panose="020B0604020202020204" pitchFamily="34" charset="0"/>
              <a:buChar char="•"/>
            </a:pPr>
            <a:endParaRPr lang="en-US" altLang="zh-TW" sz="2800" b="0" dirty="0" smtClean="0">
              <a:latin typeface="+mn-ea"/>
            </a:endParaRPr>
          </a:p>
          <a:p>
            <a:pPr marL="457200" indent="-457200">
              <a:buFont typeface="Arial" panose="020B0604020202020204" pitchFamily="34" charset="0"/>
              <a:buChar char="•"/>
            </a:pPr>
            <a:endParaRPr lang="zh-TW" altLang="en-US" sz="2800" b="0" dirty="0" smtClean="0">
              <a:latin typeface="+mn-ea"/>
            </a:endParaRPr>
          </a:p>
        </p:txBody>
      </p:sp>
      <p:sp>
        <p:nvSpPr>
          <p:cNvPr id="9" name="內容版面配置區 2"/>
          <p:cNvSpPr txBox="1">
            <a:spLocks/>
          </p:cNvSpPr>
          <p:nvPr/>
        </p:nvSpPr>
        <p:spPr>
          <a:xfrm>
            <a:off x="907676" y="5884073"/>
            <a:ext cx="7169524" cy="809519"/>
          </a:xfrm>
          <a:prstGeom prst="rect">
            <a:avLst/>
          </a:prstGeom>
        </p:spPr>
        <p:style>
          <a:lnRef idx="2">
            <a:schemeClr val="accent3"/>
          </a:lnRef>
          <a:fillRef idx="1">
            <a:schemeClr val="lt1"/>
          </a:fillRef>
          <a:effectRef idx="0">
            <a:schemeClr val="accent3"/>
          </a:effectRef>
          <a:fontRef idx="minor">
            <a:schemeClr val="dk1"/>
          </a:fontRef>
        </p:style>
        <p:txBody>
          <a:bodyPr vert="horz" lIns="91440" tIns="45720" rIns="91440" bIns="45720" rtlCol="0">
            <a:no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altLang="zh-TW" sz="1800" dirty="0">
                <a:latin typeface="Courier New" panose="02070309020205020404" pitchFamily="49" charset="0"/>
                <a:cs typeface="Courier New" panose="02070309020205020404" pitchFamily="49" charset="0"/>
              </a:rPr>
              <a:t>MyVector2D::MyVector2D(double m[]) </a:t>
            </a:r>
            <a:r>
              <a:rPr lang="en-US" altLang="zh-TW" sz="1800" dirty="0">
                <a:solidFill>
                  <a:srgbClr val="0070C0"/>
                </a:solidFill>
                <a:latin typeface="Courier New" panose="02070309020205020404" pitchFamily="49" charset="0"/>
                <a:cs typeface="Courier New" panose="02070309020205020404" pitchFamily="49" charset="0"/>
              </a:rPr>
              <a:t>: </a:t>
            </a:r>
            <a:r>
              <a:rPr lang="en-US" altLang="zh-TW" sz="1800" dirty="0" err="1">
                <a:solidFill>
                  <a:srgbClr val="0070C0"/>
                </a:solidFill>
                <a:latin typeface="Courier New" panose="02070309020205020404" pitchFamily="49" charset="0"/>
                <a:cs typeface="Courier New" panose="02070309020205020404" pitchFamily="49" charset="0"/>
              </a:rPr>
              <a:t>MyVector</a:t>
            </a:r>
            <a:r>
              <a:rPr lang="en-US" altLang="zh-TW" sz="1800" dirty="0">
                <a:solidFill>
                  <a:srgbClr val="0070C0"/>
                </a:solidFill>
                <a:latin typeface="Courier New" panose="02070309020205020404" pitchFamily="49" charset="0"/>
                <a:cs typeface="Courier New" panose="02070309020205020404" pitchFamily="49" charset="0"/>
              </a:rPr>
              <a:t>(2, m)</a:t>
            </a:r>
            <a:r>
              <a:rPr lang="en-US" altLang="zh-TW" sz="1800" dirty="0">
                <a:latin typeface="Courier New" panose="02070309020205020404" pitchFamily="49" charset="0"/>
                <a:cs typeface="Courier New" panose="02070309020205020404" pitchFamily="49" charset="0"/>
              </a:rPr>
              <a:t> </a:t>
            </a:r>
          </a:p>
          <a:p>
            <a:r>
              <a:rPr lang="en-US" altLang="zh-TW" sz="1800" dirty="0">
                <a:latin typeface="Courier New" panose="02070309020205020404" pitchFamily="49" charset="0"/>
                <a:cs typeface="Courier New" panose="02070309020205020404" pitchFamily="49" charset="0"/>
              </a:rPr>
              <a:t>{ </a:t>
            </a:r>
            <a:r>
              <a:rPr lang="en-US" altLang="zh-TW" sz="1800" dirty="0" smtClean="0">
                <a:latin typeface="Courier New" panose="02070309020205020404" pitchFamily="49" charset="0"/>
                <a:cs typeface="Courier New" panose="02070309020205020404" pitchFamily="49" charset="0"/>
              </a:rPr>
              <a:t>  </a:t>
            </a:r>
            <a:r>
              <a:rPr lang="en-US" altLang="zh-TW" sz="1800" dirty="0">
                <a:solidFill>
                  <a:schemeClr val="tx2"/>
                </a:solidFill>
                <a:latin typeface="Courier New" panose="02070309020205020404" pitchFamily="49" charset="0"/>
                <a:cs typeface="Courier New" panose="02070309020205020404" pitchFamily="49" charset="0"/>
              </a:rPr>
              <a:t>// not </a:t>
            </a:r>
            <a:r>
              <a:rPr lang="en-US" altLang="zh-TW" sz="1800" dirty="0" err="1">
                <a:solidFill>
                  <a:schemeClr val="tx2"/>
                </a:solidFill>
                <a:latin typeface="Courier New" panose="02070309020205020404" pitchFamily="49" charset="0"/>
                <a:cs typeface="Courier New" panose="02070309020205020404" pitchFamily="49" charset="0"/>
              </a:rPr>
              <a:t>MyVector</a:t>
            </a:r>
            <a:r>
              <a:rPr lang="en-US" altLang="zh-TW" sz="1800" dirty="0">
                <a:solidFill>
                  <a:schemeClr val="tx2"/>
                </a:solidFill>
                <a:latin typeface="Courier New" panose="02070309020205020404" pitchFamily="49" charset="0"/>
                <a:cs typeface="Courier New" panose="02070309020205020404" pitchFamily="49" charset="0"/>
              </a:rPr>
              <a:t>(2, m) here!  </a:t>
            </a:r>
            <a:r>
              <a:rPr lang="en-US" altLang="zh-TW" sz="1800" dirty="0" smtClean="0">
                <a:latin typeface="Courier New" panose="02070309020205020404" pitchFamily="49" charset="0"/>
                <a:cs typeface="Courier New" panose="02070309020205020404" pitchFamily="49" charset="0"/>
              </a:rPr>
              <a:t>} </a:t>
            </a:r>
          </a:p>
        </p:txBody>
      </p:sp>
    </p:spTree>
    <p:extLst>
      <p:ext uri="{BB962C8B-B14F-4D97-AF65-F5344CB8AC3E}">
        <p14:creationId xmlns:p14="http://schemas.microsoft.com/office/powerpoint/2010/main" val="41998000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kumimoji="1" lang="en-US" altLang="zh-TW" sz="4000" b="1" cap="none" dirty="0" smtClean="0">
                <a:latin typeface="+mj-ea"/>
              </a:rPr>
              <a:t>Inheritance</a:t>
            </a:r>
            <a:endParaRPr kumimoji="1" lang="en-US" altLang="zh-TW" sz="4000" b="1" cap="none" dirty="0">
              <a:latin typeface="+mj-ea"/>
            </a:endParaRPr>
          </a:p>
        </p:txBody>
      </p:sp>
      <p:pic>
        <p:nvPicPr>
          <p:cNvPr id="5" name="內容版面配置區 4"/>
          <p:cNvPicPr>
            <a:picLocks noGrp="1" noChangeAspect="1"/>
          </p:cNvPicPr>
          <p:nvPr>
            <p:ph idx="1"/>
          </p:nvPr>
        </p:nvPicPr>
        <p:blipFill rotWithShape="1">
          <a:blip r:embed="rId2"/>
          <a:srcRect l="8357" t="10759" r="13714" b="12849"/>
          <a:stretch/>
        </p:blipFill>
        <p:spPr>
          <a:xfrm>
            <a:off x="240756" y="1524318"/>
            <a:ext cx="8083396" cy="5282648"/>
          </a:xfrm>
          <a:prstGeom prst="rect">
            <a:avLst/>
          </a:prstGeom>
        </p:spPr>
      </p:pic>
    </p:spTree>
    <p:extLst>
      <p:ext uri="{BB962C8B-B14F-4D97-AF65-F5344CB8AC3E}">
        <p14:creationId xmlns:p14="http://schemas.microsoft.com/office/powerpoint/2010/main" val="26648544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kumimoji="1" lang="en-US" altLang="zh-TW" sz="4000" b="1" cap="none" dirty="0" smtClean="0">
                <a:latin typeface="+mj-ea"/>
              </a:rPr>
              <a:t>Inheritance</a:t>
            </a:r>
            <a:endParaRPr kumimoji="1" lang="en-US" altLang="zh-TW" sz="4000" b="1" cap="none" dirty="0">
              <a:latin typeface="+mj-ea"/>
            </a:endParaRPr>
          </a:p>
        </p:txBody>
      </p:sp>
      <p:pic>
        <p:nvPicPr>
          <p:cNvPr id="6" name="內容版面配置區 5"/>
          <p:cNvPicPr>
            <a:picLocks noGrp="1" noChangeAspect="1"/>
          </p:cNvPicPr>
          <p:nvPr>
            <p:ph idx="1"/>
          </p:nvPr>
        </p:nvPicPr>
        <p:blipFill rotWithShape="1">
          <a:blip r:embed="rId2"/>
          <a:srcRect l="8741" t="14128" r="11342" b="14173"/>
          <a:stretch/>
        </p:blipFill>
        <p:spPr>
          <a:xfrm>
            <a:off x="377686" y="1625048"/>
            <a:ext cx="8092834" cy="4840356"/>
          </a:xfrm>
          <a:prstGeom prst="rect">
            <a:avLst/>
          </a:prstGeom>
        </p:spPr>
      </p:pic>
    </p:spTree>
    <p:extLst>
      <p:ext uri="{BB962C8B-B14F-4D97-AF65-F5344CB8AC3E}">
        <p14:creationId xmlns:p14="http://schemas.microsoft.com/office/powerpoint/2010/main" val="38554942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52718"/>
            <a:ext cx="7772400" cy="1371600"/>
          </a:xfrm>
        </p:spPr>
        <p:txBody>
          <a:bodyPr>
            <a:normAutofit/>
          </a:bodyPr>
          <a:lstStyle/>
          <a:p>
            <a:r>
              <a:rPr kumimoji="1" lang="en-US" altLang="zh-TW" sz="4000" b="1" cap="none" dirty="0" smtClean="0">
                <a:latin typeface="+mj-ea"/>
              </a:rPr>
              <a:t>Practice</a:t>
            </a:r>
            <a:r>
              <a:rPr kumimoji="1" lang="en-US" altLang="zh-TW" sz="4000" b="1" dirty="0" smtClean="0">
                <a:latin typeface="+mj-ea"/>
              </a:rPr>
              <a:t> #0</a:t>
            </a:r>
            <a:endParaRPr kumimoji="1" lang="zh-TW" altLang="en-US" sz="4000" b="1" dirty="0">
              <a:latin typeface="+mj-ea"/>
            </a:endParaRPr>
          </a:p>
        </p:txBody>
      </p:sp>
      <p:sp>
        <p:nvSpPr>
          <p:cNvPr id="3" name="內容版面配置區 2"/>
          <p:cNvSpPr>
            <a:spLocks noGrp="1"/>
          </p:cNvSpPr>
          <p:nvPr>
            <p:ph idx="1"/>
          </p:nvPr>
        </p:nvSpPr>
        <p:spPr/>
        <p:txBody>
          <a:bodyPr>
            <a:normAutofit/>
          </a:bodyPr>
          <a:lstStyle/>
          <a:p>
            <a:pPr marL="342900" indent="-342900">
              <a:buFont typeface="Arial"/>
              <a:buChar char="•"/>
            </a:pPr>
            <a:r>
              <a:rPr kumimoji="1" lang="en-US" altLang="zh-TW" sz="2800" b="0" dirty="0" smtClean="0">
                <a:latin typeface="+mn-ea"/>
              </a:rPr>
              <a:t>Define a class </a:t>
            </a:r>
            <a:r>
              <a:rPr kumimoji="1" lang="en-US" altLang="zh-TW" sz="2800" dirty="0" smtClean="0">
                <a:latin typeface="+mn-ea"/>
              </a:rPr>
              <a:t>Poly</a:t>
            </a:r>
            <a:r>
              <a:rPr kumimoji="1" lang="en-US" altLang="zh-TW" sz="2800" b="0" dirty="0" smtClean="0">
                <a:latin typeface="+mn-ea"/>
              </a:rPr>
              <a:t>(which means Polygon</a:t>
            </a:r>
            <a:r>
              <a:rPr kumimoji="1" lang="zh-TW" altLang="en-US" sz="2800" b="0" dirty="0" smtClean="0">
                <a:latin typeface="+mn-ea"/>
              </a:rPr>
              <a:t>多邊形</a:t>
            </a:r>
            <a:r>
              <a:rPr kumimoji="1" lang="en-US" altLang="zh-TW" sz="2800" b="0" dirty="0" smtClean="0">
                <a:latin typeface="+mn-ea"/>
              </a:rPr>
              <a:t>), which has n sides.</a:t>
            </a:r>
          </a:p>
          <a:p>
            <a:pPr marL="342900" indent="-342900">
              <a:buFont typeface="Arial"/>
              <a:buChar char="•"/>
            </a:pPr>
            <a:r>
              <a:rPr kumimoji="1" lang="en-US" altLang="zh-TW" sz="2800" b="0" dirty="0" smtClean="0">
                <a:latin typeface="+mn-ea"/>
              </a:rPr>
              <a:t>Implement the class with </a:t>
            </a:r>
          </a:p>
          <a:p>
            <a:pPr marL="800100" lvl="1" indent="-342900">
              <a:buFont typeface="Arial"/>
              <a:buChar char="•"/>
            </a:pPr>
            <a:r>
              <a:rPr kumimoji="1" lang="en-US" altLang="zh-TW" sz="2800" dirty="0" smtClean="0">
                <a:solidFill>
                  <a:schemeClr val="accent5"/>
                </a:solidFill>
                <a:latin typeface="+mn-ea"/>
              </a:rPr>
              <a:t>default constructor </a:t>
            </a:r>
            <a:r>
              <a:rPr kumimoji="1" lang="en-US" altLang="zh-TW" sz="2800" b="0" dirty="0" smtClean="0">
                <a:latin typeface="+mn-ea"/>
              </a:rPr>
              <a:t>that set </a:t>
            </a:r>
            <a:r>
              <a:rPr kumimoji="1" lang="en-US" altLang="zh-TW" sz="2800" dirty="0">
                <a:latin typeface="+mn-ea"/>
              </a:rPr>
              <a:t>n</a:t>
            </a:r>
            <a:r>
              <a:rPr kumimoji="1" lang="zh-TW" altLang="en-US" sz="2800" b="0" dirty="0" smtClean="0">
                <a:latin typeface="+mn-ea"/>
              </a:rPr>
              <a:t> </a:t>
            </a:r>
            <a:r>
              <a:rPr kumimoji="1" lang="en-US" altLang="zh-TW" sz="2800" b="0" dirty="0" smtClean="0">
                <a:latin typeface="+mn-ea"/>
              </a:rPr>
              <a:t>to 0, </a:t>
            </a:r>
          </a:p>
          <a:p>
            <a:pPr marL="800100" lvl="1" indent="-342900">
              <a:buFont typeface="Arial"/>
              <a:buChar char="•"/>
            </a:pPr>
            <a:r>
              <a:rPr kumimoji="1" lang="en-US" altLang="zh-TW" sz="2800" dirty="0" smtClean="0">
                <a:solidFill>
                  <a:schemeClr val="accent5"/>
                </a:solidFill>
                <a:latin typeface="+mn-ea"/>
              </a:rPr>
              <a:t>constructor</a:t>
            </a:r>
            <a:r>
              <a:rPr kumimoji="1" lang="en-US" altLang="zh-TW" sz="2800" b="0" dirty="0" smtClean="0">
                <a:latin typeface="+mn-ea"/>
              </a:rPr>
              <a:t> that can initialize n sides, </a:t>
            </a:r>
          </a:p>
          <a:p>
            <a:pPr marL="800100" lvl="1" indent="-342900">
              <a:buFont typeface="Arial"/>
              <a:buChar char="•"/>
            </a:pPr>
            <a:r>
              <a:rPr kumimoji="1" lang="en-US" altLang="zh-TW" sz="2800" b="0" dirty="0" smtClean="0">
                <a:latin typeface="+mn-ea"/>
              </a:rPr>
              <a:t>a function </a:t>
            </a:r>
            <a:r>
              <a:rPr kumimoji="1" lang="en-US" altLang="zh-TW" sz="2800" dirty="0" smtClean="0">
                <a:solidFill>
                  <a:schemeClr val="accent5"/>
                </a:solidFill>
                <a:latin typeface="+mn-ea"/>
              </a:rPr>
              <a:t>print() </a:t>
            </a:r>
            <a:r>
              <a:rPr kumimoji="1" lang="en-US" altLang="zh-TW" sz="2800" b="0" dirty="0" smtClean="0">
                <a:latin typeface="+mn-ea"/>
              </a:rPr>
              <a:t>that prints out</a:t>
            </a:r>
          </a:p>
          <a:p>
            <a:pPr lvl="1" indent="0">
              <a:buNone/>
            </a:pPr>
            <a:r>
              <a:rPr kumimoji="1" lang="en-US" altLang="zh-TW" sz="2800" dirty="0">
                <a:latin typeface="+mn-ea"/>
              </a:rPr>
              <a:t>	</a:t>
            </a:r>
            <a:r>
              <a:rPr kumimoji="1" lang="en-US" altLang="zh-TW" sz="2400" b="0" dirty="0" smtClean="0">
                <a:latin typeface="+mn-ea"/>
              </a:rPr>
              <a:t>The n sides </a:t>
            </a:r>
            <a:r>
              <a:rPr kumimoji="1" lang="en-US" altLang="zh-TW" sz="2400" b="0" dirty="0">
                <a:latin typeface="+mn-ea"/>
              </a:rPr>
              <a:t>of the </a:t>
            </a:r>
            <a:r>
              <a:rPr kumimoji="1" lang="en-US" altLang="zh-TW" sz="2400" b="0" dirty="0" smtClean="0">
                <a:latin typeface="+mn-ea"/>
              </a:rPr>
              <a:t>polygon are: a b c d … n</a:t>
            </a:r>
          </a:p>
        </p:txBody>
      </p:sp>
    </p:spTree>
    <p:extLst>
      <p:ext uri="{BB962C8B-B14F-4D97-AF65-F5344CB8AC3E}">
        <p14:creationId xmlns:p14="http://schemas.microsoft.com/office/powerpoint/2010/main" val="1862571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0"/>
            <a:ext cx="7772400" cy="1371600"/>
          </a:xfrm>
        </p:spPr>
        <p:txBody>
          <a:bodyPr>
            <a:normAutofit/>
          </a:bodyPr>
          <a:lstStyle/>
          <a:p>
            <a:r>
              <a:rPr kumimoji="1" lang="en-US" altLang="zh-TW" sz="4000" b="1" cap="none" dirty="0" smtClean="0">
                <a:latin typeface="+mj-ea"/>
              </a:rPr>
              <a:t>Practice</a:t>
            </a:r>
            <a:r>
              <a:rPr kumimoji="1" lang="en-US" altLang="zh-TW" sz="4000" b="1" dirty="0" smtClean="0">
                <a:latin typeface="+mj-ea"/>
              </a:rPr>
              <a:t> #0</a:t>
            </a:r>
            <a:endParaRPr kumimoji="1" lang="zh-TW" altLang="en-US" sz="4000" b="1" dirty="0">
              <a:latin typeface="+mj-ea"/>
            </a:endParaRPr>
          </a:p>
        </p:txBody>
      </p:sp>
      <p:sp>
        <p:nvSpPr>
          <p:cNvPr id="3" name="內容版面配置區 2"/>
          <p:cNvSpPr>
            <a:spLocks noGrp="1"/>
          </p:cNvSpPr>
          <p:nvPr>
            <p:ph idx="1"/>
          </p:nvPr>
        </p:nvSpPr>
        <p:spPr>
          <a:xfrm>
            <a:off x="457200" y="1524318"/>
            <a:ext cx="7620000" cy="4373563"/>
          </a:xfrm>
        </p:spPr>
        <p:txBody>
          <a:bodyPr>
            <a:normAutofit/>
          </a:bodyPr>
          <a:lstStyle/>
          <a:p>
            <a:pPr marL="342900" indent="-342900">
              <a:buFont typeface="Arial"/>
              <a:buChar char="•"/>
            </a:pPr>
            <a:r>
              <a:rPr kumimoji="1" lang="en-US" altLang="zh-TW" sz="2400" b="0" dirty="0">
                <a:latin typeface="+mn-ea"/>
              </a:rPr>
              <a:t>You should </a:t>
            </a:r>
            <a:r>
              <a:rPr kumimoji="1" lang="en-US" altLang="zh-TW" sz="2400" b="0" dirty="0" smtClean="0">
                <a:latin typeface="+mn-ea"/>
              </a:rPr>
              <a:t>also implement </a:t>
            </a:r>
            <a:r>
              <a:rPr kumimoji="1" lang="en-US" altLang="zh-TW" sz="2400" b="0" dirty="0">
                <a:latin typeface="+mn-ea"/>
              </a:rPr>
              <a:t>a </a:t>
            </a:r>
            <a:r>
              <a:rPr kumimoji="1" lang="en-US" altLang="zh-TW" sz="2400" b="0" dirty="0" smtClean="0">
                <a:latin typeface="+mn-ea"/>
              </a:rPr>
              <a:t>Class </a:t>
            </a:r>
            <a:r>
              <a:rPr kumimoji="1" lang="en-US" altLang="zh-TW" sz="2400" dirty="0" smtClean="0">
                <a:latin typeface="+mn-ea"/>
              </a:rPr>
              <a:t>Rectangle</a:t>
            </a:r>
            <a:r>
              <a:rPr kumimoji="1" lang="en-US" altLang="zh-TW" sz="2400" b="0" dirty="0" smtClean="0">
                <a:latin typeface="+mn-ea"/>
              </a:rPr>
              <a:t>, which is a child class of Poly.</a:t>
            </a:r>
          </a:p>
          <a:p>
            <a:pPr marL="342900" indent="-342900">
              <a:buFont typeface="Arial"/>
              <a:buChar char="•"/>
            </a:pPr>
            <a:r>
              <a:rPr kumimoji="1" lang="en-US" altLang="zh-TW" sz="2400" b="0" dirty="0" smtClean="0">
                <a:latin typeface="+mn-ea"/>
              </a:rPr>
              <a:t>Rectangle also has it's </a:t>
            </a:r>
            <a:r>
              <a:rPr kumimoji="1" lang="en-US" altLang="zh-TW" sz="2400" b="0" dirty="0">
                <a:solidFill>
                  <a:schemeClr val="accent5"/>
                </a:solidFill>
                <a:latin typeface="+mn-ea"/>
              </a:rPr>
              <a:t>default </a:t>
            </a:r>
            <a:r>
              <a:rPr kumimoji="1" lang="en-US" altLang="zh-TW" sz="2400" b="0" dirty="0" smtClean="0">
                <a:solidFill>
                  <a:schemeClr val="accent5"/>
                </a:solidFill>
                <a:latin typeface="+mn-ea"/>
              </a:rPr>
              <a:t>constructor</a:t>
            </a:r>
            <a:r>
              <a:rPr kumimoji="1" lang="en-US" altLang="zh-TW" sz="2400" b="0" dirty="0" smtClean="0">
                <a:latin typeface="+mn-ea"/>
              </a:rPr>
              <a:t> and </a:t>
            </a:r>
            <a:r>
              <a:rPr kumimoji="1" lang="en-US" altLang="zh-TW" sz="2400" b="0" dirty="0" smtClean="0">
                <a:solidFill>
                  <a:schemeClr val="accent5"/>
                </a:solidFill>
                <a:latin typeface="+mn-ea"/>
              </a:rPr>
              <a:t>constructor</a:t>
            </a:r>
          </a:p>
        </p:txBody>
      </p:sp>
      <p:sp>
        <p:nvSpPr>
          <p:cNvPr id="4" name="內容版面配置區 2"/>
          <p:cNvSpPr txBox="1">
            <a:spLocks/>
          </p:cNvSpPr>
          <p:nvPr/>
        </p:nvSpPr>
        <p:spPr>
          <a:xfrm>
            <a:off x="4745690" y="3039027"/>
            <a:ext cx="3672169" cy="3684495"/>
          </a:xfrm>
          <a:prstGeom prst="rect">
            <a:avLst/>
          </a:prstGeom>
          <a:noFill/>
        </p:spPr>
        <p:style>
          <a:lnRef idx="2">
            <a:schemeClr val="accent3"/>
          </a:lnRef>
          <a:fillRef idx="1">
            <a:schemeClr val="lt1"/>
          </a:fillRef>
          <a:effectRef idx="0">
            <a:schemeClr val="accent3"/>
          </a:effectRef>
          <a:fontRef idx="minor">
            <a:schemeClr val="dk1"/>
          </a:fontRef>
        </p:style>
        <p:txBody>
          <a:bodyPr vert="horz" lIns="91440" tIns="45720" rIns="91440" bIns="45720" rtlCol="0">
            <a:no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altLang="zh-TW" sz="1600" dirty="0">
                <a:latin typeface="Courier New" panose="02070309020205020404" pitchFamily="49" charset="0"/>
                <a:cs typeface="Courier New" panose="02070309020205020404" pitchFamily="49" charset="0"/>
              </a:rPr>
              <a:t>class </a:t>
            </a:r>
            <a:r>
              <a:rPr lang="en-US" altLang="zh-TW" sz="1600" dirty="0" smtClean="0">
                <a:latin typeface="Courier New" panose="02070309020205020404" pitchFamily="49" charset="0"/>
                <a:cs typeface="Courier New" panose="02070309020205020404" pitchFamily="49" charset="0"/>
              </a:rPr>
              <a:t>Poly</a:t>
            </a:r>
          </a:p>
          <a:p>
            <a:r>
              <a:rPr lang="en-US" altLang="zh-TW" sz="1600" dirty="0" smtClean="0">
                <a:latin typeface="Courier New" panose="02070309020205020404" pitchFamily="49" charset="0"/>
                <a:cs typeface="Courier New" panose="02070309020205020404" pitchFamily="49" charset="0"/>
              </a:rPr>
              <a:t>{ </a:t>
            </a:r>
          </a:p>
          <a:p>
            <a:r>
              <a:rPr lang="en-US" altLang="zh-TW" sz="1600" dirty="0" smtClean="0">
                <a:solidFill>
                  <a:srgbClr val="0070C0"/>
                </a:solidFill>
                <a:latin typeface="Courier New" panose="02070309020205020404" pitchFamily="49" charset="0"/>
                <a:cs typeface="Courier New" panose="02070309020205020404" pitchFamily="49" charset="0"/>
              </a:rPr>
              <a:t>...: </a:t>
            </a:r>
          </a:p>
          <a:p>
            <a:r>
              <a:rPr lang="en-US" altLang="zh-TW" sz="1600" dirty="0" smtClean="0">
                <a:latin typeface="Courier New" panose="02070309020205020404" pitchFamily="49" charset="0"/>
                <a:cs typeface="Courier New" panose="02070309020205020404" pitchFamily="49" charset="0"/>
              </a:rPr>
              <a:t>  </a:t>
            </a:r>
            <a:r>
              <a:rPr lang="en-US" altLang="zh-TW" sz="1600" dirty="0" err="1" smtClean="0">
                <a:latin typeface="Courier New" panose="02070309020205020404" pitchFamily="49" charset="0"/>
                <a:cs typeface="Courier New" panose="02070309020205020404" pitchFamily="49" charset="0"/>
              </a:rPr>
              <a:t>int</a:t>
            </a:r>
            <a:r>
              <a:rPr lang="en-US" altLang="zh-TW" sz="1600" dirty="0" smtClean="0">
                <a:latin typeface="Courier New" panose="02070309020205020404" pitchFamily="49" charset="0"/>
                <a:cs typeface="Courier New" panose="02070309020205020404" pitchFamily="49" charset="0"/>
              </a:rPr>
              <a:t> n;</a:t>
            </a:r>
          </a:p>
          <a:p>
            <a:r>
              <a:rPr lang="en-US" altLang="zh-TW" sz="1600" dirty="0">
                <a:latin typeface="Courier New" panose="02070309020205020404" pitchFamily="49" charset="0"/>
                <a:cs typeface="Courier New" panose="02070309020205020404" pitchFamily="49" charset="0"/>
              </a:rPr>
              <a:t> </a:t>
            </a:r>
            <a:r>
              <a:rPr lang="en-US" altLang="zh-TW" sz="1600" dirty="0" smtClean="0">
                <a:latin typeface="Courier New" panose="02070309020205020404" pitchFamily="49" charset="0"/>
                <a:cs typeface="Courier New" panose="02070309020205020404" pitchFamily="49" charset="0"/>
              </a:rPr>
              <a:t> </a:t>
            </a:r>
            <a:r>
              <a:rPr lang="en-US" altLang="zh-TW" sz="1600" dirty="0" err="1" smtClean="0">
                <a:latin typeface="Courier New" panose="02070309020205020404" pitchFamily="49" charset="0"/>
                <a:cs typeface="Courier New" panose="02070309020205020404" pitchFamily="49" charset="0"/>
              </a:rPr>
              <a:t>int</a:t>
            </a:r>
            <a:r>
              <a:rPr lang="en-US" altLang="zh-TW" sz="1600" dirty="0" smtClean="0">
                <a:latin typeface="Courier New" panose="02070309020205020404" pitchFamily="49" charset="0"/>
                <a:cs typeface="Courier New" panose="02070309020205020404" pitchFamily="49" charset="0"/>
              </a:rPr>
              <a:t>* sides;</a:t>
            </a:r>
          </a:p>
          <a:p>
            <a:r>
              <a:rPr lang="en-US" altLang="zh-TW" sz="1600" dirty="0" smtClean="0">
                <a:latin typeface="Courier New" panose="02070309020205020404" pitchFamily="49" charset="0"/>
                <a:cs typeface="Courier New" panose="02070309020205020404" pitchFamily="49" charset="0"/>
              </a:rPr>
              <a:t>public:</a:t>
            </a:r>
          </a:p>
          <a:p>
            <a:r>
              <a:rPr lang="en-US" altLang="zh-TW" sz="1600" dirty="0" smtClean="0">
                <a:latin typeface="Courier New" panose="02070309020205020404" pitchFamily="49" charset="0"/>
                <a:cs typeface="Courier New" panose="02070309020205020404" pitchFamily="49" charset="0"/>
              </a:rPr>
              <a:t>  Poly(); </a:t>
            </a:r>
            <a:r>
              <a:rPr lang="en-US" altLang="zh-TW" sz="1600" dirty="0" smtClean="0">
                <a:solidFill>
                  <a:srgbClr val="0070C0"/>
                </a:solidFill>
                <a:latin typeface="Courier New" panose="02070309020205020404" pitchFamily="49" charset="0"/>
                <a:cs typeface="Courier New" panose="02070309020205020404" pitchFamily="49" charset="0"/>
              </a:rPr>
              <a:t>//implement!</a:t>
            </a:r>
          </a:p>
          <a:p>
            <a:r>
              <a:rPr lang="en-US" altLang="zh-TW" sz="1600" dirty="0" smtClean="0">
                <a:latin typeface="Courier New" panose="02070309020205020404" pitchFamily="49" charset="0"/>
                <a:cs typeface="Courier New" panose="02070309020205020404" pitchFamily="49" charset="0"/>
              </a:rPr>
              <a:t>  Poly(</a:t>
            </a:r>
            <a:r>
              <a:rPr lang="en-US" altLang="zh-TW" sz="1600" dirty="0" err="1" smtClean="0">
                <a:latin typeface="Courier New" panose="02070309020205020404" pitchFamily="49" charset="0"/>
                <a:cs typeface="Courier New" panose="02070309020205020404" pitchFamily="49" charset="0"/>
              </a:rPr>
              <a:t>int</a:t>
            </a:r>
            <a:r>
              <a:rPr lang="en-US" altLang="zh-TW" sz="1600" dirty="0" smtClean="0">
                <a:latin typeface="Courier New" panose="02070309020205020404" pitchFamily="49" charset="0"/>
                <a:cs typeface="Courier New" panose="02070309020205020404" pitchFamily="49" charset="0"/>
              </a:rPr>
              <a:t> dim, </a:t>
            </a:r>
            <a:r>
              <a:rPr lang="en-US" altLang="zh-TW" sz="1600" dirty="0" err="1" smtClean="0">
                <a:latin typeface="Courier New" panose="02070309020205020404" pitchFamily="49" charset="0"/>
                <a:cs typeface="Courier New" panose="02070309020205020404" pitchFamily="49" charset="0"/>
              </a:rPr>
              <a:t>int</a:t>
            </a:r>
            <a:r>
              <a:rPr lang="en-US" altLang="zh-TW" sz="1600" dirty="0" smtClean="0">
                <a:latin typeface="Courier New" panose="02070309020205020404" pitchFamily="49" charset="0"/>
                <a:cs typeface="Courier New" panose="02070309020205020404" pitchFamily="49" charset="0"/>
              </a:rPr>
              <a:t> v[]); </a:t>
            </a:r>
          </a:p>
          <a:p>
            <a:r>
              <a:rPr lang="en-US" altLang="zh-TW" sz="1600" dirty="0" smtClean="0">
                <a:latin typeface="Courier New" panose="02070309020205020404" pitchFamily="49" charset="0"/>
                <a:cs typeface="Courier New" panose="02070309020205020404" pitchFamily="49" charset="0"/>
              </a:rPr>
              <a:t>  void print();</a:t>
            </a:r>
          </a:p>
          <a:p>
            <a:r>
              <a:rPr lang="en-US" altLang="zh-TW" sz="1600" dirty="0" smtClean="0">
                <a:latin typeface="Courier New" panose="02070309020205020404" pitchFamily="49" charset="0"/>
                <a:cs typeface="Courier New" panose="02070309020205020404" pitchFamily="49" charset="0"/>
              </a:rPr>
              <a:t>}; </a:t>
            </a:r>
            <a:endParaRPr lang="zh-TW" altLang="en-US" sz="1600" dirty="0" smtClean="0">
              <a:latin typeface="Courier New" panose="02070309020205020404" pitchFamily="49" charset="0"/>
              <a:cs typeface="Courier New" panose="02070309020205020404" pitchFamily="49" charset="0"/>
            </a:endParaRPr>
          </a:p>
        </p:txBody>
      </p:sp>
      <p:sp>
        <p:nvSpPr>
          <p:cNvPr id="5" name="內容版面配置區 2"/>
          <p:cNvSpPr txBox="1">
            <a:spLocks/>
          </p:cNvSpPr>
          <p:nvPr/>
        </p:nvSpPr>
        <p:spPr>
          <a:xfrm>
            <a:off x="447113" y="3715580"/>
            <a:ext cx="3896288" cy="2281519"/>
          </a:xfrm>
          <a:prstGeom prst="rect">
            <a:avLst/>
          </a:prstGeom>
          <a:noFill/>
        </p:spPr>
        <p:style>
          <a:lnRef idx="2">
            <a:schemeClr val="accent3"/>
          </a:lnRef>
          <a:fillRef idx="1">
            <a:schemeClr val="lt1"/>
          </a:fillRef>
          <a:effectRef idx="0">
            <a:schemeClr val="accent3"/>
          </a:effectRef>
          <a:fontRef idx="minor">
            <a:schemeClr val="dk1"/>
          </a:fontRef>
        </p:style>
        <p:txBody>
          <a:bodyPr vert="horz" lIns="91440" tIns="45720" rIns="91440" bIns="45720" rtlCol="0">
            <a:no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altLang="zh-TW" sz="1600" dirty="0" smtClean="0">
                <a:latin typeface="Courier New" panose="02070309020205020404" pitchFamily="49" charset="0"/>
                <a:cs typeface="Courier New" panose="02070309020205020404" pitchFamily="49" charset="0"/>
              </a:rPr>
              <a:t>class Rectangle </a:t>
            </a:r>
            <a:r>
              <a:rPr lang="en-US" altLang="zh-TW" sz="1600" dirty="0" smtClean="0">
                <a:solidFill>
                  <a:srgbClr val="0070C0"/>
                </a:solidFill>
                <a:latin typeface="Courier New" panose="02070309020205020404" pitchFamily="49" charset="0"/>
                <a:cs typeface="Courier New" panose="02070309020205020404" pitchFamily="49" charset="0"/>
              </a:rPr>
              <a:t>...</a:t>
            </a:r>
          </a:p>
          <a:p>
            <a:r>
              <a:rPr lang="en-US" altLang="zh-TW" sz="1600" dirty="0" smtClean="0">
                <a:latin typeface="Courier New" panose="02070309020205020404" pitchFamily="49" charset="0"/>
                <a:cs typeface="Courier New" panose="02070309020205020404" pitchFamily="49" charset="0"/>
              </a:rPr>
              <a:t>{ </a:t>
            </a:r>
          </a:p>
          <a:p>
            <a:r>
              <a:rPr lang="en-US" altLang="zh-TW" sz="1600" dirty="0" smtClean="0">
                <a:latin typeface="Courier New" panose="02070309020205020404" pitchFamily="49" charset="0"/>
                <a:cs typeface="Courier New" panose="02070309020205020404" pitchFamily="49" charset="0"/>
              </a:rPr>
              <a:t>public:</a:t>
            </a:r>
          </a:p>
          <a:p>
            <a:r>
              <a:rPr lang="en-US" altLang="zh-TW" sz="1600" dirty="0" smtClean="0">
                <a:latin typeface="Courier New" panose="02070309020205020404" pitchFamily="49" charset="0"/>
                <a:cs typeface="Courier New" panose="02070309020205020404" pitchFamily="49" charset="0"/>
              </a:rPr>
              <a:t>  Rectangle(); </a:t>
            </a:r>
            <a:r>
              <a:rPr lang="en-US" altLang="zh-TW" sz="1600" dirty="0" smtClean="0">
                <a:solidFill>
                  <a:srgbClr val="0070C0"/>
                </a:solidFill>
                <a:latin typeface="Courier New" panose="02070309020205020404" pitchFamily="49" charset="0"/>
                <a:cs typeface="Courier New" panose="02070309020205020404" pitchFamily="49" charset="0"/>
              </a:rPr>
              <a:t>//implement</a:t>
            </a:r>
            <a:endParaRPr lang="en-US" altLang="zh-TW" sz="1600" dirty="0" smtClean="0">
              <a:latin typeface="Courier New" panose="02070309020205020404" pitchFamily="49" charset="0"/>
              <a:cs typeface="Courier New" panose="02070309020205020404" pitchFamily="49" charset="0"/>
            </a:endParaRPr>
          </a:p>
          <a:p>
            <a:r>
              <a:rPr lang="en-US" altLang="zh-TW" sz="1600" dirty="0" smtClean="0">
                <a:latin typeface="Courier New" panose="02070309020205020404" pitchFamily="49" charset="0"/>
                <a:cs typeface="Courier New" panose="02070309020205020404" pitchFamily="49" charset="0"/>
              </a:rPr>
              <a:t>  Rectangle(</a:t>
            </a:r>
            <a:r>
              <a:rPr lang="en-US" altLang="zh-TW" sz="1600" dirty="0" err="1" smtClean="0">
                <a:latin typeface="Courier New" panose="02070309020205020404" pitchFamily="49" charset="0"/>
                <a:cs typeface="Courier New" panose="02070309020205020404" pitchFamily="49" charset="0"/>
              </a:rPr>
              <a:t>int</a:t>
            </a:r>
            <a:r>
              <a:rPr lang="en-US" altLang="zh-TW" sz="1600" dirty="0" smtClean="0">
                <a:latin typeface="Courier New" panose="02070309020205020404" pitchFamily="49" charset="0"/>
                <a:cs typeface="Courier New" panose="02070309020205020404" pitchFamily="49" charset="0"/>
              </a:rPr>
              <a:t> w, </a:t>
            </a:r>
            <a:r>
              <a:rPr lang="en-US" altLang="zh-TW" sz="1600" dirty="0" err="1" smtClean="0">
                <a:latin typeface="Courier New" panose="02070309020205020404" pitchFamily="49" charset="0"/>
                <a:cs typeface="Courier New" panose="02070309020205020404" pitchFamily="49" charset="0"/>
              </a:rPr>
              <a:t>int</a:t>
            </a:r>
            <a:r>
              <a:rPr lang="en-US" altLang="zh-TW" sz="1600" dirty="0" smtClean="0">
                <a:latin typeface="Courier New" panose="02070309020205020404" pitchFamily="49" charset="0"/>
                <a:cs typeface="Courier New" panose="02070309020205020404" pitchFamily="49" charset="0"/>
              </a:rPr>
              <a:t> h);</a:t>
            </a:r>
          </a:p>
          <a:p>
            <a:r>
              <a:rPr lang="en-US" altLang="zh-TW" sz="1600" dirty="0" smtClean="0">
                <a:latin typeface="Courier New" panose="02070309020205020404" pitchFamily="49" charset="0"/>
                <a:cs typeface="Courier New" panose="02070309020205020404" pitchFamily="49" charset="0"/>
              </a:rPr>
              <a:t>}; </a:t>
            </a:r>
            <a:endParaRPr lang="zh-TW" altLang="en-US" sz="1600"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439927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基礎">
  <a:themeElements>
    <a:clrScheme name="基礎">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基礎">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基礎">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基礎.thmx</Template>
  <TotalTime>4955</TotalTime>
  <Words>1124</Words>
  <Application>Microsoft Office PowerPoint</Application>
  <PresentationFormat>如螢幕大小 (4:3)</PresentationFormat>
  <Paragraphs>231</Paragraphs>
  <Slides>25</Slides>
  <Notes>2</Notes>
  <HiddenSlides>0</HiddenSlides>
  <MMClips>0</MMClips>
  <ScaleCrop>false</ScaleCrop>
  <HeadingPairs>
    <vt:vector size="6" baseType="variant">
      <vt:variant>
        <vt:lpstr>使用字型</vt:lpstr>
      </vt:variant>
      <vt:variant>
        <vt:i4>6</vt:i4>
      </vt:variant>
      <vt:variant>
        <vt:lpstr>佈景主題</vt:lpstr>
      </vt:variant>
      <vt:variant>
        <vt:i4>1</vt:i4>
      </vt:variant>
      <vt:variant>
        <vt:lpstr>投影片標題</vt:lpstr>
      </vt:variant>
      <vt:variant>
        <vt:i4>25</vt:i4>
      </vt:variant>
    </vt:vector>
  </HeadingPairs>
  <TitlesOfParts>
    <vt:vector size="32" baseType="lpstr">
      <vt:lpstr>微軟正黑體</vt:lpstr>
      <vt:lpstr>新細明體</vt:lpstr>
      <vt:lpstr>Arial</vt:lpstr>
      <vt:lpstr>Arial Black</vt:lpstr>
      <vt:lpstr>Calibri</vt:lpstr>
      <vt:lpstr>Courier New</vt:lpstr>
      <vt:lpstr>基礎</vt:lpstr>
      <vt:lpstr>Lab #11</vt:lpstr>
      <vt:lpstr>Agenda</vt:lpstr>
      <vt:lpstr>Agenda</vt:lpstr>
      <vt:lpstr>Inheritance</vt:lpstr>
      <vt:lpstr>Inheritance</vt:lpstr>
      <vt:lpstr>Inheritance</vt:lpstr>
      <vt:lpstr>Inheritance</vt:lpstr>
      <vt:lpstr>Practice #0</vt:lpstr>
      <vt:lpstr>Practice #0</vt:lpstr>
      <vt:lpstr>PowerPoint 簡報</vt:lpstr>
      <vt:lpstr>Agenda</vt:lpstr>
      <vt:lpstr>Function overriding</vt:lpstr>
      <vt:lpstr>Practice #1</vt:lpstr>
      <vt:lpstr>Practice #1</vt:lpstr>
      <vt:lpstr>PowerPoint 簡報</vt:lpstr>
      <vt:lpstr>Agenda</vt:lpstr>
      <vt:lpstr>Cascade Inheritance</vt:lpstr>
      <vt:lpstr>Cascade Inheritance</vt:lpstr>
      <vt:lpstr>Polymorphism</vt:lpstr>
      <vt:lpstr>Polymorphism</vt:lpstr>
      <vt:lpstr>Early binding vs. late binding</vt:lpstr>
      <vt:lpstr>Early binding vs. late binding</vt:lpstr>
      <vt:lpstr>Late binding + virtual functions.</vt:lpstr>
      <vt:lpstr>Practice #2</vt:lpstr>
      <vt:lpstr>Practice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 #09</dc:title>
  <dc:creator/>
  <cp:lastModifiedBy>Chien Yu Huang</cp:lastModifiedBy>
  <cp:revision>220</cp:revision>
  <dcterms:created xsi:type="dcterms:W3CDTF">2015-03-03T01:58:10Z</dcterms:created>
  <dcterms:modified xsi:type="dcterms:W3CDTF">2016-06-01T10:27:47Z</dcterms:modified>
</cp:coreProperties>
</file>