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6"/>
  </p:notesMasterIdLst>
  <p:sldIdLst>
    <p:sldId id="256" r:id="rId2"/>
    <p:sldId id="360" r:id="rId3"/>
    <p:sldId id="361" r:id="rId4"/>
    <p:sldId id="362" r:id="rId5"/>
    <p:sldId id="348" r:id="rId6"/>
    <p:sldId id="364" r:id="rId7"/>
    <p:sldId id="365" r:id="rId8"/>
    <p:sldId id="369" r:id="rId9"/>
    <p:sldId id="366" r:id="rId10"/>
    <p:sldId id="370" r:id="rId11"/>
    <p:sldId id="367" r:id="rId12"/>
    <p:sldId id="371" r:id="rId13"/>
    <p:sldId id="368" r:id="rId14"/>
    <p:sldId id="373" r:id="rId15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424" autoAdjust="0"/>
  </p:normalViewPr>
  <p:slideViewPr>
    <p:cSldViewPr snapToGrid="0" snapToObjects="1">
      <p:cViewPr varScale="1">
        <p:scale>
          <a:sx n="109" d="100"/>
          <a:sy n="109" d="100"/>
        </p:scale>
        <p:origin x="7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</a:t>
            </a:r>
            <a:r>
              <a:rPr kumimoji="1" lang="en-US" altLang="zh-TW" dirty="0" smtClean="0"/>
              <a:t>#13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2016/06/15 </a:t>
            </a:r>
            <a:r>
              <a:rPr kumimoji="1" lang="en-US" altLang="zh-TW" dirty="0" smtClean="0"/>
              <a:t>(week </a:t>
            </a:r>
            <a:r>
              <a:rPr kumimoji="1" lang="en-US" altLang="zh-TW" dirty="0" smtClean="0"/>
              <a:t>17)</a:t>
            </a:r>
            <a:endParaRPr kumimoji="1" lang="en-US" altLang="zh-TW" dirty="0" smtClean="0"/>
          </a:p>
          <a:p>
            <a:r>
              <a:rPr kumimoji="1" lang="en-US" altLang="zh-TW" dirty="0" smtClean="0"/>
              <a:t>Presenter: </a:t>
            </a:r>
            <a:r>
              <a:rPr kumimoji="1" lang="zh-TW" altLang="en-US" dirty="0" smtClean="0"/>
              <a:t>廖偉宏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Review </a:t>
            </a:r>
            <a:r>
              <a:rPr kumimoji="1" lang="en-US" altLang="zh-TW" sz="32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Data Structure</a:t>
            </a:r>
            <a:endParaRPr kumimoji="1" lang="en-US" altLang="zh-TW" sz="3200" b="0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#0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Add a word</a:t>
            </a:r>
            <a:endParaRPr kumimoji="1" lang="en-US" altLang="zh-TW" sz="32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Practice #1 – </a:t>
            </a:r>
            <a:r>
              <a:rPr kumimoji="1" lang="en-US" altLang="zh-TW" sz="3200" b="0" dirty="0" smtClean="0">
                <a:latin typeface="+mn-ea"/>
              </a:rPr>
              <a:t>Find a word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</a:t>
            </a:r>
            <a:r>
              <a:rPr kumimoji="1" lang="zh-TW" altLang="en-US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print the tree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62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Practice #1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42813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n-ea"/>
              </a:rPr>
              <a:t>If the word is in </a:t>
            </a:r>
            <a:r>
              <a:rPr lang="en-US" altLang="zh-TW" sz="1800" dirty="0" smtClean="0">
                <a:latin typeface="+mn-ea"/>
              </a:rPr>
              <a:t>the</a:t>
            </a:r>
            <a:r>
              <a:rPr lang="en-US" altLang="zh-TW" sz="1800" b="0" dirty="0" smtClean="0">
                <a:latin typeface="+mn-ea"/>
              </a:rPr>
              <a:t> binary tree, print “yes”, “</a:t>
            </a:r>
            <a:r>
              <a:rPr lang="en-US" altLang="zh-TW" sz="1800" b="0" dirty="0" err="1" smtClean="0">
                <a:latin typeface="+mn-ea"/>
              </a:rPr>
              <a:t>no”otherwise</a:t>
            </a:r>
            <a:r>
              <a:rPr lang="en-US" altLang="zh-TW" sz="1800" b="0" dirty="0" smtClean="0">
                <a:latin typeface="+mn-ea"/>
              </a:rPr>
              <a:t>.</a:t>
            </a:r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984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Review </a:t>
            </a:r>
            <a:r>
              <a:rPr kumimoji="1" lang="en-US" altLang="zh-TW" sz="32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Data Structure</a:t>
            </a:r>
            <a:endParaRPr kumimoji="1" lang="en-US" altLang="zh-TW" sz="3200" b="0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#0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Add a word</a:t>
            </a:r>
            <a:endParaRPr kumimoji="1" lang="en-US" altLang="zh-TW" sz="32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Find a word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Practice #2 –</a:t>
            </a:r>
            <a:r>
              <a:rPr kumimoji="1" lang="zh-TW" altLang="en-US" sz="3200" b="0" dirty="0" smtClean="0">
                <a:latin typeface="+mn-ea"/>
              </a:rPr>
              <a:t> </a:t>
            </a:r>
            <a:r>
              <a:rPr kumimoji="1" lang="en-US" altLang="zh-TW" sz="3200" b="0" dirty="0" smtClean="0">
                <a:latin typeface="+mn-ea"/>
              </a:rPr>
              <a:t>print the tree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56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Practice #2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114006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n-ea"/>
              </a:rPr>
              <a:t>Print the words in the dictionary alphabetically.</a:t>
            </a:r>
          </a:p>
          <a:p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0575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End of the class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1"/>
            <a:ext cx="8830916" cy="4191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n-ea"/>
              </a:rPr>
              <a:t>Any question about everything?</a:t>
            </a:r>
          </a:p>
          <a:p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026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dirty="0" smtClean="0">
                <a:latin typeface="+mn-ea"/>
              </a:rPr>
              <a:t>Review </a:t>
            </a:r>
            <a:r>
              <a:rPr kumimoji="1" lang="en-US" altLang="zh-TW" sz="3200" dirty="0">
                <a:latin typeface="+mn-ea"/>
              </a:rPr>
              <a:t>– </a:t>
            </a:r>
            <a:r>
              <a:rPr kumimoji="1" lang="en-US" altLang="zh-TW" sz="3200" dirty="0" smtClean="0">
                <a:latin typeface="+mn-ea"/>
              </a:rPr>
              <a:t>Data Structure</a:t>
            </a:r>
            <a:endParaRPr kumimoji="1" lang="en-US" altLang="zh-TW" sz="32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#0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Add a word</a:t>
            </a:r>
            <a:endParaRPr kumimoji="1" lang="en-US" altLang="zh-TW" sz="32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Find a word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</a:t>
            </a:r>
            <a:r>
              <a:rPr kumimoji="1" lang="zh-TW" altLang="en-US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print the tree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116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Data Structure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43735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dirty="0" smtClean="0">
                <a:latin typeface="+mj-ea"/>
                <a:ea typeface="+mj-ea"/>
              </a:rPr>
              <a:t>List (array)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b="0" dirty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dirty="0" smtClean="0">
                <a:latin typeface="+mj-ea"/>
                <a:ea typeface="+mj-ea"/>
              </a:rPr>
              <a:t>Linked 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b="0" dirty="0" smtClean="0">
              <a:latin typeface="+mj-ea"/>
              <a:ea typeface="+mj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897474"/>
              </p:ext>
            </p:extLst>
          </p:nvPr>
        </p:nvGraphicFramePr>
        <p:xfrm>
          <a:off x="536324" y="2346569"/>
          <a:ext cx="74822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7">
                  <a:extLst>
                    <a:ext uri="{9D8B030D-6E8A-4147-A177-3AD203B41FA5}">
                      <a16:colId xmlns:a16="http://schemas.microsoft.com/office/drawing/2014/main" val="1584815689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1367510462"/>
                    </a:ext>
                  </a:extLst>
                </a:gridCol>
                <a:gridCol w="697225">
                  <a:extLst>
                    <a:ext uri="{9D8B030D-6E8A-4147-A177-3AD203B41FA5}">
                      <a16:colId xmlns:a16="http://schemas.microsoft.com/office/drawing/2014/main" val="62757085"/>
                    </a:ext>
                  </a:extLst>
                </a:gridCol>
                <a:gridCol w="674375">
                  <a:extLst>
                    <a:ext uri="{9D8B030D-6E8A-4147-A177-3AD203B41FA5}">
                      <a16:colId xmlns:a16="http://schemas.microsoft.com/office/drawing/2014/main" val="611794454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404283889"/>
                    </a:ext>
                  </a:extLst>
                </a:gridCol>
                <a:gridCol w="963634">
                  <a:extLst>
                    <a:ext uri="{9D8B030D-6E8A-4147-A177-3AD203B41FA5}">
                      <a16:colId xmlns:a16="http://schemas.microsoft.com/office/drawing/2014/main" val="2739843946"/>
                    </a:ext>
                  </a:extLst>
                </a:gridCol>
                <a:gridCol w="748226">
                  <a:extLst>
                    <a:ext uri="{9D8B030D-6E8A-4147-A177-3AD203B41FA5}">
                      <a16:colId xmlns:a16="http://schemas.microsoft.com/office/drawing/2014/main" val="2667711750"/>
                    </a:ext>
                  </a:extLst>
                </a:gridCol>
                <a:gridCol w="748226">
                  <a:extLst>
                    <a:ext uri="{9D8B030D-6E8A-4147-A177-3AD203B41FA5}">
                      <a16:colId xmlns:a16="http://schemas.microsoft.com/office/drawing/2014/main" val="1859858912"/>
                    </a:ext>
                  </a:extLst>
                </a:gridCol>
                <a:gridCol w="748226">
                  <a:extLst>
                    <a:ext uri="{9D8B030D-6E8A-4147-A177-3AD203B41FA5}">
                      <a16:colId xmlns:a16="http://schemas.microsoft.com/office/drawing/2014/main" val="491353386"/>
                    </a:ext>
                  </a:extLst>
                </a:gridCol>
                <a:gridCol w="748226">
                  <a:extLst>
                    <a:ext uri="{9D8B030D-6E8A-4147-A177-3AD203B41FA5}">
                      <a16:colId xmlns:a16="http://schemas.microsoft.com/office/drawing/2014/main" val="2367086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bee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cat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dog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326217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460909"/>
              </p:ext>
            </p:extLst>
          </p:nvPr>
        </p:nvGraphicFramePr>
        <p:xfrm>
          <a:off x="536324" y="3753961"/>
          <a:ext cx="13276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861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474785">
                  <a:extLst>
                    <a:ext uri="{9D8B030D-6E8A-4147-A177-3AD203B41FA5}">
                      <a16:colId xmlns:a16="http://schemas.microsoft.com/office/drawing/2014/main" val="38693126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778312"/>
              </p:ext>
            </p:extLst>
          </p:nvPr>
        </p:nvGraphicFramePr>
        <p:xfrm>
          <a:off x="2253119" y="3747745"/>
          <a:ext cx="13276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861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474785">
                  <a:extLst>
                    <a:ext uri="{9D8B030D-6E8A-4147-A177-3AD203B41FA5}">
                      <a16:colId xmlns:a16="http://schemas.microsoft.com/office/drawing/2014/main" val="38693126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bee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211046"/>
              </p:ext>
            </p:extLst>
          </p:nvPr>
        </p:nvGraphicFramePr>
        <p:xfrm>
          <a:off x="3874729" y="3747745"/>
          <a:ext cx="13276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861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474785">
                  <a:extLst>
                    <a:ext uri="{9D8B030D-6E8A-4147-A177-3AD203B41FA5}">
                      <a16:colId xmlns:a16="http://schemas.microsoft.com/office/drawing/2014/main" val="38693126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cat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917831"/>
              </p:ext>
            </p:extLst>
          </p:nvPr>
        </p:nvGraphicFramePr>
        <p:xfrm>
          <a:off x="5584576" y="3756964"/>
          <a:ext cx="17218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978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52853">
                  <a:extLst>
                    <a:ext uri="{9D8B030D-6E8A-4147-A177-3AD203B41FA5}">
                      <a16:colId xmlns:a16="http://schemas.microsoft.com/office/drawing/2014/main" val="38693126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dog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</a:tbl>
          </a:graphicData>
        </a:graphic>
      </p:graphicFrame>
      <p:cxnSp>
        <p:nvCxnSpPr>
          <p:cNvPr id="12" name="直線單箭頭接點 11"/>
          <p:cNvCxnSpPr>
            <a:endCxn id="8" idx="1"/>
          </p:cNvCxnSpPr>
          <p:nvPr/>
        </p:nvCxnSpPr>
        <p:spPr>
          <a:xfrm>
            <a:off x="1670538" y="3933165"/>
            <a:ext cx="582581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>
            <a:off x="3292148" y="3942384"/>
            <a:ext cx="582581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>
            <a:off x="4991994" y="3942384"/>
            <a:ext cx="582581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5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Data Structure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43735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dirty="0" smtClean="0">
                <a:latin typeface="+mj-ea"/>
                <a:ea typeface="+mj-ea"/>
              </a:rPr>
              <a:t>Binary tree (efficient)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b="0" dirty="0" smtClean="0">
              <a:latin typeface="+mj-ea"/>
              <a:ea typeface="+mj-ea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529085"/>
              </p:ext>
            </p:extLst>
          </p:nvPr>
        </p:nvGraphicFramePr>
        <p:xfrm>
          <a:off x="3352800" y="1971493"/>
          <a:ext cx="1327646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823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663823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bee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cxnSp>
        <p:nvCxnSpPr>
          <p:cNvPr id="12" name="直線單箭頭接點 11"/>
          <p:cNvCxnSpPr/>
          <p:nvPr/>
        </p:nvCxnSpPr>
        <p:spPr>
          <a:xfrm flipH="1">
            <a:off x="2875085" y="2614319"/>
            <a:ext cx="850247" cy="65641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>
            <a:off x="4426356" y="2632116"/>
            <a:ext cx="731805" cy="65445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>
            <a:off x="5722954" y="3943847"/>
            <a:ext cx="509878" cy="75228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236616"/>
              </p:ext>
            </p:extLst>
          </p:nvPr>
        </p:nvGraphicFramePr>
        <p:xfrm>
          <a:off x="2128973" y="3270738"/>
          <a:ext cx="1559430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715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779715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092784"/>
              </p:ext>
            </p:extLst>
          </p:nvPr>
        </p:nvGraphicFramePr>
        <p:xfrm>
          <a:off x="4400549" y="3299631"/>
          <a:ext cx="1738520" cy="768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309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54211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306254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cat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2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403884"/>
              </p:ext>
            </p:extLst>
          </p:nvPr>
        </p:nvGraphicFramePr>
        <p:xfrm>
          <a:off x="5298223" y="4696129"/>
          <a:ext cx="1681692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846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40846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dog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cxnSp>
        <p:nvCxnSpPr>
          <p:cNvPr id="20" name="直線單箭頭接點 19"/>
          <p:cNvCxnSpPr/>
          <p:nvPr/>
        </p:nvCxnSpPr>
        <p:spPr>
          <a:xfrm flipH="1">
            <a:off x="4246686" y="1524318"/>
            <a:ext cx="911475" cy="447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/>
          <p:nvPr/>
        </p:nvSpPr>
        <p:spPr>
          <a:xfrm>
            <a:off x="5140743" y="126912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root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39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recursive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123678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dirty="0" smtClean="0">
                <a:latin typeface="+mn-ea"/>
              </a:rPr>
              <a:t>在進行資料結構相關動作時，常用到遞迴 </a:t>
            </a:r>
            <a:r>
              <a:rPr lang="en-US" altLang="zh-TW" sz="1800" dirty="0" smtClean="0">
                <a:latin typeface="+mn-ea"/>
              </a:rPr>
              <a:t>(</a:t>
            </a:r>
            <a:r>
              <a:rPr lang="zh-TW" altLang="en-US" sz="1800" dirty="0" smtClean="0">
                <a:latin typeface="+mn-ea"/>
              </a:rPr>
              <a:t>插入資料、尋找資料、刪除資料</a:t>
            </a:r>
            <a:r>
              <a:rPr lang="en-US" altLang="zh-TW" sz="1800" dirty="0" smtClean="0">
                <a:latin typeface="+mn-ea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dirty="0" smtClean="0">
                <a:latin typeface="+mn-ea"/>
              </a:rPr>
              <a:t>Ex. Binary tree</a:t>
            </a:r>
            <a:endParaRPr lang="en-US" altLang="zh-TW" sz="1800" dirty="0" smtClean="0">
              <a:latin typeface="+mn-ea"/>
            </a:endParaRPr>
          </a:p>
          <a:p>
            <a:pPr marL="800100" lvl="1" indent="-342900"/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8669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recursive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123678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n-ea"/>
              </a:rPr>
              <a:t>Add “bird” to this dictionary</a:t>
            </a:r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07037"/>
              </p:ext>
            </p:extLst>
          </p:nvPr>
        </p:nvGraphicFramePr>
        <p:xfrm>
          <a:off x="3467100" y="2585947"/>
          <a:ext cx="1327646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823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663823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bee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cxnSp>
        <p:nvCxnSpPr>
          <p:cNvPr id="5" name="直線單箭頭接點 4"/>
          <p:cNvCxnSpPr/>
          <p:nvPr/>
        </p:nvCxnSpPr>
        <p:spPr>
          <a:xfrm flipH="1">
            <a:off x="2989385" y="3228773"/>
            <a:ext cx="850247" cy="65641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單箭頭接點 5"/>
          <p:cNvCxnSpPr/>
          <p:nvPr/>
        </p:nvCxnSpPr>
        <p:spPr>
          <a:xfrm>
            <a:off x="4540656" y="3246570"/>
            <a:ext cx="731805" cy="65445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/>
          <p:cNvCxnSpPr/>
          <p:nvPr/>
        </p:nvCxnSpPr>
        <p:spPr>
          <a:xfrm>
            <a:off x="5837254" y="4558301"/>
            <a:ext cx="509878" cy="75228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175986"/>
              </p:ext>
            </p:extLst>
          </p:nvPr>
        </p:nvGraphicFramePr>
        <p:xfrm>
          <a:off x="2243273" y="3885192"/>
          <a:ext cx="1559430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715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779715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526074"/>
              </p:ext>
            </p:extLst>
          </p:nvPr>
        </p:nvGraphicFramePr>
        <p:xfrm>
          <a:off x="4514849" y="3914085"/>
          <a:ext cx="1738520" cy="768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309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54211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306254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cat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2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511212"/>
              </p:ext>
            </p:extLst>
          </p:nvPr>
        </p:nvGraphicFramePr>
        <p:xfrm>
          <a:off x="5412523" y="5310583"/>
          <a:ext cx="1681692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846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40846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dog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cxnSp>
        <p:nvCxnSpPr>
          <p:cNvPr id="12" name="直線單箭頭接點 11"/>
          <p:cNvCxnSpPr>
            <a:endCxn id="4" idx="0"/>
          </p:cNvCxnSpPr>
          <p:nvPr/>
        </p:nvCxnSpPr>
        <p:spPr>
          <a:xfrm>
            <a:off x="4130923" y="1752600"/>
            <a:ext cx="0" cy="833347"/>
          </a:xfrm>
          <a:prstGeom prst="straightConnector1">
            <a:avLst/>
          </a:prstGeom>
          <a:ln w="25400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2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0.1401 0.195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97" y="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01 0.19561 L 0.01458 0.401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85" y="10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recursive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123678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n-ea"/>
              </a:rPr>
              <a:t>Add “bird” to this dictionary</a:t>
            </a:r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67100" y="2585947"/>
          <a:ext cx="1327646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823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663823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bee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cxnSp>
        <p:nvCxnSpPr>
          <p:cNvPr id="5" name="直線單箭頭接點 4"/>
          <p:cNvCxnSpPr/>
          <p:nvPr/>
        </p:nvCxnSpPr>
        <p:spPr>
          <a:xfrm flipH="1">
            <a:off x="2989385" y="3228773"/>
            <a:ext cx="850247" cy="65641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單箭頭接點 5"/>
          <p:cNvCxnSpPr/>
          <p:nvPr/>
        </p:nvCxnSpPr>
        <p:spPr>
          <a:xfrm>
            <a:off x="4540656" y="3246570"/>
            <a:ext cx="731805" cy="65445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/>
          <p:cNvCxnSpPr/>
          <p:nvPr/>
        </p:nvCxnSpPr>
        <p:spPr>
          <a:xfrm>
            <a:off x="5837254" y="4558301"/>
            <a:ext cx="509878" cy="75228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243273" y="3885192"/>
          <a:ext cx="1559430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715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779715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24867"/>
              </p:ext>
            </p:extLst>
          </p:nvPr>
        </p:nvGraphicFramePr>
        <p:xfrm>
          <a:off x="4514849" y="3914085"/>
          <a:ext cx="1738520" cy="768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309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54211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306254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cat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2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412523" y="5310583"/>
          <a:ext cx="1681692" cy="806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846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40846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403438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dog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3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3414508" y="5329809"/>
          <a:ext cx="1738520" cy="768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309">
                  <a:extLst>
                    <a:ext uri="{9D8B030D-6E8A-4147-A177-3AD203B41FA5}">
                      <a16:colId xmlns:a16="http://schemas.microsoft.com/office/drawing/2014/main" val="2832967876"/>
                    </a:ext>
                  </a:extLst>
                </a:gridCol>
                <a:gridCol w="854211">
                  <a:extLst>
                    <a:ext uri="{9D8B030D-6E8A-4147-A177-3AD203B41FA5}">
                      <a16:colId xmlns:a16="http://schemas.microsoft.com/office/drawing/2014/main" val="638023679"/>
                    </a:ext>
                  </a:extLst>
                </a:gridCol>
              </a:tblGrid>
              <a:tr h="306254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bird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33576"/>
                  </a:ext>
                </a:extLst>
              </a:tr>
              <a:tr h="402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zh-TW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08968"/>
                  </a:ext>
                </a:extLst>
              </a:tr>
            </a:tbl>
          </a:graphicData>
        </a:graphic>
      </p:graphicFrame>
      <p:cxnSp>
        <p:nvCxnSpPr>
          <p:cNvPr id="13" name="直線單箭頭接點 12"/>
          <p:cNvCxnSpPr>
            <a:endCxn id="16" idx="0"/>
          </p:cNvCxnSpPr>
          <p:nvPr/>
        </p:nvCxnSpPr>
        <p:spPr>
          <a:xfrm flipH="1">
            <a:off x="4283768" y="4538762"/>
            <a:ext cx="637345" cy="79104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9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Review </a:t>
            </a:r>
            <a:r>
              <a:rPr kumimoji="1" lang="en-US" altLang="zh-TW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Data Structure</a:t>
            </a:r>
            <a:endParaRPr kumimoji="1" lang="en-US" altLang="zh-TW" sz="32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Practice </a:t>
            </a:r>
            <a:r>
              <a:rPr kumimoji="1" lang="en-US" altLang="zh-TW" sz="3200" b="0" dirty="0">
                <a:latin typeface="+mn-ea"/>
              </a:rPr>
              <a:t>#0 </a:t>
            </a:r>
            <a:r>
              <a:rPr kumimoji="1" lang="en-US" altLang="zh-TW" sz="3200" b="0" dirty="0" smtClean="0">
                <a:latin typeface="+mn-ea"/>
              </a:rPr>
              <a:t>– </a:t>
            </a:r>
            <a:r>
              <a:rPr kumimoji="1" lang="en-US" altLang="zh-TW" sz="3200" b="0" dirty="0" smtClean="0">
                <a:latin typeface="+mn-ea"/>
              </a:rPr>
              <a:t>Add a word</a:t>
            </a:r>
            <a:endParaRPr kumimoji="1" lang="en-US" altLang="zh-TW" sz="32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Find a word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</a:t>
            </a:r>
            <a:r>
              <a:rPr kumimoji="1" lang="zh-TW" altLang="en-US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print the tree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789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Practice #0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42813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n-ea"/>
              </a:rPr>
              <a:t>Add word to a binary tree</a:t>
            </a:r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457200" y="2180737"/>
            <a:ext cx="35149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>
                <a:latin typeface="+mn-ea"/>
              </a:rPr>
              <a:t>struct</a:t>
            </a:r>
            <a:r>
              <a:rPr kumimoji="1" lang="en-US" altLang="zh-TW" dirty="0">
                <a:latin typeface="+mn-ea"/>
              </a:rPr>
              <a:t> Word {</a:t>
            </a:r>
          </a:p>
          <a:p>
            <a:r>
              <a:rPr kumimoji="1" lang="en-US" altLang="zh-TW" dirty="0">
                <a:latin typeface="+mn-ea"/>
              </a:rPr>
              <a:t>	string word;</a:t>
            </a:r>
          </a:p>
          <a:p>
            <a:r>
              <a:rPr kumimoji="1" lang="en-US" altLang="zh-TW" dirty="0">
                <a:latin typeface="+mn-ea"/>
              </a:rPr>
              <a:t>	Word* left;</a:t>
            </a:r>
          </a:p>
          <a:p>
            <a:r>
              <a:rPr kumimoji="1" lang="en-US" altLang="zh-TW" dirty="0">
                <a:latin typeface="+mn-ea"/>
              </a:rPr>
              <a:t>	Word* right;</a:t>
            </a:r>
          </a:p>
          <a:p>
            <a:r>
              <a:rPr kumimoji="1" lang="en-US" altLang="zh-TW" dirty="0">
                <a:latin typeface="+mn-ea"/>
              </a:rPr>
              <a:t>}</a:t>
            </a:r>
          </a:p>
          <a:p>
            <a:r>
              <a:rPr kumimoji="1" lang="en-US" altLang="zh-TW" dirty="0">
                <a:latin typeface="+mn-ea"/>
              </a:rPr>
              <a:t>class Dictionary {</a:t>
            </a:r>
          </a:p>
          <a:p>
            <a:r>
              <a:rPr kumimoji="1" lang="en-US" altLang="zh-TW" dirty="0">
                <a:latin typeface="+mn-ea"/>
              </a:rPr>
              <a:t>	private:</a:t>
            </a:r>
          </a:p>
          <a:p>
            <a:r>
              <a:rPr kumimoji="1" lang="en-US" altLang="zh-TW" dirty="0">
                <a:latin typeface="+mn-ea"/>
              </a:rPr>
              <a:t>		Word* root;</a:t>
            </a:r>
          </a:p>
          <a:p>
            <a:r>
              <a:rPr kumimoji="1" lang="en-US" altLang="zh-TW" dirty="0">
                <a:latin typeface="+mn-ea"/>
              </a:rPr>
              <a:t>	public:</a:t>
            </a:r>
          </a:p>
          <a:p>
            <a:r>
              <a:rPr kumimoji="1" lang="en-US" altLang="zh-TW" dirty="0">
                <a:latin typeface="+mn-ea"/>
              </a:rPr>
              <a:t>		bool </a:t>
            </a:r>
            <a:r>
              <a:rPr kumimoji="1" lang="en-US" altLang="zh-TW" dirty="0" smtClean="0">
                <a:latin typeface="+mn-ea"/>
              </a:rPr>
              <a:t>add(string </a:t>
            </a:r>
            <a:r>
              <a:rPr kumimoji="1" lang="en-US" altLang="zh-TW" dirty="0">
                <a:latin typeface="+mn-ea"/>
              </a:rPr>
              <a:t>word);</a:t>
            </a:r>
          </a:p>
          <a:p>
            <a:r>
              <a:rPr kumimoji="1" lang="en-US" altLang="zh-TW" dirty="0">
                <a:latin typeface="+mn-ea"/>
              </a:rPr>
              <a:t>		bool </a:t>
            </a:r>
            <a:r>
              <a:rPr kumimoji="1" lang="en-US" altLang="zh-TW" dirty="0" smtClean="0">
                <a:latin typeface="+mn-ea"/>
              </a:rPr>
              <a:t>find(string </a:t>
            </a:r>
            <a:r>
              <a:rPr kumimoji="1" lang="en-US" altLang="zh-TW" dirty="0">
                <a:latin typeface="+mn-ea"/>
              </a:rPr>
              <a:t>word);</a:t>
            </a:r>
          </a:p>
          <a:p>
            <a:r>
              <a:rPr kumimoji="1" lang="en-US" altLang="zh-TW" dirty="0">
                <a:latin typeface="+mn-ea"/>
              </a:rPr>
              <a:t> 		void print();</a:t>
            </a:r>
          </a:p>
          <a:p>
            <a:r>
              <a:rPr kumimoji="1" lang="en-US" altLang="zh-TW" dirty="0">
                <a:latin typeface="+mn-ea"/>
              </a:rPr>
              <a:t>}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714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8996</TotalTime>
  <Words>269</Words>
  <Application>Microsoft Office PowerPoint</Application>
  <PresentationFormat>如螢幕大小 (4:3)</PresentationFormat>
  <Paragraphs>107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0" baseType="lpstr">
      <vt:lpstr>微軟正黑體</vt:lpstr>
      <vt:lpstr>新細明體</vt:lpstr>
      <vt:lpstr>Arial</vt:lpstr>
      <vt:lpstr>Arial Black</vt:lpstr>
      <vt:lpstr>Calibri</vt:lpstr>
      <vt:lpstr>基礎</vt:lpstr>
      <vt:lpstr>Lab #13</vt:lpstr>
      <vt:lpstr>Agenda</vt:lpstr>
      <vt:lpstr>Data Structure</vt:lpstr>
      <vt:lpstr>Data Structure</vt:lpstr>
      <vt:lpstr>recursive</vt:lpstr>
      <vt:lpstr>recursive</vt:lpstr>
      <vt:lpstr>recursive</vt:lpstr>
      <vt:lpstr>Agenda</vt:lpstr>
      <vt:lpstr>Practice #0</vt:lpstr>
      <vt:lpstr>Agenda</vt:lpstr>
      <vt:lpstr>Practice #1</vt:lpstr>
      <vt:lpstr>Agenda</vt:lpstr>
      <vt:lpstr>Practice #2</vt:lpstr>
      <vt:lpstr>End of the class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weihung</cp:lastModifiedBy>
  <cp:revision>326</cp:revision>
  <dcterms:created xsi:type="dcterms:W3CDTF">2015-03-03T01:58:10Z</dcterms:created>
  <dcterms:modified xsi:type="dcterms:W3CDTF">2016-06-15T07:47:26Z</dcterms:modified>
</cp:coreProperties>
</file>