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12396-ABA2-426B-9917-6AC6BFAE88C3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D1668-7292-4B2C-A240-66BEA91E54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9225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8D1668-7292-4B2C-A240-66BEA91E544E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050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A49261D-1727-4056-BDC0-99A645B84761}" type="datetimeFigureOut">
              <a:rPr lang="zh-TW" altLang="en-US" smtClean="0"/>
              <a:t>2012/10/24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Statistics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2012/10/24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935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8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(a) 1 time: (1-p), n times: p</a:t>
            </a:r>
            <a:r>
              <a:rPr lang="en-US" altLang="zh-TW" sz="2800" baseline="30000" dirty="0" smtClean="0"/>
              <a:t>n-1</a:t>
            </a:r>
            <a:r>
              <a:rPr lang="en-US" altLang="zh-TW" sz="2800" dirty="0" smtClean="0"/>
              <a:t>(1-p)</a:t>
            </a:r>
          </a:p>
          <a:p>
            <a:pPr marL="0" indent="0">
              <a:buNone/>
            </a:pPr>
            <a:r>
              <a:rPr lang="en-US" altLang="zh-TW" sz="2800" dirty="0" smtClean="0"/>
              <a:t>         E[Z] = Σ n * p</a:t>
            </a:r>
            <a:r>
              <a:rPr lang="en-US" altLang="zh-TW" sz="2800" baseline="30000" dirty="0" smtClean="0"/>
              <a:t>n-1</a:t>
            </a:r>
            <a:r>
              <a:rPr lang="en-US" altLang="zh-TW" sz="2800" dirty="0" smtClean="0"/>
              <a:t> *(1-p) where n = 1 to </a:t>
            </a:r>
            <a:r>
              <a:rPr lang="zh-TW" altLang="en-US" sz="2800" dirty="0" smtClean="0"/>
              <a:t>∞</a:t>
            </a:r>
            <a:endParaRPr lang="en-US" altLang="zh-TW" sz="2800" dirty="0" smtClean="0"/>
          </a:p>
          <a:p>
            <a:pPr marL="0" indent="0">
              <a:buNone/>
            </a:pPr>
            <a:r>
              <a:rPr lang="en-US" altLang="zh-TW" sz="2800" dirty="0" smtClean="0"/>
              <a:t>         tricky calculation: </a:t>
            </a:r>
            <a:r>
              <a:rPr lang="zh-TW" altLang="en-US" sz="2800" dirty="0" smtClean="0">
                <a:ea typeface="微軟正黑體" pitchFamily="34" charset="-120"/>
              </a:rPr>
              <a:t>差比級數</a:t>
            </a:r>
            <a:r>
              <a:rPr lang="en-US" altLang="zh-TW" sz="2800" dirty="0" smtClean="0">
                <a:ea typeface="微軟正黑體" pitchFamily="34" charset="-120"/>
              </a:rPr>
              <a:t>, n</a:t>
            </a:r>
            <a:r>
              <a:rPr lang="zh-TW" altLang="en-US" sz="2800" dirty="0" smtClean="0">
                <a:ea typeface="微軟正黑體" pitchFamily="34" charset="-120"/>
              </a:rPr>
              <a:t>→</a:t>
            </a:r>
            <a:r>
              <a:rPr lang="zh-TW" altLang="en-US" sz="2800" dirty="0" smtClean="0"/>
              <a:t> ∞</a:t>
            </a:r>
            <a:endParaRPr lang="en-US" altLang="zh-TW" sz="2800" dirty="0" smtClean="0">
              <a:ea typeface="微軟正黑體" pitchFamily="34" charset="-120"/>
            </a:endParaRPr>
          </a:p>
          <a:p>
            <a:r>
              <a:rPr lang="en-US" altLang="zh-TW" sz="2800" dirty="0" smtClean="0">
                <a:ea typeface="微軟正黑體" pitchFamily="34" charset="-120"/>
              </a:rPr>
              <a:t>(b) </a:t>
            </a:r>
            <a:r>
              <a:rPr lang="en-US" altLang="zh-TW" sz="2800" dirty="0" err="1" smtClean="0">
                <a:ea typeface="微軟正黑體" pitchFamily="34" charset="-120"/>
              </a:rPr>
              <a:t>Pr</a:t>
            </a:r>
            <a:r>
              <a:rPr lang="en-US" altLang="zh-TW" sz="2800" dirty="0" smtClean="0">
                <a:ea typeface="微軟正黑體" pitchFamily="34" charset="-120"/>
              </a:rPr>
              <a:t>(Z</a:t>
            </a:r>
            <a:r>
              <a:rPr lang="zh-TW" altLang="en-US" sz="2800" dirty="0" smtClean="0">
                <a:ea typeface="微軟正黑體" pitchFamily="34" charset="-120"/>
              </a:rPr>
              <a:t>≦</a:t>
            </a:r>
            <a:r>
              <a:rPr lang="en-US" altLang="zh-TW" sz="2800" dirty="0" err="1" smtClean="0">
                <a:ea typeface="微軟正黑體" pitchFamily="34" charset="-120"/>
              </a:rPr>
              <a:t>z|p</a:t>
            </a:r>
            <a:r>
              <a:rPr lang="en-US" altLang="zh-TW" sz="2800" dirty="0" smtClean="0">
                <a:ea typeface="微軟正黑體" pitchFamily="34" charset="-120"/>
              </a:rPr>
              <a:t>) = </a:t>
            </a:r>
            <a:r>
              <a:rPr lang="pl-PL" altLang="zh-TW" sz="2800" dirty="0" smtClean="0">
                <a:ea typeface="微軟正黑體" pitchFamily="34" charset="-120"/>
              </a:rPr>
              <a:t>Σ(1-p)*p^(z-1) where n = 1 to z</a:t>
            </a:r>
            <a:endParaRPr lang="en-US" altLang="zh-TW" sz="2800" dirty="0" smtClean="0"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ea typeface="微軟正黑體" pitchFamily="34" charset="-120"/>
              </a:rPr>
              <a:t>　　</a:t>
            </a:r>
            <a:r>
              <a:rPr lang="en-US" altLang="zh-TW" sz="2800" dirty="0" smtClean="0">
                <a:ea typeface="微軟正黑體" pitchFamily="34" charset="-120"/>
              </a:rPr>
              <a:t> </a:t>
            </a:r>
            <a:r>
              <a:rPr lang="zh-TW" altLang="en-US" sz="2800" dirty="0" smtClean="0">
                <a:ea typeface="微軟正黑體" pitchFamily="34" charset="-120"/>
              </a:rPr>
              <a:t>等比級數</a:t>
            </a:r>
            <a:endParaRPr lang="en-US" altLang="zh-TW" sz="2800" dirty="0" smtClean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1009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9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Discrete random variable</a:t>
            </a:r>
          </a:p>
          <a:p>
            <a:r>
              <a:rPr lang="en-US" altLang="zh-TW" sz="2800" dirty="0" smtClean="0"/>
              <a:t>Use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Σ, not </a:t>
            </a:r>
            <a:r>
              <a:rPr lang="zh-TW" altLang="en-US" sz="2800" dirty="0" smtClean="0"/>
              <a:t>∫</a:t>
            </a:r>
            <a:endParaRPr lang="en-US" altLang="zh-TW" sz="2800" dirty="0" smtClean="0"/>
          </a:p>
          <a:p>
            <a:r>
              <a:rPr lang="en-US" altLang="zh-TW" sz="2800" dirty="0" err="1"/>
              <a:t>Pr</a:t>
            </a:r>
            <a:r>
              <a:rPr lang="en-US" altLang="zh-TW" sz="2800" dirty="0"/>
              <a:t>(XY = </a:t>
            </a:r>
            <a:r>
              <a:rPr lang="en-US" altLang="zh-TW" sz="2800" dirty="0" err="1"/>
              <a:t>xy</a:t>
            </a:r>
            <a:r>
              <a:rPr lang="en-US" altLang="zh-TW" sz="2800" dirty="0" smtClean="0"/>
              <a:t>) = </a:t>
            </a:r>
            <a:r>
              <a:rPr lang="en-US" altLang="zh-TW" sz="2800" dirty="0" err="1" smtClean="0"/>
              <a:t>Pr</a:t>
            </a:r>
            <a:r>
              <a:rPr lang="en-US" altLang="zh-TW" sz="2800" dirty="0" smtClean="0"/>
              <a:t>(X </a:t>
            </a:r>
            <a:r>
              <a:rPr lang="en-US" altLang="zh-TW" sz="2800" dirty="0"/>
              <a:t>= x; Y = y</a:t>
            </a:r>
            <a:r>
              <a:rPr lang="en-US" altLang="zh-TW" sz="2800" dirty="0" smtClean="0"/>
              <a:t>)</a:t>
            </a:r>
          </a:p>
          <a:p>
            <a:pPr marL="0" indent="0">
              <a:buNone/>
            </a:pPr>
            <a:r>
              <a:rPr lang="en-US" altLang="zh-TW" sz="2800" dirty="0" smtClean="0"/>
              <a:t>                        = </a:t>
            </a:r>
            <a:r>
              <a:rPr lang="en-US" altLang="zh-TW" sz="2800" dirty="0" err="1"/>
              <a:t>Pr</a:t>
            </a:r>
            <a:r>
              <a:rPr lang="en-US" altLang="zh-TW" sz="2800" dirty="0"/>
              <a:t>(X = x) </a:t>
            </a:r>
            <a:r>
              <a:rPr lang="en-US" altLang="zh-TW" sz="2800" dirty="0" err="1"/>
              <a:t>Pr</a:t>
            </a:r>
            <a:r>
              <a:rPr lang="en-US" altLang="zh-TW" sz="2800" dirty="0"/>
              <a:t>(Y = y)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5816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10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E[(X – d)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] = E[X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] – 2dμ + d</a:t>
            </a:r>
            <a:r>
              <a:rPr lang="en-US" altLang="zh-TW" sz="2800" baseline="30000" dirty="0" smtClean="0"/>
              <a:t>2</a:t>
            </a:r>
          </a:p>
          <a:p>
            <a:r>
              <a:rPr lang="en-US" altLang="zh-TW" sz="2800" dirty="0" smtClean="0"/>
              <a:t>Two ways to prove minimum</a:t>
            </a:r>
          </a:p>
          <a:p>
            <a:r>
              <a:rPr lang="en-US" altLang="zh-TW" sz="2800" dirty="0" smtClean="0"/>
              <a:t>1.differential: 2d – 2μ = 0 has the minimum</a:t>
            </a:r>
          </a:p>
          <a:p>
            <a:r>
              <a:rPr lang="en-US" altLang="zh-TW" sz="2800" dirty="0" smtClean="0"/>
              <a:t>2.</a:t>
            </a:r>
            <a:r>
              <a:rPr lang="zh-TW" altLang="en-US" sz="2800" dirty="0" smtClean="0">
                <a:ea typeface="微軟正黑體" pitchFamily="34" charset="-120"/>
              </a:rPr>
              <a:t>配方法</a:t>
            </a:r>
            <a:r>
              <a:rPr lang="en-US" altLang="zh-TW" sz="2800" dirty="0" smtClean="0">
                <a:ea typeface="微軟正黑體" pitchFamily="34" charset="-120"/>
              </a:rPr>
              <a:t>: </a:t>
            </a:r>
            <a:r>
              <a:rPr lang="en-US" altLang="zh-TW" sz="2800" dirty="0" smtClean="0"/>
              <a:t>E[X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] – 2dμ + d</a:t>
            </a:r>
            <a:r>
              <a:rPr lang="en-US" altLang="zh-TW" sz="2800" baseline="30000" dirty="0" smtClean="0"/>
              <a:t>2 </a:t>
            </a:r>
            <a:r>
              <a:rPr lang="en-US" altLang="zh-TW" sz="2800" dirty="0" smtClean="0"/>
              <a:t>= E[X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] + (d – μ)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 – μ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 </a:t>
            </a:r>
            <a:endParaRPr lang="en-US" altLang="zh-TW" sz="2800" baseline="30000" dirty="0" smtClean="0"/>
          </a:p>
          <a:p>
            <a:endParaRPr lang="en-US" altLang="zh-TW" sz="2800" dirty="0" smtClean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49553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11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Sum of posterior probability MUST be 1</a:t>
            </a:r>
          </a:p>
          <a:p>
            <a:r>
              <a:rPr lang="en-US" altLang="zh-TW" sz="2800" dirty="0" smtClean="0"/>
              <a:t>Original believe = 1/9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Binomial Distribution</a:t>
            </a:r>
          </a:p>
          <a:p>
            <a:r>
              <a:rPr lang="zh-TW" altLang="en-US" sz="2800" dirty="0" smtClean="0">
                <a:ea typeface="微軟正黑體" pitchFamily="34" charset="-120"/>
              </a:rPr>
              <a:t>成功次數、總次數相同，只有成功機率不同</a:t>
            </a:r>
            <a:endParaRPr lang="en-US" altLang="zh-TW" sz="2800" dirty="0" smtClean="0">
              <a:ea typeface="微軟正黑體" pitchFamily="34" charset="-120"/>
            </a:endParaRPr>
          </a:p>
          <a:p>
            <a:r>
              <a:rPr lang="en-US" altLang="zh-TW" sz="2800" dirty="0" smtClean="0"/>
              <a:t>Definitely need your calculator or computer</a:t>
            </a:r>
          </a:p>
        </p:txBody>
      </p:sp>
    </p:spTree>
    <p:extLst>
      <p:ext uri="{BB962C8B-B14F-4D97-AF65-F5344CB8AC3E}">
        <p14:creationId xmlns:p14="http://schemas.microsoft.com/office/powerpoint/2010/main" val="302959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Before we start…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ea typeface="微軟正黑體" pitchFamily="34" charset="-120"/>
              </a:rPr>
              <a:t>作業請寫清楚</a:t>
            </a:r>
            <a:r>
              <a:rPr lang="en-US" altLang="zh-TW" sz="2800" dirty="0" smtClean="0">
                <a:ea typeface="微軟正黑體" pitchFamily="34" charset="-120"/>
              </a:rPr>
              <a:t>”</a:t>
            </a:r>
            <a:r>
              <a:rPr lang="zh-TW" altLang="en-US" sz="2800" dirty="0" smtClean="0">
                <a:ea typeface="微軟正黑體" pitchFamily="34" charset="-120"/>
              </a:rPr>
              <a:t>假設</a:t>
            </a:r>
            <a:r>
              <a:rPr lang="en-US" altLang="zh-TW" sz="2800" dirty="0" smtClean="0">
                <a:ea typeface="微軟正黑體" pitchFamily="34" charset="-120"/>
              </a:rPr>
              <a:t>”</a:t>
            </a:r>
            <a:r>
              <a:rPr lang="zh-TW" altLang="en-US" sz="2800" dirty="0" smtClean="0">
                <a:ea typeface="微軟正黑體" pitchFamily="34" charset="-120"/>
              </a:rPr>
              <a:t>、</a:t>
            </a:r>
            <a:r>
              <a:rPr lang="en-US" altLang="zh-TW" sz="2800" dirty="0" smtClean="0">
                <a:ea typeface="微軟正黑體" pitchFamily="34" charset="-120"/>
              </a:rPr>
              <a:t>”</a:t>
            </a:r>
            <a:r>
              <a:rPr lang="zh-TW" altLang="en-US" sz="2800" dirty="0" smtClean="0">
                <a:ea typeface="微軟正黑體" pitchFamily="34" charset="-120"/>
              </a:rPr>
              <a:t>計算過程</a:t>
            </a:r>
            <a:r>
              <a:rPr lang="en-US" altLang="zh-TW" sz="2800" dirty="0" smtClean="0">
                <a:ea typeface="微軟正黑體" pitchFamily="34" charset="-120"/>
              </a:rPr>
              <a:t>”</a:t>
            </a:r>
            <a:r>
              <a:rPr lang="zh-TW" altLang="en-US" sz="2800" dirty="0" smtClean="0">
                <a:ea typeface="微軟正黑體" pitchFamily="34" charset="-120"/>
              </a:rPr>
              <a:t>、</a:t>
            </a:r>
            <a:r>
              <a:rPr lang="en-US" altLang="zh-TW" sz="2800" dirty="0" smtClean="0">
                <a:ea typeface="微軟正黑體" pitchFamily="34" charset="-120"/>
              </a:rPr>
              <a:t>”</a:t>
            </a:r>
            <a:r>
              <a:rPr lang="zh-TW" altLang="en-US" sz="2800" dirty="0" smtClean="0">
                <a:ea typeface="微軟正黑體" pitchFamily="34" charset="-120"/>
              </a:rPr>
              <a:t>結論</a:t>
            </a:r>
            <a:r>
              <a:rPr lang="en-US" altLang="zh-TW" sz="2800" dirty="0" smtClean="0">
                <a:ea typeface="微軟正黑體" pitchFamily="34" charset="-120"/>
              </a:rPr>
              <a:t>”</a:t>
            </a:r>
          </a:p>
          <a:p>
            <a:endParaRPr lang="en-US" altLang="zh-TW" sz="2800" dirty="0">
              <a:ea typeface="微軟正黑體" pitchFamily="34" charset="-120"/>
            </a:endParaRPr>
          </a:p>
          <a:p>
            <a:r>
              <a:rPr lang="zh-TW" altLang="en-US" sz="2800" dirty="0" smtClean="0">
                <a:ea typeface="微軟正黑體" pitchFamily="34" charset="-120"/>
              </a:rPr>
              <a:t>盡量</a:t>
            </a:r>
            <a:r>
              <a:rPr lang="en-US" altLang="zh-TW" sz="2800" dirty="0" smtClean="0">
                <a:ea typeface="微軟正黑體" pitchFamily="34" charset="-120"/>
              </a:rPr>
              <a:t>”</a:t>
            </a:r>
            <a:r>
              <a:rPr lang="zh-TW" altLang="en-US" sz="2800" dirty="0" smtClean="0">
                <a:ea typeface="微軟正黑體" pitchFamily="34" charset="-120"/>
              </a:rPr>
              <a:t>自己</a:t>
            </a:r>
            <a:r>
              <a:rPr lang="en-US" altLang="zh-TW" sz="2800" dirty="0" smtClean="0">
                <a:ea typeface="微軟正黑體" pitchFamily="34" charset="-120"/>
              </a:rPr>
              <a:t>””</a:t>
            </a:r>
            <a:r>
              <a:rPr lang="zh-TW" altLang="en-US" sz="2800" dirty="0" smtClean="0">
                <a:ea typeface="微軟正黑體" pitchFamily="34" charset="-120"/>
              </a:rPr>
              <a:t>認真</a:t>
            </a:r>
            <a:r>
              <a:rPr lang="en-US" altLang="zh-TW" sz="2800" dirty="0" smtClean="0">
                <a:ea typeface="微軟正黑體" pitchFamily="34" charset="-120"/>
              </a:rPr>
              <a:t>”</a:t>
            </a:r>
            <a:r>
              <a:rPr lang="zh-TW" altLang="en-US" sz="2800" dirty="0" smtClean="0">
                <a:ea typeface="微軟正黑體" pitchFamily="34" charset="-120"/>
              </a:rPr>
              <a:t>寫！</a:t>
            </a:r>
            <a:endParaRPr lang="en-US" altLang="zh-TW" sz="2800" dirty="0" smtClean="0">
              <a:ea typeface="微軟正黑體" pitchFamily="34" charset="-120"/>
            </a:endParaRPr>
          </a:p>
          <a:p>
            <a:endParaRPr lang="en-US" altLang="zh-TW" sz="2800" dirty="0" smtClean="0">
              <a:ea typeface="微軟正黑體" pitchFamily="34" charset="-120"/>
            </a:endParaRPr>
          </a:p>
          <a:p>
            <a:r>
              <a:rPr lang="zh-TW" altLang="en-US" sz="2800" dirty="0">
                <a:ea typeface="微軟正黑體" pitchFamily="34" charset="-120"/>
              </a:rPr>
              <a:t>善用工具</a:t>
            </a:r>
            <a:r>
              <a:rPr lang="zh-TW" altLang="en-US" sz="2800" dirty="0" smtClean="0">
                <a:ea typeface="微軟正黑體" pitchFamily="34" charset="-120"/>
              </a:rPr>
              <a:t>：電腦、計算機、</a:t>
            </a:r>
            <a:r>
              <a:rPr lang="en-US" altLang="zh-TW" sz="2800" dirty="0" smtClean="0">
                <a:ea typeface="微軟正黑體" pitchFamily="34" charset="-120"/>
              </a:rPr>
              <a:t>Google!</a:t>
            </a:r>
            <a:endParaRPr lang="en-US" altLang="zh-TW" sz="2800" dirty="0">
              <a:ea typeface="微軟正黑體" pitchFamily="34" charset="-120"/>
            </a:endParaRPr>
          </a:p>
          <a:p>
            <a:endParaRPr lang="en-US" altLang="zh-TW" sz="2800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9165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Let event E be waking up early, L be waking up late, V be waking up very late, O be on time, X be not on time</a:t>
            </a:r>
          </a:p>
          <a:p>
            <a:r>
              <a:rPr lang="en-US" altLang="zh-TW" sz="2800" dirty="0" smtClean="0"/>
              <a:t>Conditional Probability [P(A|B)]</a:t>
            </a:r>
          </a:p>
          <a:p>
            <a:r>
              <a:rPr lang="en-US" altLang="zh-TW" sz="2800" dirty="0" smtClean="0"/>
              <a:t>(a) </a:t>
            </a:r>
            <a:r>
              <a:rPr lang="en-US" altLang="zh-TW" sz="2800" dirty="0" err="1" smtClean="0"/>
              <a:t>Pr</a:t>
            </a:r>
            <a:r>
              <a:rPr lang="en-US" altLang="zh-TW" sz="2800" dirty="0" smtClean="0"/>
              <a:t>(X)</a:t>
            </a:r>
          </a:p>
          <a:p>
            <a:r>
              <a:rPr lang="en-US" altLang="zh-TW" sz="2800" dirty="0" smtClean="0"/>
              <a:t>(b)(c)Posterior Probability [Conditional    	 		   Probability of given X] P(E|X), P(L|X), P(V|X)</a:t>
            </a:r>
          </a:p>
          <a:p>
            <a:r>
              <a:rPr lang="en-US" altLang="zh-TW" sz="2800" dirty="0" smtClean="0"/>
              <a:t>(d) Given “O”</a:t>
            </a:r>
          </a:p>
        </p:txBody>
      </p:sp>
    </p:spTree>
    <p:extLst>
      <p:ext uri="{BB962C8B-B14F-4D97-AF65-F5344CB8AC3E}">
        <p14:creationId xmlns:p14="http://schemas.microsoft.com/office/powerpoint/2010/main" val="368442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ea typeface="微軟正黑體" pitchFamily="34" charset="-120"/>
              </a:rPr>
              <a:t>VERY IMPORTANT!!!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E[X</a:t>
            </a:r>
            <a:r>
              <a:rPr lang="en-US" altLang="zh-TW" sz="2800" dirty="0">
                <a:ea typeface="微軟正黑體" pitchFamily="34" charset="-120"/>
              </a:rPr>
              <a:t>]</a:t>
            </a:r>
            <a:r>
              <a:rPr lang="en-US" altLang="zh-TW" sz="2800" dirty="0" smtClean="0">
                <a:ea typeface="微軟正黑體" pitchFamily="34" charset="-120"/>
              </a:rPr>
              <a:t> = μ, E[μ] = </a:t>
            </a:r>
            <a:r>
              <a:rPr lang="en-US" altLang="zh-TW" sz="2800" dirty="0">
                <a:ea typeface="微軟正黑體" pitchFamily="34" charset="-120"/>
              </a:rPr>
              <a:t>μ</a:t>
            </a:r>
            <a:endParaRPr lang="en-US" altLang="zh-TW" sz="2800" dirty="0" smtClean="0">
              <a:ea typeface="微軟正黑體" pitchFamily="34" charset="-120"/>
            </a:endParaRPr>
          </a:p>
          <a:p>
            <a:r>
              <a:rPr lang="zh-TW" altLang="en-US" sz="2400" dirty="0">
                <a:ea typeface="微軟正黑體" pitchFamily="34" charset="-120"/>
              </a:rPr>
              <a:t>證明</a:t>
            </a:r>
            <a:r>
              <a:rPr lang="zh-TW" altLang="en-US" sz="2400" dirty="0" smtClean="0">
                <a:ea typeface="微軟正黑體" pitchFamily="34" charset="-120"/>
              </a:rPr>
              <a:t>不難，但</a:t>
            </a:r>
            <a:r>
              <a:rPr lang="en-US" altLang="zh-TW" sz="2800" dirty="0" smtClean="0">
                <a:ea typeface="微軟正黑體" pitchFamily="34" charset="-120"/>
              </a:rPr>
              <a:t>E[x</a:t>
            </a:r>
            <a:r>
              <a:rPr lang="en-US" altLang="zh-TW" sz="2800" baseline="30000" dirty="0" smtClean="0">
                <a:ea typeface="微軟正黑體" pitchFamily="34" charset="-120"/>
              </a:rPr>
              <a:t>2</a:t>
            </a:r>
            <a:r>
              <a:rPr lang="en-US" altLang="zh-TW" sz="2800" dirty="0" smtClean="0">
                <a:ea typeface="微軟正黑體" pitchFamily="34" charset="-120"/>
              </a:rPr>
              <a:t>] – E[x]</a:t>
            </a:r>
            <a:r>
              <a:rPr lang="en-US" altLang="zh-TW" sz="2800" baseline="30000" dirty="0" smtClean="0">
                <a:ea typeface="微軟正黑體" pitchFamily="34" charset="-120"/>
              </a:rPr>
              <a:t>2</a:t>
            </a:r>
            <a:r>
              <a:rPr lang="en-US" altLang="zh-TW" sz="2800" dirty="0" smtClean="0">
                <a:ea typeface="微軟正黑體" pitchFamily="34" charset="-120"/>
              </a:rPr>
              <a:t> </a:t>
            </a:r>
            <a:r>
              <a:rPr lang="zh-TW" altLang="en-US" sz="2400" dirty="0" smtClean="0">
                <a:ea typeface="微軟正黑體" pitchFamily="34" charset="-120"/>
              </a:rPr>
              <a:t>比</a:t>
            </a:r>
            <a:r>
              <a:rPr lang="en-US" altLang="zh-TW" sz="2800" dirty="0">
                <a:ea typeface="微軟正黑體" pitchFamily="34" charset="-120"/>
              </a:rPr>
              <a:t> </a:t>
            </a:r>
            <a:r>
              <a:rPr lang="en-US" altLang="zh-TW" sz="2800" dirty="0" smtClean="0">
                <a:ea typeface="微軟正黑體" pitchFamily="34" charset="-120"/>
              </a:rPr>
              <a:t>E[(x - μ)</a:t>
            </a:r>
            <a:r>
              <a:rPr lang="en-US" altLang="zh-TW" sz="2800" baseline="30000" dirty="0" smtClean="0">
                <a:ea typeface="微軟正黑體" pitchFamily="34" charset="-120"/>
              </a:rPr>
              <a:t>2</a:t>
            </a:r>
            <a:r>
              <a:rPr lang="en-US" altLang="zh-TW" sz="2800" dirty="0" smtClean="0">
                <a:ea typeface="微軟正黑體" pitchFamily="34" charset="-120"/>
              </a:rPr>
              <a:t>]</a:t>
            </a:r>
            <a:r>
              <a:rPr lang="zh-TW" altLang="en-US" sz="2400" dirty="0" smtClean="0">
                <a:ea typeface="微軟正黑體" pitchFamily="34" charset="-120"/>
              </a:rPr>
              <a:t>簡單非常多</a:t>
            </a:r>
            <a:endParaRPr lang="en-US" altLang="zh-TW" sz="2800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5827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E[X]  = Σ[</a:t>
            </a:r>
            <a:r>
              <a:rPr lang="en-US" altLang="zh-TW" sz="2800" dirty="0" err="1" smtClean="0"/>
              <a:t>Pr</a:t>
            </a:r>
            <a:r>
              <a:rPr lang="en-US" altLang="zh-TW" sz="2800" dirty="0" smtClean="0"/>
              <a:t>(X) * X]</a:t>
            </a:r>
          </a:p>
          <a:p>
            <a:r>
              <a:rPr lang="en-US" altLang="zh-TW" sz="2800" dirty="0" smtClean="0"/>
              <a:t>E[a + </a:t>
            </a:r>
            <a:r>
              <a:rPr lang="en-US" altLang="zh-TW" sz="2800" dirty="0" err="1" smtClean="0"/>
              <a:t>bX</a:t>
            </a:r>
            <a:r>
              <a:rPr lang="en-US" altLang="zh-TW" sz="2800" dirty="0" smtClean="0"/>
              <a:t>] = a + b * E[X]</a:t>
            </a:r>
          </a:p>
          <a:p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(a + </a:t>
            </a:r>
            <a:r>
              <a:rPr lang="en-US" altLang="zh-TW" sz="2800" dirty="0" err="1" smtClean="0"/>
              <a:t>bX</a:t>
            </a:r>
            <a:r>
              <a:rPr lang="en-US" altLang="zh-TW" sz="2800" dirty="0"/>
              <a:t>)</a:t>
            </a:r>
            <a:r>
              <a:rPr lang="en-US" altLang="zh-TW" sz="2800" dirty="0" smtClean="0"/>
              <a:t> = (b)</a:t>
            </a:r>
            <a:r>
              <a:rPr lang="en-US" altLang="zh-TW" sz="2800" baseline="30000" dirty="0" smtClean="0"/>
              <a:t>2 * </a:t>
            </a:r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(X</a:t>
            </a:r>
            <a:r>
              <a:rPr lang="en-US" altLang="zh-TW" sz="2800" dirty="0"/>
              <a:t>)</a:t>
            </a:r>
            <a:r>
              <a:rPr lang="en-US" altLang="zh-TW" sz="2800" dirty="0" smtClean="0"/>
              <a:t> =&gt; absolutely positive</a:t>
            </a:r>
          </a:p>
          <a:p>
            <a:r>
              <a:rPr lang="en-US" altLang="zh-TW" sz="2800" dirty="0" smtClean="0"/>
              <a:t>E[X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]  = Σ[</a:t>
            </a:r>
            <a:r>
              <a:rPr lang="en-US" altLang="zh-TW" sz="2800" dirty="0" err="1" smtClean="0"/>
              <a:t>Pr</a:t>
            </a:r>
            <a:r>
              <a:rPr lang="en-US" altLang="zh-TW" sz="2800" dirty="0" smtClean="0"/>
              <a:t>(X) * X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]</a:t>
            </a:r>
          </a:p>
          <a:p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(X</a:t>
            </a:r>
            <a:r>
              <a:rPr lang="en-US" altLang="zh-TW" sz="2800" dirty="0"/>
              <a:t>)</a:t>
            </a:r>
            <a:r>
              <a:rPr lang="en-US" altLang="zh-TW" sz="2800" dirty="0" smtClean="0"/>
              <a:t> = E[X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] - </a:t>
            </a:r>
            <a:r>
              <a:rPr lang="en-US" altLang="zh-TW" sz="2800" dirty="0" smtClean="0"/>
              <a:t>E[X]</a:t>
            </a:r>
            <a:r>
              <a:rPr lang="en-US" altLang="zh-TW" sz="2800" baseline="30000" dirty="0" smtClean="0"/>
              <a:t>2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210923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Question 3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/>
              <a:t>(a)(b) need to calculate “carefully” by yourself</a:t>
            </a:r>
          </a:p>
          <a:p>
            <a:r>
              <a:rPr lang="en-US" altLang="zh-TW" sz="2800" dirty="0" smtClean="0"/>
              <a:t>Since X, Y are independent:</a:t>
            </a:r>
          </a:p>
          <a:p>
            <a:r>
              <a:rPr lang="en-US" altLang="zh-TW" sz="2800" dirty="0" smtClean="0"/>
              <a:t>(c)E[</a:t>
            </a:r>
            <a:r>
              <a:rPr lang="en-US" altLang="zh-TW" sz="2800" dirty="0" err="1" smtClean="0"/>
              <a:t>aX+bY</a:t>
            </a:r>
            <a:r>
              <a:rPr lang="en-US" altLang="zh-TW" sz="2800" dirty="0" smtClean="0"/>
              <a:t>] = a * E[X] + b * E[Y]</a:t>
            </a:r>
          </a:p>
          <a:p>
            <a:r>
              <a:rPr lang="en-US" altLang="zh-TW" sz="2800" dirty="0" smtClean="0"/>
              <a:t>(d)E[XY] = E[X] * E[Y]</a:t>
            </a:r>
          </a:p>
          <a:p>
            <a:r>
              <a:rPr lang="en-US" altLang="zh-TW" sz="2800" dirty="0" smtClean="0"/>
              <a:t>(e)</a:t>
            </a:r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(X+Y</a:t>
            </a:r>
            <a:r>
              <a:rPr lang="en-US" altLang="zh-TW" sz="2800" dirty="0"/>
              <a:t>)</a:t>
            </a:r>
            <a:r>
              <a:rPr lang="en-US" altLang="zh-TW" sz="2800" dirty="0" smtClean="0"/>
              <a:t>= </a:t>
            </a:r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(X) + </a:t>
            </a:r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(Y) – 2Cov(X,Y)</a:t>
            </a:r>
          </a:p>
          <a:p>
            <a:r>
              <a:rPr lang="en-US" altLang="zh-TW" sz="2800" dirty="0" smtClean="0"/>
              <a:t>(f)</a:t>
            </a:r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(XY) </a:t>
            </a:r>
            <a:r>
              <a:rPr lang="zh-TW" altLang="en-US" sz="2800" dirty="0" smtClean="0"/>
              <a:t>≠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(X)</a:t>
            </a:r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(Y)</a:t>
            </a:r>
          </a:p>
          <a:p>
            <a:pPr marL="0" indent="0">
              <a:buNone/>
            </a:pPr>
            <a:r>
              <a:rPr lang="en-US" altLang="zh-TW" sz="2800" dirty="0" smtClean="0"/>
              <a:t>       (by Q4) = E[X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] * E[Y</a:t>
            </a:r>
            <a:r>
              <a:rPr lang="en-US" altLang="zh-TW" sz="2800" baseline="30000" dirty="0"/>
              <a:t>2</a:t>
            </a:r>
            <a:r>
              <a:rPr lang="en-US" altLang="zh-TW" sz="2800" dirty="0" smtClean="0"/>
              <a:t>]</a:t>
            </a:r>
            <a:r>
              <a:rPr lang="en-US" altLang="zh-TW" sz="2800" baseline="30000" dirty="0" smtClean="0"/>
              <a:t> </a:t>
            </a:r>
            <a:r>
              <a:rPr lang="en-US" altLang="zh-TW" sz="2800" dirty="0" smtClean="0"/>
              <a:t>– E[X]</a:t>
            </a:r>
            <a:r>
              <a:rPr lang="en-US" altLang="zh-TW" sz="2800" baseline="30000" dirty="0" smtClean="0"/>
              <a:t>2 </a:t>
            </a:r>
            <a:r>
              <a:rPr lang="en-US" altLang="zh-TW" sz="2800" dirty="0" smtClean="0"/>
              <a:t>* E[Y]</a:t>
            </a:r>
            <a:r>
              <a:rPr lang="en-US" altLang="zh-TW" sz="2800" baseline="30000" dirty="0" smtClean="0"/>
              <a:t>2 </a:t>
            </a:r>
            <a:endParaRPr lang="en-US" altLang="zh-TW" sz="2800" dirty="0"/>
          </a:p>
          <a:p>
            <a:pPr marL="0" indent="0">
              <a:buNone/>
            </a:pPr>
            <a:r>
              <a:rPr lang="en-US" altLang="zh-TW" sz="2800" dirty="0" smtClean="0"/>
              <a:t>                     = </a:t>
            </a:r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(X)E[Y]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 + E[X]</a:t>
            </a:r>
            <a:r>
              <a:rPr lang="en-US" altLang="zh-TW" sz="2800" baseline="30000" dirty="0" smtClean="0"/>
              <a:t>2</a:t>
            </a:r>
            <a:r>
              <a:rPr lang="en-US" altLang="zh-TW" sz="2800" dirty="0" smtClean="0"/>
              <a:t>Var(Y) + </a:t>
            </a:r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(X)</a:t>
            </a:r>
            <a:r>
              <a:rPr lang="en-US" altLang="zh-TW" sz="2800" dirty="0" err="1" smtClean="0"/>
              <a:t>Var</a:t>
            </a:r>
            <a:r>
              <a:rPr lang="en-US" altLang="zh-TW" sz="2800" dirty="0" smtClean="0"/>
              <a:t>(Y)</a:t>
            </a:r>
          </a:p>
        </p:txBody>
      </p:sp>
    </p:spTree>
    <p:extLst>
      <p:ext uri="{BB962C8B-B14F-4D97-AF65-F5344CB8AC3E}">
        <p14:creationId xmlns:p14="http://schemas.microsoft.com/office/powerpoint/2010/main" val="635196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ea typeface="微軟正黑體" pitchFamily="34" charset="-120"/>
              </a:rPr>
              <a:t>(a) investigation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(d) </a:t>
            </a:r>
            <a:r>
              <a:rPr lang="zh-TW" altLang="en-US" sz="2800" dirty="0" smtClean="0">
                <a:ea typeface="微軟正黑體" pitchFamily="34" charset="-120"/>
              </a:rPr>
              <a:t>自己量</a:t>
            </a:r>
            <a:r>
              <a:rPr lang="en-US" altLang="zh-TW" sz="2800" dirty="0" smtClean="0">
                <a:ea typeface="微軟正黑體" pitchFamily="34" charset="-120"/>
              </a:rPr>
              <a:t>: Continuous, </a:t>
            </a:r>
            <a:r>
              <a:rPr lang="zh-TW" altLang="en-US" sz="2800" dirty="0" smtClean="0">
                <a:ea typeface="微軟正黑體" pitchFamily="34" charset="-120"/>
              </a:rPr>
              <a:t>廠商提供</a:t>
            </a:r>
            <a:r>
              <a:rPr lang="en-US" altLang="zh-TW" sz="2800" dirty="0" smtClean="0">
                <a:ea typeface="微軟正黑體" pitchFamily="34" charset="-120"/>
              </a:rPr>
              <a:t>: Discrete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(e) expected value of RV is fixed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(f) specific one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(g) historic data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(h) prediction</a:t>
            </a:r>
            <a:endParaRPr lang="zh-TW" altLang="en-US" sz="2800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586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ea typeface="微軟正黑體" pitchFamily="34" charset="-120"/>
              </a:rPr>
              <a:t>randomly selecting 100 voters</a:t>
            </a:r>
          </a:p>
          <a:p>
            <a:r>
              <a:rPr lang="zh-TW" altLang="en-US" sz="2800" dirty="0" smtClean="0">
                <a:ea typeface="微軟正黑體" pitchFamily="34" charset="-120"/>
              </a:rPr>
              <a:t>同一人可能重複</a:t>
            </a:r>
            <a:endParaRPr lang="en-US" altLang="zh-TW" sz="2800" dirty="0" smtClean="0">
              <a:ea typeface="微軟正黑體" pitchFamily="34" charset="-120"/>
            </a:endParaRPr>
          </a:p>
          <a:p>
            <a:r>
              <a:rPr lang="en-US" altLang="zh-TW" sz="2800" dirty="0" smtClean="0">
                <a:ea typeface="微軟正黑體" pitchFamily="34" charset="-120"/>
              </a:rPr>
              <a:t>Binomial Distribution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In Excel: </a:t>
            </a:r>
            <a:r>
              <a:rPr lang="en-US" altLang="zh-TW" sz="2800" dirty="0" err="1" smtClean="0">
                <a:ea typeface="微軟正黑體" pitchFamily="34" charset="-120"/>
              </a:rPr>
              <a:t>Binom.dist</a:t>
            </a:r>
            <a:r>
              <a:rPr lang="en-US" altLang="zh-TW" sz="2800" dirty="0">
                <a:ea typeface="微軟正黑體" pitchFamily="34" charset="-120"/>
              </a:rPr>
              <a:t>(</a:t>
            </a:r>
            <a:r>
              <a:rPr lang="zh-TW" altLang="en-US" sz="2000" dirty="0" smtClean="0">
                <a:ea typeface="微軟正黑體" pitchFamily="34" charset="-120"/>
              </a:rPr>
              <a:t>成功次數</a:t>
            </a:r>
            <a:r>
              <a:rPr lang="en-US" altLang="zh-TW" sz="2000" dirty="0" smtClean="0">
                <a:ea typeface="微軟正黑體" pitchFamily="34" charset="-120"/>
              </a:rPr>
              <a:t>,</a:t>
            </a:r>
            <a:r>
              <a:rPr lang="zh-TW" altLang="en-US" sz="2000" dirty="0" smtClean="0">
                <a:ea typeface="微軟正黑體" pitchFamily="34" charset="-120"/>
              </a:rPr>
              <a:t>總次數</a:t>
            </a:r>
            <a:r>
              <a:rPr lang="en-US" altLang="zh-TW" sz="2000" dirty="0" smtClean="0">
                <a:ea typeface="微軟正黑體" pitchFamily="34" charset="-120"/>
              </a:rPr>
              <a:t>,</a:t>
            </a:r>
            <a:r>
              <a:rPr lang="zh-TW" altLang="en-US" sz="2000" dirty="0" smtClean="0">
                <a:ea typeface="微軟正黑體" pitchFamily="34" charset="-120"/>
              </a:rPr>
              <a:t>成功機率</a:t>
            </a:r>
            <a:r>
              <a:rPr lang="en-US" altLang="zh-TW" sz="2000" dirty="0" smtClean="0">
                <a:ea typeface="微軟正黑體" pitchFamily="34" charset="-120"/>
              </a:rPr>
              <a:t>,</a:t>
            </a:r>
            <a:r>
              <a:rPr lang="zh-TW" altLang="en-US" sz="2000" dirty="0" smtClean="0">
                <a:ea typeface="微軟正黑體" pitchFamily="34" charset="-120"/>
              </a:rPr>
              <a:t>累積與否</a:t>
            </a:r>
            <a:r>
              <a:rPr lang="en-US" altLang="zh-TW" sz="2800" dirty="0" smtClean="0">
                <a:ea typeface="微軟正黑體" pitchFamily="34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2800" dirty="0" smtClean="0">
                <a:ea typeface="微軟正黑體" pitchFamily="34" charset="-120"/>
              </a:rPr>
              <a:t>       (2003) </a:t>
            </a:r>
            <a:r>
              <a:rPr lang="en-US" altLang="zh-TW" sz="2800" dirty="0" err="1">
                <a:ea typeface="微軟正黑體" pitchFamily="34" charset="-120"/>
              </a:rPr>
              <a:t>Binomdist</a:t>
            </a:r>
            <a:r>
              <a:rPr lang="en-US" altLang="zh-TW" sz="2800" dirty="0">
                <a:ea typeface="微軟正黑體" pitchFamily="34" charset="-120"/>
              </a:rPr>
              <a:t>(</a:t>
            </a:r>
            <a:r>
              <a:rPr lang="zh-TW" altLang="en-US" sz="2000" dirty="0">
                <a:ea typeface="微軟正黑體" pitchFamily="34" charset="-120"/>
              </a:rPr>
              <a:t>成功次數</a:t>
            </a:r>
            <a:r>
              <a:rPr lang="en-US" altLang="zh-TW" sz="2000" dirty="0">
                <a:ea typeface="微軟正黑體" pitchFamily="34" charset="-120"/>
              </a:rPr>
              <a:t>,</a:t>
            </a:r>
            <a:r>
              <a:rPr lang="zh-TW" altLang="en-US" sz="2000" dirty="0">
                <a:ea typeface="微軟正黑體" pitchFamily="34" charset="-120"/>
              </a:rPr>
              <a:t>總次數</a:t>
            </a:r>
            <a:r>
              <a:rPr lang="en-US" altLang="zh-TW" sz="2000" dirty="0">
                <a:ea typeface="微軟正黑體" pitchFamily="34" charset="-120"/>
              </a:rPr>
              <a:t>,</a:t>
            </a:r>
            <a:r>
              <a:rPr lang="zh-TW" altLang="en-US" sz="2000" dirty="0">
                <a:ea typeface="微軟正黑體" pitchFamily="34" charset="-120"/>
              </a:rPr>
              <a:t>成功機率</a:t>
            </a:r>
            <a:r>
              <a:rPr lang="en-US" altLang="zh-TW" sz="2000" dirty="0">
                <a:ea typeface="微軟正黑體" pitchFamily="34" charset="-120"/>
              </a:rPr>
              <a:t>,</a:t>
            </a:r>
            <a:r>
              <a:rPr lang="zh-TW" altLang="en-US" sz="2000" dirty="0">
                <a:ea typeface="微軟正黑體" pitchFamily="34" charset="-120"/>
              </a:rPr>
              <a:t>累積與否</a:t>
            </a:r>
            <a:r>
              <a:rPr lang="en-US" altLang="zh-TW" sz="2800" dirty="0">
                <a:ea typeface="微軟正黑體" pitchFamily="34" charset="-120"/>
              </a:rPr>
              <a:t>)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1 - </a:t>
            </a:r>
            <a:r>
              <a:rPr lang="en-US" altLang="zh-TW" sz="2800" dirty="0" err="1" smtClean="0">
                <a:ea typeface="微軟正黑體" pitchFamily="34" charset="-120"/>
              </a:rPr>
              <a:t>Binom.dist</a:t>
            </a:r>
            <a:r>
              <a:rPr lang="en-US" altLang="zh-TW" sz="2800" dirty="0" smtClean="0">
                <a:ea typeface="微軟正黑體" pitchFamily="34" charset="-120"/>
              </a:rPr>
              <a:t>(50,100,0.45,1)</a:t>
            </a:r>
          </a:p>
          <a:p>
            <a:pPr marL="0" indent="0">
              <a:buNone/>
            </a:pPr>
            <a:r>
              <a:rPr lang="en-US" altLang="zh-TW" sz="2800" dirty="0" smtClean="0">
                <a:ea typeface="微軟正黑體" pitchFamily="34" charset="-120"/>
              </a:rPr>
              <a:t>     </a:t>
            </a:r>
            <a:r>
              <a:rPr lang="en-US" altLang="zh-TW" sz="2800" dirty="0" err="1" smtClean="0">
                <a:ea typeface="微軟正黑體" pitchFamily="34" charset="-120"/>
              </a:rPr>
              <a:t>Binom.dist</a:t>
            </a:r>
            <a:r>
              <a:rPr lang="en-US" altLang="zh-TW" sz="2800" dirty="0" smtClean="0">
                <a:ea typeface="微軟正黑體" pitchFamily="34" charset="-120"/>
              </a:rPr>
              <a:t>(49,100,0.55,1)</a:t>
            </a:r>
            <a:endParaRPr lang="en-US" altLang="zh-TW" sz="2800" dirty="0">
              <a:ea typeface="微軟正黑體" pitchFamily="34" charset="-120"/>
            </a:endParaRPr>
          </a:p>
          <a:p>
            <a:endParaRPr lang="en-US" altLang="zh-TW" sz="2800" dirty="0" smtClean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826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7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TW" sz="2800" dirty="0" smtClean="0">
                <a:ea typeface="微軟正黑體" pitchFamily="34" charset="-120"/>
              </a:rPr>
              <a:t>Definitely need your calculator or computer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(a) Expected profit = Sales – Cost – Expected         	                               Penalty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(b) </a:t>
            </a:r>
            <a:r>
              <a:rPr lang="zh-TW" altLang="en-US" sz="2400" dirty="0" smtClean="0">
                <a:ea typeface="微軟正黑體" pitchFamily="34" charset="-120"/>
              </a:rPr>
              <a:t>可容許的不良品比率大不表示達到目標機率大</a:t>
            </a:r>
            <a:r>
              <a:rPr lang="en-US" altLang="zh-TW" sz="2400" dirty="0" smtClean="0">
                <a:ea typeface="微軟正黑體" pitchFamily="34" charset="-120"/>
              </a:rPr>
              <a:t> </a:t>
            </a:r>
          </a:p>
          <a:p>
            <a:pPr marL="114300" indent="0">
              <a:buNone/>
            </a:pPr>
            <a:r>
              <a:rPr lang="en-US" altLang="zh-TW" sz="2400" dirty="0">
                <a:ea typeface="微軟正黑體" pitchFamily="34" charset="-120"/>
              </a:rPr>
              <a:t> </a:t>
            </a:r>
            <a:r>
              <a:rPr lang="en-US" altLang="zh-TW" sz="2400" dirty="0" smtClean="0">
                <a:ea typeface="微軟正黑體" pitchFamily="34" charset="-120"/>
              </a:rPr>
              <a:t>          =&gt; </a:t>
            </a:r>
            <a:r>
              <a:rPr lang="zh-TW" altLang="en-US" sz="2400" dirty="0" smtClean="0">
                <a:ea typeface="微軟正黑體" pitchFamily="34" charset="-120"/>
              </a:rPr>
              <a:t>總製造數目不同</a:t>
            </a:r>
            <a:endParaRPr lang="en-US" altLang="zh-TW" sz="2400" dirty="0" smtClean="0"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sz="2800" dirty="0" smtClean="0">
                <a:ea typeface="微軟正黑體" pitchFamily="34" charset="-120"/>
              </a:rPr>
              <a:t>         Calculate probability: Binomial Distribution</a:t>
            </a:r>
          </a:p>
          <a:p>
            <a:r>
              <a:rPr lang="en-US" altLang="zh-TW" sz="2800" dirty="0" smtClean="0">
                <a:ea typeface="微軟正黑體" pitchFamily="34" charset="-120"/>
              </a:rPr>
              <a:t>(c) Expected profit = result in (a) – Expected Fine</a:t>
            </a:r>
          </a:p>
          <a:p>
            <a:pPr marL="0" indent="0">
              <a:buNone/>
            </a:pPr>
            <a:r>
              <a:rPr lang="en-US" altLang="zh-TW" sz="2800" dirty="0" smtClean="0">
                <a:ea typeface="微軟正黑體" pitchFamily="34" charset="-120"/>
              </a:rPr>
              <a:t>          Probability of fine = </a:t>
            </a:r>
            <a:r>
              <a:rPr lang="en-US" altLang="zh-TW" sz="2800" dirty="0" err="1" smtClean="0">
                <a:ea typeface="微軟正黑體" pitchFamily="34" charset="-120"/>
              </a:rPr>
              <a:t>Pr</a:t>
            </a:r>
            <a:r>
              <a:rPr lang="en-US" altLang="zh-TW" sz="2800" dirty="0" smtClean="0">
                <a:ea typeface="微軟正黑體" pitchFamily="34" charset="-120"/>
              </a:rPr>
              <a:t>(defective </a:t>
            </a:r>
            <a:r>
              <a:rPr lang="zh-TW" altLang="en-US" sz="2800" dirty="0" smtClean="0">
                <a:ea typeface="微軟正黑體" pitchFamily="34" charset="-120"/>
              </a:rPr>
              <a:t>≧ </a:t>
            </a:r>
            <a:r>
              <a:rPr lang="en-US" altLang="zh-TW" sz="2800" dirty="0" smtClean="0">
                <a:ea typeface="微軟正黑體" pitchFamily="34" charset="-120"/>
              </a:rPr>
              <a:t>10)</a:t>
            </a:r>
          </a:p>
          <a:p>
            <a:pPr marL="0" indent="0">
              <a:buNone/>
            </a:pPr>
            <a:r>
              <a:rPr lang="en-US" altLang="zh-TW" sz="2800" dirty="0">
                <a:ea typeface="微軟正黑體" pitchFamily="34" charset="-120"/>
              </a:rPr>
              <a:t> </a:t>
            </a:r>
            <a:r>
              <a:rPr lang="en-US" altLang="zh-TW" sz="2800" dirty="0" smtClean="0">
                <a:ea typeface="微軟正黑體" pitchFamily="34" charset="-120"/>
              </a:rPr>
              <a:t>                                          = 1 – </a:t>
            </a:r>
            <a:r>
              <a:rPr lang="en-US" altLang="zh-TW" sz="2800" dirty="0" err="1" smtClean="0">
                <a:ea typeface="微軟正黑體" pitchFamily="34" charset="-120"/>
              </a:rPr>
              <a:t>Pr</a:t>
            </a:r>
            <a:r>
              <a:rPr lang="en-US" altLang="zh-TW" sz="2800" dirty="0" smtClean="0">
                <a:ea typeface="微軟正黑體" pitchFamily="34" charset="-120"/>
              </a:rPr>
              <a:t>(defective &lt; 9)</a:t>
            </a:r>
          </a:p>
        </p:txBody>
      </p:sp>
    </p:spTree>
    <p:extLst>
      <p:ext uri="{BB962C8B-B14F-4D97-AF65-F5344CB8AC3E}">
        <p14:creationId xmlns:p14="http://schemas.microsoft.com/office/powerpoint/2010/main" val="377851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相鄰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203</TotalTime>
  <Words>547</Words>
  <Application>Microsoft Office PowerPoint</Application>
  <PresentationFormat>如螢幕大小 (4:3)</PresentationFormat>
  <Paragraphs>80</Paragraphs>
  <Slides>13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相鄰</vt:lpstr>
      <vt:lpstr>Statistics</vt:lpstr>
      <vt:lpstr>Before we start…</vt:lpstr>
      <vt:lpstr>Question 1</vt:lpstr>
      <vt:lpstr>Question 4</vt:lpstr>
      <vt:lpstr>Question 2</vt:lpstr>
      <vt:lpstr>Question 3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</dc:title>
  <dc:creator>edwardga</dc:creator>
  <cp:lastModifiedBy>edwardgapeng</cp:lastModifiedBy>
  <cp:revision>19</cp:revision>
  <dcterms:created xsi:type="dcterms:W3CDTF">2012-10-23T15:35:00Z</dcterms:created>
  <dcterms:modified xsi:type="dcterms:W3CDTF">2012-10-24T06:34:45Z</dcterms:modified>
</cp:coreProperties>
</file>