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0B3BB3D-02B9-4301-AA31-19CEBB361C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B6538B-8DC0-46F4-BA80-288C9270FC0B}" type="datetimeFigureOut">
              <a:rPr lang="zh-TW" altLang="en-US" smtClean="0"/>
              <a:t>2012/12/10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Statistics Lab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2012/12/12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90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Q2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b="0" i="0" smtClean="0">
                        <a:latin typeface="Cambria Math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zh-TW" i="1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zh-TW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zh-TW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E[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zh-TW" altLang="en-US" i="1" smtClean="0">
                                <a:latin typeface="Cambria Math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zh-TW" dirty="0" smtClean="0"/>
                  <a:t>]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altLang="zh-TW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zh-TW" altLang="en-US" i="1">
                            <a:latin typeface="Cambria Math"/>
                          </a:rPr>
                          <m:t>𝜆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zh-TW" altLang="en-US" i="1">
                                <a:latin typeface="Cambria Math"/>
                              </a:rPr>
                              <m:t>𝜆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/>
                          </a:rPr>
                          <m:t>𝜆</m:t>
                        </m:r>
                      </m:num>
                      <m:den>
                        <m:r>
                          <a:rPr lang="zh-TW" altLang="en-US" i="1">
                            <a:latin typeface="Cambria Math"/>
                          </a:rPr>
                          <m:t>𝜆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altLang="zh-TW" dirty="0"/>
              </a:p>
              <a:p>
                <a:r>
                  <a:rPr lang="en-US" altLang="zh-TW" dirty="0" smtClean="0"/>
                  <a:t>Exponential distribution: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/>
                      </a:rPr>
                      <m:t>𝜇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zh-TW" altLang="en-US" i="1">
                            <a:latin typeface="Cambria Math"/>
                          </a:rPr>
                          <m:t>𝜆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r>
                  <a:rPr lang="en-US" altLang="zh-TW" dirty="0"/>
                  <a:t>The </a:t>
                </a:r>
                <a:r>
                  <a:rPr lang="en-US" altLang="zh-TW" dirty="0" smtClean="0"/>
                  <a:t>efficiency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/>
                  <a:t>relative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𝜆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dirty="0"/>
                  <a:t> </a:t>
                </a:r>
                <a:r>
                  <a:rPr lang="en-US" altLang="zh-TW" dirty="0" smtClean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TW" b="0" i="0" smtClean="0">
                            <a:latin typeface="Cambria Math"/>
                          </a:rPr>
                          <m:t>var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TW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lang="zh-TW" altLang="en-US" i="0">
                                        <a:latin typeface="Cambria Math"/>
                                      </a:rPr>
                                      <m:t>λ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altLang="zh-TW" b="0" i="0" smtClean="0">
                                    <a:latin typeface="Cambria Math"/>
                                  </a:rPr>
                                  <m:t>j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m:rPr>
                            <m:nor/>
                          </m:rPr>
                          <a:rPr lang="en-US" altLang="zh-TW" b="0" i="0" smtClean="0">
                            <a:latin typeface="Cambria Math"/>
                          </a:rPr>
                          <m:t>var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TW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lang="zh-TW" altLang="en-US" i="0">
                                        <a:latin typeface="Cambria Math"/>
                                      </a:rPr>
                                      <m:t>λ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altLang="zh-TW" b="0" i="0" smtClean="0">
                                    <a:latin typeface="Cambria Math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altLang="zh-TW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7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05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Q3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a. 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/>
                      </a:rPr>
                      <m:t>𝜇</m:t>
                    </m:r>
                    <m:r>
                      <a:rPr lang="en-US" altLang="zh-TW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𝑧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zh-TW" alt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ad>
                      <m:radPr>
                        <m:degHide m:val="on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zh-TW" dirty="0" smtClean="0"/>
                  <a:t> is smaller when N get smaller</a:t>
                </a:r>
              </a:p>
              <a:p>
                <a:r>
                  <a:rPr lang="en-US" altLang="zh-TW" dirty="0" smtClean="0"/>
                  <a:t>b. 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𝜇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𝑧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dirty="0" smtClean="0"/>
                  <a:t>, </a:t>
                </a:r>
                <a:r>
                  <a:rPr lang="en-US" altLang="zh-TW" dirty="0"/>
                  <a:t>z</a:t>
                </a:r>
                <a:r>
                  <a:rPr lang="en-US" altLang="zh-TW" dirty="0" smtClean="0"/>
                  <a:t> is larger when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/>
                      </a:rPr>
                      <m:t>1</m:t>
                    </m:r>
                    <m:r>
                      <a:rPr lang="en-US" altLang="zh-TW" b="0" i="1" smtClean="0">
                        <a:latin typeface="Cambria Math"/>
                      </a:rPr>
                      <m:t>−</m:t>
                    </m:r>
                    <m:r>
                      <a:rPr lang="zh-TW" altLang="en-US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TW" dirty="0" smtClean="0"/>
                  <a:t> becomes larger,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  <a:ea typeface="Cambria Math"/>
                      </a:rPr>
                      <m:t>𝑧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dirty="0" smtClean="0"/>
                  <a:t> is smaller when n becomes larger</a:t>
                </a:r>
              </a:p>
              <a:p>
                <a:r>
                  <a:rPr lang="en-US" altLang="zh-TW" dirty="0"/>
                  <a:t>c</a:t>
                </a:r>
                <a:r>
                  <a:rPr lang="en-US" altLang="zh-TW" dirty="0" smtClean="0"/>
                  <a:t>. T</a:t>
                </a:r>
              </a:p>
              <a:p>
                <a:r>
                  <a:rPr lang="en-US" altLang="zh-TW" dirty="0"/>
                  <a:t>d</a:t>
                </a:r>
                <a:r>
                  <a:rPr lang="en-US" altLang="zh-TW" dirty="0" smtClean="0"/>
                  <a:t>. F</a:t>
                </a:r>
              </a:p>
              <a:p>
                <a:pPr lvl="1"/>
                <a:r>
                  <a:rPr lang="en-US" altLang="zh-TW" dirty="0" smtClean="0"/>
                  <a:t>Only sample size matters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95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Different samples have different sample means</a:t>
            </a:r>
          </a:p>
          <a:p>
            <a:r>
              <a:rPr lang="en-US" altLang="zh-TW" dirty="0" smtClean="0"/>
              <a:t>Constructing standard error, Use</a:t>
            </a:r>
            <a:r>
              <a:rPr lang="zh-TW" altLang="en-US" dirty="0" smtClean="0"/>
              <a:t> </a:t>
            </a:r>
            <a:r>
              <a:rPr lang="en-US" altLang="zh-TW" u="sng" dirty="0" smtClean="0"/>
              <a:t>population</a:t>
            </a:r>
            <a:r>
              <a:rPr lang="en-US" altLang="zh-TW" dirty="0" smtClean="0"/>
              <a:t> standard deviation NOT </a:t>
            </a:r>
            <a:r>
              <a:rPr lang="en-US" altLang="zh-TW" u="sng" dirty="0" smtClean="0"/>
              <a:t>sample</a:t>
            </a:r>
            <a:r>
              <a:rPr lang="en-US" altLang="zh-TW" dirty="0" smtClean="0"/>
              <a:t> standard deviation when population </a:t>
            </a:r>
            <a:r>
              <a:rPr lang="en-US" altLang="zh-TW" dirty="0"/>
              <a:t>standard </a:t>
            </a:r>
            <a:r>
              <a:rPr lang="en-US" altLang="zh-TW" dirty="0" smtClean="0"/>
              <a:t>deviation is known.</a:t>
            </a:r>
          </a:p>
          <a:p>
            <a:pPr lvl="1"/>
            <a:r>
              <a:rPr lang="en-US" altLang="zh-TW" dirty="0" smtClean="0"/>
              <a:t>If population standard deviation is unknown =&gt; t  distribution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273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Q5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Confidence level: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𝜇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±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zh-TW" alt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f>
                      <m:fPr>
                        <m:ctrlPr>
                          <a:rPr lang="en-US" altLang="zh-TW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ad>
                      <m:radPr>
                        <m:degHide m:val="on"/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rad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/>
                  <a:t>When population size is finite (n </a:t>
                </a:r>
                <a:r>
                  <a:rPr lang="en-US" altLang="zh-TW" dirty="0" smtClean="0"/>
                  <a:t>&gt; </a:t>
                </a:r>
                <a:r>
                  <a:rPr lang="en-US" altLang="zh-TW" dirty="0"/>
                  <a:t>0.05N)</a:t>
                </a:r>
              </a:p>
              <a:p>
                <a:pPr marL="411480" lvl="1" indent="0">
                  <a:buNone/>
                </a:pP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30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One more thing…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請用精確值</a:t>
            </a:r>
            <a:r>
              <a:rPr lang="en-US" altLang="zh-TW" dirty="0" smtClean="0"/>
              <a:t>,</a:t>
            </a:r>
            <a:r>
              <a:rPr lang="zh-TW" altLang="en-US" dirty="0"/>
              <a:t> </a:t>
            </a:r>
            <a:r>
              <a:rPr lang="zh-TW" altLang="en-US" dirty="0" smtClean="0"/>
              <a:t>計算過程中不要四捨五入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1260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259</Words>
  <Application>Microsoft Office PowerPoint</Application>
  <PresentationFormat>如螢幕大小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相鄰</vt:lpstr>
      <vt:lpstr>Statistics Lab</vt:lpstr>
      <vt:lpstr>Q2</vt:lpstr>
      <vt:lpstr>Q3</vt:lpstr>
      <vt:lpstr>Q4</vt:lpstr>
      <vt:lpstr>Q5</vt:lpstr>
      <vt:lpstr>One more thing…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Lab</dc:title>
  <dc:creator>James</dc:creator>
  <cp:lastModifiedBy>James</cp:lastModifiedBy>
  <cp:revision>5</cp:revision>
  <dcterms:created xsi:type="dcterms:W3CDTF">2012-12-10T01:55:25Z</dcterms:created>
  <dcterms:modified xsi:type="dcterms:W3CDTF">2012-12-10T02:48:28Z</dcterms:modified>
</cp:coreProperties>
</file>