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>
      <p:cViewPr>
        <p:scale>
          <a:sx n="66" d="100"/>
          <a:sy n="66" d="100"/>
        </p:scale>
        <p:origin x="3126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AC8318-34D5-440C-94CD-A19B05DD475C}" type="datetimeFigureOut">
              <a:rPr lang="zh-TW" altLang="en-US" smtClean="0"/>
              <a:t>2013/3/11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2DA995-5066-44E0-AD85-BFA9214EC4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cap="none" dirty="0" smtClean="0"/>
              <a:t>Operation Research</a:t>
            </a:r>
            <a:endParaRPr lang="zh-TW" altLang="en-US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2013/03/11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0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Answer:</a:t>
                </a:r>
              </a:p>
              <a:p>
                <a:pPr lvl="1"/>
                <a:r>
                  <a:rPr lang="en-US" altLang="zh-TW" dirty="0"/>
                  <a:t>min z = 50x</a:t>
                </a:r>
                <a:r>
                  <a:rPr lang="en-US" altLang="zh-TW" baseline="-25000" dirty="0"/>
                  <a:t>1 </a:t>
                </a:r>
                <a:r>
                  <a:rPr lang="en-US" altLang="zh-TW" dirty="0"/>
                  <a:t>+ 20x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 + 30x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 + </a:t>
                </a:r>
                <a:r>
                  <a:rPr lang="en-US" altLang="zh-TW" dirty="0" smtClean="0"/>
                  <a:t>80x</a:t>
                </a:r>
                <a:r>
                  <a:rPr lang="en-US" altLang="zh-TW" baseline="-25000" dirty="0" smtClean="0"/>
                  <a:t>4</a:t>
                </a:r>
              </a:p>
              <a:p>
                <a:pPr lvl="1"/>
                <a:r>
                  <a:rPr lang="en-US" altLang="zh-TW" dirty="0" err="1"/>
                  <a:t>s</a:t>
                </a:r>
                <a:r>
                  <a:rPr lang="en-US" altLang="zh-TW" dirty="0" err="1" smtClean="0"/>
                  <a:t>.t.</a:t>
                </a:r>
                <a:r>
                  <a:rPr lang="en-US" altLang="zh-TW" dirty="0" smtClean="0"/>
                  <a:t>        400x</a:t>
                </a:r>
                <a:r>
                  <a:rPr lang="en-US" altLang="zh-TW" baseline="-25000" dirty="0" smtClean="0"/>
                  <a:t>1 </a:t>
                </a:r>
                <a:r>
                  <a:rPr lang="en-US" altLang="zh-TW" dirty="0"/>
                  <a:t>+ 200x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+ 150x</a:t>
                </a:r>
                <a:r>
                  <a:rPr lang="en-US" altLang="zh-TW" baseline="-25000" dirty="0"/>
                  <a:t>3 </a:t>
                </a:r>
                <a:r>
                  <a:rPr lang="en-US" altLang="zh-TW" dirty="0"/>
                  <a:t>+ 500x</a:t>
                </a:r>
                <a:r>
                  <a:rPr lang="en-US" altLang="zh-TW" baseline="-25000" dirty="0"/>
                  <a:t>4</a:t>
                </a:r>
                <a:r>
                  <a:rPr lang="en-US" altLang="zh-TW" dirty="0"/>
                  <a:t> ≥ 500</a:t>
                </a:r>
              </a:p>
              <a:p>
                <a:pPr lvl="1"/>
                <a:r>
                  <a:rPr lang="en-US" altLang="zh-TW" dirty="0" smtClean="0"/>
                  <a:t>             3x</a:t>
                </a:r>
                <a:r>
                  <a:rPr lang="en-US" altLang="zh-TW" baseline="-25000" dirty="0" smtClean="0"/>
                  <a:t>1 </a:t>
                </a:r>
                <a:r>
                  <a:rPr lang="en-US" altLang="zh-TW" dirty="0"/>
                  <a:t>+ 2x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≥ </a:t>
                </a:r>
                <a:r>
                  <a:rPr lang="en-US" altLang="zh-TW" dirty="0" smtClean="0"/>
                  <a:t>6</a:t>
                </a:r>
              </a:p>
              <a:p>
                <a:pPr lvl="1"/>
                <a:r>
                  <a:rPr lang="en-US" altLang="zh-TW" dirty="0" smtClean="0"/>
                  <a:t>             </a:t>
                </a:r>
                <a:r>
                  <a:rPr lang="en-US" altLang="zh-TW" dirty="0"/>
                  <a:t>2x</a:t>
                </a:r>
                <a:r>
                  <a:rPr lang="en-US" altLang="zh-TW" baseline="-25000" dirty="0"/>
                  <a:t>1 </a:t>
                </a:r>
                <a:r>
                  <a:rPr lang="en-US" altLang="zh-TW" dirty="0"/>
                  <a:t>+ 2x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+ 4x</a:t>
                </a:r>
                <a:r>
                  <a:rPr lang="en-US" altLang="zh-TW" baseline="-25000" dirty="0"/>
                  <a:t>3 </a:t>
                </a:r>
                <a:r>
                  <a:rPr lang="en-US" altLang="zh-TW" dirty="0"/>
                  <a:t>+ 4x</a:t>
                </a:r>
                <a:r>
                  <a:rPr lang="en-US" altLang="zh-TW" baseline="-25000" dirty="0"/>
                  <a:t>4</a:t>
                </a:r>
                <a:r>
                  <a:rPr lang="en-US" altLang="zh-TW" dirty="0"/>
                  <a:t> ≥ </a:t>
                </a:r>
                <a:r>
                  <a:rPr lang="en-US" altLang="zh-TW" dirty="0" smtClean="0"/>
                  <a:t>10</a:t>
                </a:r>
              </a:p>
              <a:p>
                <a:pPr lvl="1"/>
                <a:r>
                  <a:rPr lang="en-US" altLang="zh-TW" dirty="0" smtClean="0"/>
                  <a:t>             </a:t>
                </a:r>
                <a:r>
                  <a:rPr lang="en-US" altLang="zh-TW" dirty="0"/>
                  <a:t>2x</a:t>
                </a:r>
                <a:r>
                  <a:rPr lang="en-US" altLang="zh-TW" baseline="-25000" dirty="0"/>
                  <a:t>1 </a:t>
                </a:r>
                <a:r>
                  <a:rPr lang="en-US" altLang="zh-TW" dirty="0"/>
                  <a:t>+ 4x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+ 1x</a:t>
                </a:r>
                <a:r>
                  <a:rPr lang="en-US" altLang="zh-TW" baseline="-25000" dirty="0"/>
                  <a:t>3 </a:t>
                </a:r>
                <a:r>
                  <a:rPr lang="en-US" altLang="zh-TW" dirty="0"/>
                  <a:t>+ 5x</a:t>
                </a:r>
                <a:r>
                  <a:rPr lang="en-US" altLang="zh-TW" baseline="-25000" dirty="0"/>
                  <a:t>4</a:t>
                </a:r>
                <a:r>
                  <a:rPr lang="en-US" altLang="zh-TW" dirty="0"/>
                  <a:t> ≥ </a:t>
                </a:r>
                <a:r>
                  <a:rPr lang="en-US" altLang="zh-TW" dirty="0" smtClean="0"/>
                  <a:t>8</a:t>
                </a:r>
              </a:p>
              <a:p>
                <a:pPr lvl="1"/>
                <a:r>
                  <a:rPr lang="en-US" altLang="zh-TW" dirty="0" smtClean="0">
                    <a:solidFill>
                      <a:srgbClr val="FFFF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altLang="zh-TW" dirty="0" smtClean="0">
                    <a:solidFill>
                      <a:srgbClr val="FFFF00"/>
                    </a:solidFill>
                  </a:rPr>
                  <a:t> x</a:t>
                </a:r>
                <a:r>
                  <a:rPr lang="en-US" altLang="zh-TW" baseline="-25000" dirty="0" smtClean="0">
                    <a:solidFill>
                      <a:srgbClr val="FFFF00"/>
                    </a:solidFill>
                  </a:rPr>
                  <a:t>i 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≥ 0 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71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Work-Scheduling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post office requires different numbers of full-time employees on different days of the week. Union rules state that each full-time employees must work five consecutive days and then receive two days off. For example, an employee who works Monday to Friday must be off on Saturday and Sunday. </a:t>
            </a:r>
          </a:p>
        </p:txBody>
      </p:sp>
    </p:spTree>
    <p:extLst>
      <p:ext uri="{BB962C8B-B14F-4D97-AF65-F5344CB8AC3E}">
        <p14:creationId xmlns:p14="http://schemas.microsoft.com/office/powerpoint/2010/main" val="138482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</a:t>
            </a:r>
            <a:r>
              <a:rPr lang="en-US" altLang="zh-TW" dirty="0" smtClean="0"/>
              <a:t>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post office wants to meet its daily requirements using only full-time employees. Formulate an LP that the post office can use to minimize the number of full-time employees who must be hired.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393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Problem (cont’d)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35938"/>
              </p:ext>
            </p:extLst>
          </p:nvPr>
        </p:nvGraphicFramePr>
        <p:xfrm>
          <a:off x="457200" y="1600200"/>
          <a:ext cx="7467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5225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Number of Full-time Employees</a:t>
                      </a:r>
                      <a:r>
                        <a:rPr lang="en-US" altLang="zh-TW" baseline="0" dirty="0" smtClean="0"/>
                        <a:t> Required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 = Monday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17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en-US" altLang="zh-TW" baseline="0" dirty="0" smtClean="0"/>
                        <a:t> = Tuesday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 = Wednesday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 = Thursday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 = Friday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r>
                        <a:rPr lang="en-US" altLang="zh-TW" baseline="0" dirty="0" smtClean="0"/>
                        <a:t> = Saturday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 = Sunday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1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Define Decision Variable</a:t>
            </a:r>
          </a:p>
          <a:p>
            <a:pPr lvl="1"/>
            <a:r>
              <a:rPr lang="en-US" altLang="zh-TW" dirty="0"/>
              <a:t>Union rules state that each full-time employees must </a:t>
            </a:r>
            <a:r>
              <a:rPr lang="en-US" altLang="zh-TW" dirty="0">
                <a:solidFill>
                  <a:srgbClr val="FFFF00"/>
                </a:solidFill>
              </a:rPr>
              <a:t>work five consecutive days and then receive two days off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Define 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= number of employees beginning  </a:t>
            </a:r>
          </a:p>
          <a:p>
            <a:pPr marL="448056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work on day i (1=Mon… 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33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Problem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Step 2: Construct Objective Function</a:t>
                </a:r>
              </a:p>
              <a:p>
                <a:pPr lvl="1"/>
                <a:r>
                  <a:rPr lang="en-US" altLang="zh-TW" dirty="0"/>
                  <a:t>Formulate an LP that the post office can use to 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minimize the number of full-time employees who must be hired</a:t>
                </a:r>
                <a:r>
                  <a:rPr lang="en-US" altLang="zh-TW" dirty="0"/>
                  <a:t>.</a:t>
                </a:r>
                <a:endParaRPr lang="zh-TW" altLang="en-US" dirty="0"/>
              </a:p>
              <a:p>
                <a:pPr lvl="1"/>
                <a:r>
                  <a:rPr lang="en-US" altLang="zh-TW" dirty="0" smtClean="0"/>
                  <a:t>min z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16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57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Problem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Step 3: Construct Constraints</a:t>
                </a:r>
              </a:p>
              <a:p>
                <a:pPr lvl="1"/>
                <a:r>
                  <a:rPr lang="en-US" altLang="zh-TW" dirty="0"/>
                  <a:t>Union rules state that each full-time employees must 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work five consecutive days and then receive two days off</a:t>
                </a:r>
                <a:r>
                  <a:rPr lang="en-US" altLang="zh-TW" dirty="0"/>
                  <a:t>. </a:t>
                </a:r>
              </a:p>
              <a:p>
                <a:pPr lvl="1"/>
                <a:r>
                  <a:rPr lang="en-US" altLang="zh-TW" dirty="0" smtClean="0"/>
                  <a:t>Monday: no x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, x</a:t>
                </a:r>
                <a:r>
                  <a:rPr lang="en-US" altLang="zh-TW" baseline="-25000" dirty="0" smtClean="0"/>
                  <a:t>3</a:t>
                </a:r>
                <a:r>
                  <a:rPr lang="en-US" altLang="zh-TW" dirty="0" smtClean="0"/>
                  <a:t> ……</a:t>
                </a:r>
              </a:p>
              <a:p>
                <a:pPr marL="448056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Day i: no x</a:t>
                </a:r>
                <a:r>
                  <a:rPr lang="en-US" altLang="zh-TW" baseline="-25000" dirty="0" smtClean="0"/>
                  <a:t>(i+1) mod 7</a:t>
                </a:r>
                <a:r>
                  <a:rPr lang="en-US" altLang="zh-TW" dirty="0" smtClean="0"/>
                  <a:t>, x</a:t>
                </a:r>
                <a:r>
                  <a:rPr lang="en-US" altLang="zh-TW" baseline="-25000" dirty="0" smtClean="0"/>
                  <a:t>(i+2) </a:t>
                </a:r>
                <a:r>
                  <a:rPr lang="en-US" altLang="zh-TW" baseline="-25000" dirty="0"/>
                  <a:t>mod </a:t>
                </a:r>
                <a:r>
                  <a:rPr lang="en-US" altLang="zh-TW" baseline="-25000" dirty="0" smtClean="0"/>
                  <a:t>7</a:t>
                </a:r>
              </a:p>
              <a:p>
                <a:pPr marL="448056" lvl="1" indent="0">
                  <a:buNone/>
                </a:pPr>
                <a:r>
                  <a:rPr lang="en-US" altLang="zh-TW" baseline="-25000" dirty="0"/>
                  <a:t> </a:t>
                </a:r>
                <a:r>
                  <a:rPr lang="en-US" altLang="zh-TW" baseline="-25000" dirty="0" smtClean="0"/>
                  <a:t>  </a:t>
                </a:r>
                <a:r>
                  <a:rPr lang="en-US" altLang="zh-TW" dirty="0" smtClean="0"/>
                  <a:t> Let</a:t>
                </a:r>
                <a:r>
                  <a:rPr lang="en-US" altLang="zh-TW" baseline="-25000" dirty="0" smtClean="0"/>
                  <a:t> </a:t>
                </a:r>
                <a:r>
                  <a:rPr lang="en-US" altLang="zh-TW" dirty="0"/>
                  <a:t> </a:t>
                </a:r>
                <a:r>
                  <a:rPr lang="en-US" altLang="zh-TW" dirty="0" err="1" smtClean="0"/>
                  <a:t>R</a:t>
                </a:r>
                <a:r>
                  <a:rPr lang="en-US" altLang="zh-TW" baseline="-25000" dirty="0" err="1" smtClean="0"/>
                  <a:t>i</a:t>
                </a:r>
                <a:r>
                  <a:rPr lang="en-US" altLang="zh-TW" dirty="0" smtClean="0"/>
                  <a:t> be Number of </a:t>
                </a:r>
                <a:r>
                  <a:rPr lang="en-US" altLang="zh-TW" dirty="0"/>
                  <a:t>f</a:t>
                </a:r>
                <a:r>
                  <a:rPr lang="en-US" altLang="zh-TW" dirty="0" smtClean="0"/>
                  <a:t>ull-time employees </a:t>
                </a:r>
              </a:p>
              <a:p>
                <a:pPr marL="448056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required in day i (R={17,13,15,19,14,16,11})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𝑚𝑜𝑑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7</m:t>
                            </m:r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7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 r="-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60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Work-Scheduling Problem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Answer:</a:t>
                </a:r>
              </a:p>
              <a:p>
                <a:pPr lvl="1"/>
                <a:r>
                  <a:rPr lang="en-US" altLang="zh-TW" dirty="0"/>
                  <a:t>min z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TW" altLang="en-US" dirty="0"/>
              </a:p>
              <a:p>
                <a:pPr lvl="1"/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𝑗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𝑚𝑜𝑑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7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𝑚𝑜𝑑</m:t>
                        </m:r>
                        <m:r>
                          <a:rPr lang="en-US" altLang="zh-TW" i="1">
                            <a:latin typeface="Cambria Math"/>
                          </a:rPr>
                          <m:t> 7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/>
              </a:p>
              <a:p>
                <a:pPr lvl="1"/>
                <a:r>
                  <a:rPr lang="en-US" altLang="zh-TW" dirty="0" smtClean="0"/>
                  <a:t>         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 x</a:t>
                </a:r>
                <a:r>
                  <a:rPr lang="en-US" altLang="zh-TW" baseline="-25000" dirty="0">
                    <a:solidFill>
                      <a:srgbClr val="FFFF00"/>
                    </a:solidFill>
                  </a:rPr>
                  <a:t>i 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≥ 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0</a:t>
                </a:r>
              </a:p>
              <a:p>
                <a:pPr lvl="1"/>
                <a:r>
                  <a:rPr lang="en-US" altLang="zh-TW" dirty="0" smtClean="0">
                    <a:solidFill>
                      <a:srgbClr val="FFFF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 x</a:t>
                </a:r>
                <a:r>
                  <a:rPr lang="en-US" altLang="zh-TW" baseline="-25000" dirty="0">
                    <a:solidFill>
                      <a:srgbClr val="FFFF00"/>
                    </a:solidFill>
                  </a:rPr>
                  <a:t>i 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is integer</a:t>
                </a:r>
                <a:endParaRPr lang="en-US" altLang="zh-TW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65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0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 3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Convex </a:t>
            </a:r>
            <a:r>
              <a:rPr lang="en-US" altLang="zh-TW" sz="2800" dirty="0"/>
              <a:t>S</a:t>
            </a:r>
            <a:r>
              <a:rPr lang="en-US" altLang="zh-TW" sz="2800" dirty="0" smtClean="0"/>
              <a:t>et: </a:t>
            </a:r>
            <a:r>
              <a:rPr lang="zh-TW" altLang="en-US" sz="2800" dirty="0" smtClean="0"/>
              <a:t>圖形任兩點連線仍在圖形之上</a:t>
            </a:r>
            <a:endParaRPr lang="en-US" altLang="zh-TW" sz="2800" dirty="0" smtClean="0"/>
          </a:p>
          <a:p>
            <a:pPr marL="36576" indent="0">
              <a:buNone/>
            </a:pPr>
            <a:r>
              <a:rPr lang="en-US" altLang="zh-TW" dirty="0" smtClean="0"/>
              <a:t>(a) </a:t>
            </a:r>
            <a:r>
              <a:rPr lang="zh-TW" altLang="en-US" dirty="0" smtClean="0"/>
              <a:t>                                </a:t>
            </a:r>
            <a:r>
              <a:rPr lang="en-US" altLang="zh-TW" dirty="0" smtClean="0"/>
              <a:t>(c)</a:t>
            </a:r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r>
              <a:rPr lang="en-US" altLang="zh-TW" dirty="0" smtClean="0"/>
              <a:t>(b)</a:t>
            </a:r>
          </a:p>
          <a:p>
            <a:pPr marL="36576" indent="0">
              <a:buNone/>
            </a:pPr>
            <a:endParaRPr lang="en-US" altLang="zh-TW" dirty="0" smtClean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32924" t="51663" r="49719" b="41480"/>
          <a:stretch/>
        </p:blipFill>
        <p:spPr>
          <a:xfrm>
            <a:off x="1259632" y="2348880"/>
            <a:ext cx="3096344" cy="6880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3463" t="43700" r="54331" b="36700"/>
          <a:stretch/>
        </p:blipFill>
        <p:spPr>
          <a:xfrm>
            <a:off x="1270720" y="3645024"/>
            <a:ext cx="2232248" cy="20162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33856" t="45100" r="54725" b="34600"/>
          <a:stretch/>
        </p:blipFill>
        <p:spPr>
          <a:xfrm>
            <a:off x="5158408" y="242088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Diet Problem (3.4 example 6)</a:t>
            </a:r>
          </a:p>
          <a:p>
            <a:r>
              <a:rPr lang="en-US" altLang="zh-TW" dirty="0" smtClean="0"/>
              <a:t>A Work-Scheduling Problem</a:t>
            </a:r>
            <a:br>
              <a:rPr lang="en-US" altLang="zh-TW" dirty="0" smtClean="0"/>
            </a:br>
            <a:r>
              <a:rPr lang="en-US" altLang="zh-TW" dirty="0" smtClean="0"/>
              <a:t>(3.5 example 7)</a:t>
            </a:r>
          </a:p>
          <a:p>
            <a:r>
              <a:rPr lang="en-US" altLang="zh-TW" dirty="0" smtClean="0"/>
              <a:t>Homework Problems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1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altLang="zh-TW" dirty="0" smtClean="0"/>
              <a:t>(d)                        </a:t>
            </a:r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r>
              <a:rPr lang="en-US" altLang="zh-TW" dirty="0" smtClean="0"/>
              <a:t>(e) Feasible solution of linear programming </a:t>
            </a:r>
          </a:p>
          <a:p>
            <a:pPr marL="36576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model is a convex set</a:t>
            </a:r>
          </a:p>
          <a:p>
            <a:pPr marL="36576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2994" t="47900" r="25194" b="31100"/>
          <a:stretch/>
        </p:blipFill>
        <p:spPr>
          <a:xfrm>
            <a:off x="1187624" y="206084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Convex Function:</a:t>
            </a:r>
            <a:r>
              <a:rPr lang="zh-TW" altLang="en-US" sz="2800" dirty="0" smtClean="0"/>
              <a:t> 任兩點連線高於圖形</a:t>
            </a:r>
            <a:endParaRPr lang="en-US" altLang="zh-TW" sz="2800" dirty="0" smtClean="0"/>
          </a:p>
          <a:p>
            <a:pPr marL="36576" indent="0">
              <a:buNone/>
            </a:pPr>
            <a:r>
              <a:rPr lang="en-US" altLang="zh-TW" sz="2800" dirty="0" smtClean="0"/>
              <a:t>(a)</a:t>
            </a:r>
            <a:r>
              <a:rPr lang="zh-TW" altLang="en-US" sz="2800" dirty="0" smtClean="0"/>
              <a:t>                              </a:t>
            </a:r>
            <a:r>
              <a:rPr lang="en-US" altLang="zh-TW" sz="2800" dirty="0" smtClean="0"/>
              <a:t>(c) </a:t>
            </a:r>
          </a:p>
          <a:p>
            <a:pPr marL="36576" indent="0">
              <a:buNone/>
            </a:pPr>
            <a:endParaRPr lang="en-US" altLang="zh-TW" sz="2800" dirty="0"/>
          </a:p>
          <a:p>
            <a:pPr marL="36576" indent="0">
              <a:buNone/>
            </a:pPr>
            <a:endParaRPr lang="en-US" altLang="zh-TW" sz="2800" dirty="0" smtClean="0"/>
          </a:p>
          <a:p>
            <a:pPr marL="36576" indent="0">
              <a:buNone/>
            </a:pP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 smtClean="0"/>
              <a:t>(b)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3393" t="51799" r="25188" b="32101"/>
          <a:stretch/>
        </p:blipFill>
        <p:spPr>
          <a:xfrm>
            <a:off x="1259632" y="2348880"/>
            <a:ext cx="2088232" cy="16561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2994" t="45100" r="25588" b="40200"/>
          <a:stretch/>
        </p:blipFill>
        <p:spPr>
          <a:xfrm>
            <a:off x="1257672" y="4509120"/>
            <a:ext cx="2088232" cy="15121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8738" t="13600" r="54725" b="44401"/>
          <a:stretch/>
        </p:blipFill>
        <p:spPr>
          <a:xfrm>
            <a:off x="4572000" y="2204864"/>
            <a:ext cx="30243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 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altLang="zh-TW" dirty="0" smtClean="0"/>
              <a:t>(d) </a:t>
            </a:r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r>
              <a:rPr lang="en-US" altLang="zh-TW" dirty="0" smtClean="0"/>
              <a:t>(e) Linear Function: convex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287" t="28302" r="53151" b="55599"/>
          <a:stretch/>
        </p:blipFill>
        <p:spPr>
          <a:xfrm>
            <a:off x="1331640" y="2348880"/>
            <a:ext cx="50405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ax =&gt; min: objective * (-1)</a:t>
            </a:r>
          </a:p>
          <a:p>
            <a:r>
              <a:rPr lang="en-US" altLang="zh-TW" dirty="0" smtClean="0"/>
              <a:t>Ax ≤ b =&gt; ≥ :  *(-1)</a:t>
            </a:r>
          </a:p>
          <a:p>
            <a:pPr marL="36576" indent="0">
              <a:buNone/>
            </a:pPr>
            <a:r>
              <a:rPr lang="en-US" altLang="zh-TW" dirty="0" smtClean="0"/>
              <a:t>                    ≤ : the same</a:t>
            </a:r>
          </a:p>
          <a:p>
            <a:pPr marL="36576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= : both (additional row)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91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6~11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如果題目有給變數要看清楚</a:t>
            </a:r>
            <a:r>
              <a:rPr lang="en-US" altLang="zh-TW" dirty="0" smtClean="0"/>
              <a:t>! (6)</a:t>
            </a:r>
          </a:p>
          <a:p>
            <a:r>
              <a:rPr lang="zh-TW" altLang="en-US" dirty="0" smtClean="0"/>
              <a:t>仔細看題目的條件，從</a:t>
            </a:r>
            <a:r>
              <a:rPr lang="en-US" altLang="zh-TW" dirty="0" smtClean="0"/>
              <a:t>objective</a:t>
            </a:r>
            <a:r>
              <a:rPr lang="zh-TW" altLang="en-US" dirty="0" smtClean="0"/>
              <a:t>跟</a:t>
            </a:r>
            <a:r>
              <a:rPr lang="en-US" altLang="zh-TW" dirty="0" smtClean="0"/>
              <a:t>constraints</a:t>
            </a:r>
            <a:r>
              <a:rPr lang="zh-TW" altLang="en-US" dirty="0" smtClean="0"/>
              <a:t>敘述來思考定義變數</a:t>
            </a:r>
            <a:endParaRPr lang="en-US" altLang="zh-TW" dirty="0" smtClean="0"/>
          </a:p>
          <a:p>
            <a:r>
              <a:rPr lang="zh-TW" altLang="en-US" dirty="0" smtClean="0"/>
              <a:t>盡可能減少變數的數量</a:t>
            </a:r>
            <a:endParaRPr lang="en-US" altLang="zh-TW" dirty="0" smtClean="0"/>
          </a:p>
          <a:p>
            <a:r>
              <a:rPr lang="zh-TW" altLang="en-US" dirty="0"/>
              <a:t>變數命名</a:t>
            </a:r>
            <a:r>
              <a:rPr lang="zh-TW" altLang="en-US" dirty="0" smtClean="0"/>
              <a:t>可以有意義</a:t>
            </a:r>
            <a:r>
              <a:rPr lang="en-US" altLang="zh-TW" dirty="0" smtClean="0"/>
              <a:t>(</a:t>
            </a:r>
            <a:r>
              <a:rPr lang="zh-TW" altLang="en-US" dirty="0" smtClean="0"/>
              <a:t>變數不多的狀況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邏輯</a:t>
            </a:r>
            <a:r>
              <a:rPr lang="zh-TW" altLang="en-US" dirty="0" smtClean="0"/>
              <a:t>清楚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23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1,2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Gaussian Elimination</a:t>
                </a:r>
                <a:r>
                  <a:rPr lang="zh-TW" altLang="en-US" dirty="0" smtClean="0"/>
                  <a:t>：留下對角線</a:t>
                </a:r>
                <a:r>
                  <a:rPr lang="en-US" altLang="zh-TW" dirty="0" smtClean="0"/>
                  <a:t>diagonal</a:t>
                </a:r>
                <a:r>
                  <a:rPr lang="zh-TW" altLang="en-US" dirty="0" smtClean="0"/>
                  <a:t>上的</a:t>
                </a:r>
                <a:r>
                  <a:rPr lang="en-US" altLang="zh-TW" dirty="0" smtClean="0"/>
                  <a:t>pivot</a:t>
                </a:r>
                <a:r>
                  <a:rPr lang="zh-TW" altLang="en-US" dirty="0" smtClean="0"/>
                  <a:t>，與右上半的數值</a:t>
                </a:r>
                <a:endParaRPr lang="en-US" altLang="zh-TW" dirty="0" smtClean="0"/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36576" indent="0">
                  <a:buNone/>
                </a:pPr>
                <a:r>
                  <a:rPr lang="en-US" altLang="zh-TW" dirty="0" smtClean="0"/>
                  <a:t>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8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49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 1,2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Gauss-Jordan </a:t>
                </a:r>
                <a:r>
                  <a:rPr lang="en-US" altLang="zh-TW" dirty="0"/>
                  <a:t>Elimination</a:t>
                </a:r>
                <a:r>
                  <a:rPr lang="zh-TW" altLang="en-US" dirty="0" smtClean="0"/>
                  <a:t>：只留下</a:t>
                </a:r>
                <a:r>
                  <a:rPr lang="zh-TW" altLang="en-US" dirty="0"/>
                  <a:t>對角線</a:t>
                </a:r>
                <a:r>
                  <a:rPr lang="en-US" altLang="zh-TW" dirty="0"/>
                  <a:t>diagonal</a:t>
                </a:r>
                <a:r>
                  <a:rPr lang="zh-TW" altLang="en-US" dirty="0"/>
                  <a:t>上的</a:t>
                </a:r>
                <a:r>
                  <a:rPr lang="en-US" altLang="zh-TW" dirty="0" smtClean="0"/>
                  <a:t>pivot</a:t>
                </a:r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:pPr marL="36576" indent="0">
                  <a:buNone/>
                </a:pPr>
                <a:r>
                  <a:rPr lang="en-US" altLang="zh-TW" dirty="0"/>
                  <a:t>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8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Diet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My diet requires that all the food I eat come from one of the four “basic food groups” (chocolate cake, ice cream, soda, and cheesecake). At present the following four foods are available for consumption: brownies, chocolate ice cream, cola and pineapple cheesecake.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39075"/>
              </p:ext>
            </p:extLst>
          </p:nvPr>
        </p:nvGraphicFramePr>
        <p:xfrm>
          <a:off x="467544" y="1827726"/>
          <a:ext cx="8291265" cy="340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53"/>
                <a:gridCol w="1658253"/>
                <a:gridCol w="1658253"/>
                <a:gridCol w="1658253"/>
                <a:gridCol w="1658253"/>
              </a:tblGrid>
              <a:tr h="281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Type</a:t>
                      </a:r>
                      <a:r>
                        <a:rPr lang="en-US" altLang="zh-TW" baseline="0" dirty="0" smtClean="0"/>
                        <a:t> of Food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Chocolate(</a:t>
                      </a:r>
                      <a:r>
                        <a:rPr lang="en-US" altLang="zh-TW" dirty="0" err="1" smtClean="0"/>
                        <a:t>oz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Sugar(</a:t>
                      </a:r>
                      <a:r>
                        <a:rPr lang="en-US" altLang="zh-TW" dirty="0" err="1" smtClean="0"/>
                        <a:t>oz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Fat(</a:t>
                      </a:r>
                      <a:r>
                        <a:rPr lang="en-US" altLang="zh-TW" dirty="0" err="1" smtClean="0"/>
                        <a:t>oz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66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Brownie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66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Chocolate</a:t>
                      </a:r>
                    </a:p>
                    <a:p>
                      <a:pPr algn="ctr"/>
                      <a:r>
                        <a:rPr lang="en-US" altLang="zh-TW" dirty="0" smtClean="0"/>
                        <a:t>Ice Cream</a:t>
                      </a:r>
                    </a:p>
                    <a:p>
                      <a:pPr algn="ctr"/>
                      <a:r>
                        <a:rPr lang="en-US" altLang="zh-TW" dirty="0" smtClean="0"/>
                        <a:t>(1 scoop)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66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Cola</a:t>
                      </a:r>
                    </a:p>
                    <a:p>
                      <a:pPr algn="ctr"/>
                      <a:r>
                        <a:rPr lang="en-US" altLang="zh-TW" dirty="0" smtClean="0"/>
                        <a:t>(1 bottle)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668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Pine</a:t>
                      </a:r>
                      <a:r>
                        <a:rPr lang="en-US" altLang="zh-TW" baseline="0" dirty="0" smtClean="0"/>
                        <a:t>apple Cheesecake</a:t>
                      </a:r>
                    </a:p>
                    <a:p>
                      <a:pPr algn="ctr"/>
                      <a:r>
                        <a:rPr lang="en-US" altLang="zh-TW" baseline="0" dirty="0" smtClean="0"/>
                        <a:t>(1 piece)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4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</a:t>
            </a:r>
            <a:r>
              <a:rPr lang="en-US" altLang="zh-TW" dirty="0" smtClean="0"/>
              <a:t>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en-US" altLang="zh-TW" dirty="0" smtClean="0"/>
              <a:t>Each brownie costs </a:t>
            </a:r>
            <a:r>
              <a:rPr lang="en-US" altLang="zh-TW" dirty="0"/>
              <a:t>50¢, </a:t>
            </a:r>
            <a:r>
              <a:rPr lang="en-US" altLang="zh-TW" dirty="0" smtClean="0"/>
              <a:t>each scoop of </a:t>
            </a:r>
            <a:r>
              <a:rPr lang="en-US" altLang="zh-TW" dirty="0"/>
              <a:t>chocolate ice cream </a:t>
            </a:r>
            <a:r>
              <a:rPr lang="en-US" altLang="zh-TW" dirty="0" smtClean="0"/>
              <a:t>costs </a:t>
            </a:r>
            <a:r>
              <a:rPr lang="en-US" altLang="zh-TW" dirty="0"/>
              <a:t>20¢</a:t>
            </a:r>
            <a:r>
              <a:rPr lang="en-US" altLang="zh-TW" dirty="0" smtClean="0"/>
              <a:t>, each bottle of </a:t>
            </a:r>
            <a:r>
              <a:rPr lang="en-US" altLang="zh-TW" dirty="0"/>
              <a:t>cola</a:t>
            </a:r>
            <a:r>
              <a:rPr lang="en-US" altLang="zh-TW" dirty="0" smtClean="0"/>
              <a:t> costs </a:t>
            </a:r>
            <a:r>
              <a:rPr lang="en-US" altLang="zh-TW" dirty="0"/>
              <a:t>30¢</a:t>
            </a:r>
            <a:r>
              <a:rPr lang="en-US" altLang="zh-TW" dirty="0" smtClean="0"/>
              <a:t>, and each piece of </a:t>
            </a:r>
            <a:r>
              <a:rPr lang="en-US" altLang="zh-TW" dirty="0"/>
              <a:t>pineapple cheesecake </a:t>
            </a:r>
            <a:r>
              <a:rPr lang="en-US" altLang="zh-TW" dirty="0" smtClean="0"/>
              <a:t>costs </a:t>
            </a:r>
            <a:r>
              <a:rPr lang="en-US" altLang="zh-TW" dirty="0"/>
              <a:t>80¢</a:t>
            </a:r>
            <a:r>
              <a:rPr lang="en-US" altLang="zh-TW" dirty="0" smtClean="0"/>
              <a:t>. Each day, I must ingest at least </a:t>
            </a:r>
            <a:r>
              <a:rPr lang="en-US" altLang="zh-TW" dirty="0"/>
              <a:t>500 calories</a:t>
            </a:r>
            <a:r>
              <a:rPr lang="en-US" altLang="zh-TW" dirty="0" smtClean="0"/>
              <a:t>, </a:t>
            </a:r>
            <a:r>
              <a:rPr lang="en-US" altLang="zh-TW" dirty="0"/>
              <a:t>6 </a:t>
            </a:r>
            <a:r>
              <a:rPr lang="en-US" altLang="zh-TW" dirty="0" err="1"/>
              <a:t>oz</a:t>
            </a:r>
            <a:r>
              <a:rPr lang="en-US" altLang="zh-TW" dirty="0"/>
              <a:t> of chocolate</a:t>
            </a:r>
            <a:r>
              <a:rPr lang="en-US" altLang="zh-TW" dirty="0" smtClean="0"/>
              <a:t>, </a:t>
            </a:r>
            <a:r>
              <a:rPr lang="en-US" altLang="zh-TW" dirty="0"/>
              <a:t>10 </a:t>
            </a:r>
            <a:r>
              <a:rPr lang="en-US" altLang="zh-TW" dirty="0" err="1"/>
              <a:t>oz</a:t>
            </a:r>
            <a:r>
              <a:rPr lang="en-US" altLang="zh-TW" dirty="0"/>
              <a:t> of sugar</a:t>
            </a:r>
            <a:r>
              <a:rPr lang="en-US" altLang="zh-TW" dirty="0" smtClean="0"/>
              <a:t>, and </a:t>
            </a:r>
            <a:r>
              <a:rPr lang="en-US" altLang="zh-TW" dirty="0"/>
              <a:t>8 </a:t>
            </a:r>
            <a:r>
              <a:rPr lang="en-US" altLang="zh-TW" dirty="0" err="1"/>
              <a:t>oz</a:t>
            </a:r>
            <a:r>
              <a:rPr lang="en-US" altLang="zh-TW" dirty="0"/>
              <a:t> of fat</a:t>
            </a:r>
            <a:r>
              <a:rPr lang="en-US" altLang="zh-TW" dirty="0" smtClean="0"/>
              <a:t>. </a:t>
            </a:r>
            <a:r>
              <a:rPr lang="en-US" altLang="zh-TW" b="1" dirty="0" smtClean="0">
                <a:solidFill>
                  <a:srgbClr val="FF0000"/>
                </a:solidFill>
              </a:rPr>
              <a:t>Formulate a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LP model</a:t>
            </a:r>
            <a:r>
              <a:rPr lang="en-US" altLang="zh-TW" b="1" dirty="0" smtClean="0">
                <a:solidFill>
                  <a:srgbClr val="FF0000"/>
                </a:solidFill>
              </a:rPr>
              <a:t> that can be used to satisfy my daily nutritional requirements at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minimum cost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70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Step 1: Define Decision Variables</a:t>
            </a:r>
          </a:p>
          <a:p>
            <a:pPr lvl="1"/>
            <a:r>
              <a:rPr lang="en-US" altLang="zh-TW" dirty="0"/>
              <a:t>At present the following four foods are available for consumption: </a:t>
            </a:r>
            <a:r>
              <a:rPr lang="en-US" altLang="zh-TW" dirty="0">
                <a:solidFill>
                  <a:srgbClr val="FFFF00"/>
                </a:solidFill>
              </a:rPr>
              <a:t>brownies, chocolate ice cream, cola and pineapple cheesecake</a:t>
            </a:r>
            <a:r>
              <a:rPr lang="en-US" altLang="zh-TW" dirty="0" smtClean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altLang="zh-TW" dirty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: number of brownies eaten daily</a:t>
            </a:r>
          </a:p>
          <a:p>
            <a:pPr lvl="1"/>
            <a:r>
              <a:rPr lang="en-US" altLang="zh-TW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: </a:t>
            </a:r>
            <a:r>
              <a:rPr lang="en-US" altLang="zh-TW" dirty="0"/>
              <a:t>number of </a:t>
            </a:r>
            <a:r>
              <a:rPr lang="en-US" altLang="zh-TW" dirty="0" smtClean="0"/>
              <a:t>scoops of chocolate ice cream</a:t>
            </a:r>
          </a:p>
          <a:p>
            <a:pPr marL="448056" lvl="1" indent="0">
              <a:buNone/>
            </a:pPr>
            <a:r>
              <a:rPr lang="en-US" altLang="zh-TW" dirty="0" smtClean="0"/>
              <a:t>        eaten </a:t>
            </a:r>
            <a:r>
              <a:rPr lang="en-US" altLang="zh-TW" dirty="0"/>
              <a:t>daily</a:t>
            </a:r>
            <a:endParaRPr lang="zh-TW" altLang="en-US" dirty="0"/>
          </a:p>
          <a:p>
            <a:pPr lvl="1"/>
            <a:r>
              <a:rPr lang="en-US" altLang="zh-TW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: bottles of cola drunk </a:t>
            </a:r>
            <a:r>
              <a:rPr lang="en-US" altLang="zh-TW" dirty="0"/>
              <a:t>daily</a:t>
            </a:r>
            <a:endParaRPr lang="zh-TW" altLang="en-US" dirty="0"/>
          </a:p>
          <a:p>
            <a:pPr lvl="1"/>
            <a:r>
              <a:rPr lang="en-US" altLang="zh-TW" dirty="0" smtClean="0"/>
              <a:t>x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: pieces of pineapple cheesecake  </a:t>
            </a:r>
            <a:r>
              <a:rPr lang="en-US" altLang="zh-TW" dirty="0"/>
              <a:t>eaten </a:t>
            </a:r>
            <a:endParaRPr lang="en-US" altLang="zh-TW" dirty="0" smtClean="0"/>
          </a:p>
          <a:p>
            <a:pPr marL="448056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daily</a:t>
            </a:r>
            <a:endParaRPr lang="zh-TW" altLang="en-US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36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Construct Objective Function</a:t>
            </a:r>
          </a:p>
          <a:p>
            <a:pPr lvl="1"/>
            <a:r>
              <a:rPr lang="en-US" altLang="zh-TW" dirty="0" smtClean="0"/>
              <a:t>Minimum total cost of diet</a:t>
            </a:r>
          </a:p>
          <a:p>
            <a:pPr lvl="1"/>
            <a:r>
              <a:rPr lang="en-US" altLang="zh-TW" dirty="0"/>
              <a:t>Each </a:t>
            </a:r>
            <a:r>
              <a:rPr lang="en-US" altLang="zh-TW" dirty="0">
                <a:solidFill>
                  <a:srgbClr val="FFFF00"/>
                </a:solidFill>
              </a:rPr>
              <a:t>brownie</a:t>
            </a:r>
            <a:r>
              <a:rPr lang="en-US" altLang="zh-TW" dirty="0"/>
              <a:t> costs </a:t>
            </a:r>
            <a:r>
              <a:rPr lang="en-US" altLang="zh-TW" dirty="0">
                <a:solidFill>
                  <a:srgbClr val="FFFF00"/>
                </a:solidFill>
              </a:rPr>
              <a:t>50¢, </a:t>
            </a:r>
            <a:r>
              <a:rPr lang="en-US" altLang="zh-TW" dirty="0"/>
              <a:t>each scoop of </a:t>
            </a:r>
            <a:r>
              <a:rPr lang="en-US" altLang="zh-TW" dirty="0">
                <a:solidFill>
                  <a:srgbClr val="FFFF00"/>
                </a:solidFill>
              </a:rPr>
              <a:t>chocolate ice cream </a:t>
            </a:r>
            <a:r>
              <a:rPr lang="en-US" altLang="zh-TW" dirty="0"/>
              <a:t>costs </a:t>
            </a:r>
            <a:r>
              <a:rPr lang="en-US" altLang="zh-TW" dirty="0">
                <a:solidFill>
                  <a:srgbClr val="FFFF00"/>
                </a:solidFill>
              </a:rPr>
              <a:t>20¢</a:t>
            </a:r>
            <a:r>
              <a:rPr lang="en-US" altLang="zh-TW" dirty="0"/>
              <a:t>, each bottle of </a:t>
            </a:r>
            <a:r>
              <a:rPr lang="en-US" altLang="zh-TW" dirty="0">
                <a:solidFill>
                  <a:srgbClr val="FFFF00"/>
                </a:solidFill>
              </a:rPr>
              <a:t>cola</a:t>
            </a:r>
            <a:r>
              <a:rPr lang="en-US" altLang="zh-TW" dirty="0"/>
              <a:t> costs </a:t>
            </a:r>
            <a:r>
              <a:rPr lang="en-US" altLang="zh-TW" dirty="0">
                <a:solidFill>
                  <a:srgbClr val="FFFF00"/>
                </a:solidFill>
              </a:rPr>
              <a:t>30¢</a:t>
            </a:r>
            <a:r>
              <a:rPr lang="en-US" altLang="zh-TW" dirty="0"/>
              <a:t>, and each piece of </a:t>
            </a:r>
            <a:r>
              <a:rPr lang="en-US" altLang="zh-TW" dirty="0">
                <a:solidFill>
                  <a:srgbClr val="FFFF00"/>
                </a:solidFill>
              </a:rPr>
              <a:t>pineapple cheesecake </a:t>
            </a:r>
            <a:r>
              <a:rPr lang="en-US" altLang="zh-TW" dirty="0"/>
              <a:t>costs </a:t>
            </a:r>
            <a:r>
              <a:rPr lang="en-US" altLang="zh-TW" dirty="0">
                <a:solidFill>
                  <a:srgbClr val="FFFF00"/>
                </a:solidFill>
              </a:rPr>
              <a:t>80¢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in z = 50x</a:t>
            </a:r>
            <a:r>
              <a:rPr lang="en-US" altLang="zh-TW" baseline="-25000" dirty="0" smtClean="0"/>
              <a:t>1 </a:t>
            </a:r>
            <a:r>
              <a:rPr lang="en-US" altLang="zh-TW" dirty="0" smtClean="0"/>
              <a:t>+ 20x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+ 30x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+ 80x</a:t>
            </a:r>
            <a:r>
              <a:rPr lang="en-US" altLang="zh-TW" baseline="-25000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02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3: Construct Constraints</a:t>
            </a:r>
          </a:p>
          <a:p>
            <a:pPr lvl="1"/>
            <a:r>
              <a:rPr lang="en-US" altLang="zh-TW" dirty="0"/>
              <a:t>Each day, I must ingest at least </a:t>
            </a:r>
            <a:r>
              <a:rPr lang="en-US" altLang="zh-TW" dirty="0">
                <a:solidFill>
                  <a:srgbClr val="FFFF00"/>
                </a:solidFill>
              </a:rPr>
              <a:t>500 calories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FF00"/>
                </a:solidFill>
              </a:rPr>
              <a:t>6 </a:t>
            </a:r>
            <a:r>
              <a:rPr lang="en-US" altLang="zh-TW" dirty="0" err="1">
                <a:solidFill>
                  <a:srgbClr val="FFFF00"/>
                </a:solidFill>
              </a:rPr>
              <a:t>oz</a:t>
            </a:r>
            <a:r>
              <a:rPr lang="en-US" altLang="zh-TW" dirty="0">
                <a:solidFill>
                  <a:srgbClr val="FFFF00"/>
                </a:solidFill>
              </a:rPr>
              <a:t> of chocolate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FF00"/>
                </a:solidFill>
              </a:rPr>
              <a:t>10 </a:t>
            </a:r>
            <a:r>
              <a:rPr lang="en-US" altLang="zh-TW" dirty="0" err="1">
                <a:solidFill>
                  <a:srgbClr val="FFFF00"/>
                </a:solidFill>
              </a:rPr>
              <a:t>oz</a:t>
            </a:r>
            <a:r>
              <a:rPr lang="en-US" altLang="zh-TW" dirty="0">
                <a:solidFill>
                  <a:srgbClr val="FFFF00"/>
                </a:solidFill>
              </a:rPr>
              <a:t> of sugar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FFFF00"/>
                </a:solidFill>
              </a:rPr>
              <a:t>8 </a:t>
            </a:r>
            <a:r>
              <a:rPr lang="en-US" altLang="zh-TW" dirty="0" err="1">
                <a:solidFill>
                  <a:srgbClr val="FFFF00"/>
                </a:solidFill>
              </a:rPr>
              <a:t>oz</a:t>
            </a:r>
            <a:r>
              <a:rPr lang="en-US" altLang="zh-TW" dirty="0">
                <a:solidFill>
                  <a:srgbClr val="FFFF00"/>
                </a:solidFill>
              </a:rPr>
              <a:t> of fat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Constraint 1: at least 500 calories</a:t>
            </a:r>
          </a:p>
          <a:p>
            <a:pPr marL="448056" lvl="1" indent="0">
              <a:buNone/>
            </a:pPr>
            <a:r>
              <a:rPr lang="en-US" altLang="zh-TW" dirty="0" smtClean="0"/>
              <a:t>   400x</a:t>
            </a:r>
            <a:r>
              <a:rPr lang="en-US" altLang="zh-TW" baseline="-25000" dirty="0" smtClean="0"/>
              <a:t>1 </a:t>
            </a:r>
            <a:r>
              <a:rPr lang="en-US" altLang="zh-TW" dirty="0" smtClean="0"/>
              <a:t>+ 200x</a:t>
            </a:r>
            <a:r>
              <a:rPr lang="en-US" altLang="zh-TW" baseline="-25000" dirty="0" smtClean="0"/>
              <a:t>2 </a:t>
            </a:r>
            <a:r>
              <a:rPr lang="en-US" altLang="zh-TW" dirty="0" smtClean="0"/>
              <a:t>+ 150x</a:t>
            </a:r>
            <a:r>
              <a:rPr lang="en-US" altLang="zh-TW" baseline="-25000" dirty="0" smtClean="0"/>
              <a:t>3 </a:t>
            </a:r>
            <a:r>
              <a:rPr lang="en-US" altLang="zh-TW" dirty="0" smtClean="0"/>
              <a:t>+ 500x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≥ 500</a:t>
            </a:r>
          </a:p>
          <a:p>
            <a:pPr lvl="1"/>
            <a:r>
              <a:rPr lang="en-US" altLang="zh-TW" dirty="0"/>
              <a:t>Constraint </a:t>
            </a:r>
            <a:r>
              <a:rPr lang="en-US" altLang="zh-TW" dirty="0" smtClean="0"/>
              <a:t>2: </a:t>
            </a:r>
            <a:r>
              <a:rPr lang="en-US" altLang="zh-TW" dirty="0"/>
              <a:t>at </a:t>
            </a:r>
            <a:r>
              <a:rPr lang="en-US" altLang="zh-TW" dirty="0" smtClean="0"/>
              <a:t>least 6 </a:t>
            </a:r>
            <a:r>
              <a:rPr lang="en-US" altLang="zh-TW" dirty="0" err="1" smtClean="0"/>
              <a:t>oz</a:t>
            </a:r>
            <a:r>
              <a:rPr lang="en-US" altLang="zh-TW" dirty="0" smtClean="0"/>
              <a:t> of chocolate</a:t>
            </a:r>
          </a:p>
          <a:p>
            <a:pPr marL="448056" lvl="1" indent="0">
              <a:buNone/>
            </a:pPr>
            <a:r>
              <a:rPr lang="en-US" altLang="zh-TW" dirty="0" smtClean="0"/>
              <a:t>   3x</a:t>
            </a:r>
            <a:r>
              <a:rPr lang="en-US" altLang="zh-TW" baseline="-25000" dirty="0" smtClean="0"/>
              <a:t>1 </a:t>
            </a:r>
            <a:r>
              <a:rPr lang="en-US" altLang="zh-TW" dirty="0"/>
              <a:t>+ </a:t>
            </a:r>
            <a:r>
              <a:rPr lang="en-US" altLang="zh-TW" dirty="0" smtClean="0"/>
              <a:t>2x</a:t>
            </a:r>
            <a:r>
              <a:rPr lang="en-US" altLang="zh-TW" baseline="-25000" dirty="0" smtClean="0"/>
              <a:t>2 </a:t>
            </a:r>
            <a:r>
              <a:rPr lang="en-US" altLang="zh-TW" dirty="0" smtClean="0"/>
              <a:t>≥ 6</a:t>
            </a:r>
            <a:endParaRPr lang="en-US" altLang="zh-TW" dirty="0"/>
          </a:p>
          <a:p>
            <a:pPr marL="448056" lvl="1" indent="0">
              <a:buNone/>
            </a:pP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374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Diet Problem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Constraint 3: </a:t>
            </a:r>
            <a:r>
              <a:rPr lang="en-US" altLang="zh-TW" dirty="0"/>
              <a:t>at least </a:t>
            </a:r>
            <a:r>
              <a:rPr lang="en-US" altLang="zh-TW" dirty="0" smtClean="0"/>
              <a:t>10 </a:t>
            </a:r>
            <a:r>
              <a:rPr lang="en-US" altLang="zh-TW" dirty="0" err="1" smtClean="0"/>
              <a:t>oz</a:t>
            </a:r>
            <a:r>
              <a:rPr lang="en-US" altLang="zh-TW" dirty="0" smtClean="0"/>
              <a:t> of sugar</a:t>
            </a:r>
            <a:endParaRPr lang="en-US" altLang="zh-TW" dirty="0"/>
          </a:p>
          <a:p>
            <a:pPr marL="448056" lvl="1" indent="0"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2x</a:t>
            </a:r>
            <a:r>
              <a:rPr lang="en-US" altLang="zh-TW" baseline="-25000" dirty="0" smtClean="0"/>
              <a:t>1 </a:t>
            </a:r>
            <a:r>
              <a:rPr lang="en-US" altLang="zh-TW" dirty="0"/>
              <a:t>+ </a:t>
            </a:r>
            <a:r>
              <a:rPr lang="en-US" altLang="zh-TW" dirty="0" smtClean="0"/>
              <a:t>2x</a:t>
            </a:r>
            <a:r>
              <a:rPr lang="en-US" altLang="zh-TW" baseline="-25000" dirty="0" smtClean="0"/>
              <a:t>2 </a:t>
            </a:r>
            <a:r>
              <a:rPr lang="en-US" altLang="zh-TW" dirty="0"/>
              <a:t>+ </a:t>
            </a:r>
            <a:r>
              <a:rPr lang="en-US" altLang="zh-TW" dirty="0" smtClean="0"/>
              <a:t>4x</a:t>
            </a:r>
            <a:r>
              <a:rPr lang="en-US" altLang="zh-TW" baseline="-25000" dirty="0" smtClean="0"/>
              <a:t>3 </a:t>
            </a:r>
            <a:r>
              <a:rPr lang="en-US" altLang="zh-TW" dirty="0"/>
              <a:t>+ </a:t>
            </a:r>
            <a:r>
              <a:rPr lang="en-US" altLang="zh-TW" dirty="0" smtClean="0"/>
              <a:t>4x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</a:t>
            </a:r>
            <a:r>
              <a:rPr lang="en-US" altLang="zh-TW" dirty="0"/>
              <a:t>≥ </a:t>
            </a:r>
            <a:r>
              <a:rPr lang="en-US" altLang="zh-TW" dirty="0" smtClean="0"/>
              <a:t>10</a:t>
            </a:r>
            <a:endParaRPr lang="en-US" altLang="zh-TW" dirty="0"/>
          </a:p>
          <a:p>
            <a:pPr lvl="1"/>
            <a:r>
              <a:rPr lang="en-US" altLang="zh-TW" dirty="0"/>
              <a:t>Constraint </a:t>
            </a:r>
            <a:r>
              <a:rPr lang="en-US" altLang="zh-TW" dirty="0" smtClean="0"/>
              <a:t>4: </a:t>
            </a:r>
            <a:r>
              <a:rPr lang="en-US" altLang="zh-TW" dirty="0"/>
              <a:t>at least </a:t>
            </a:r>
            <a:r>
              <a:rPr lang="en-US" altLang="zh-TW" dirty="0" smtClean="0"/>
              <a:t>8 </a:t>
            </a:r>
            <a:r>
              <a:rPr lang="en-US" altLang="zh-TW" dirty="0" err="1"/>
              <a:t>oz</a:t>
            </a:r>
            <a:r>
              <a:rPr lang="en-US" altLang="zh-TW" dirty="0"/>
              <a:t> </a:t>
            </a:r>
            <a:r>
              <a:rPr lang="en-US" altLang="zh-TW" dirty="0" smtClean="0"/>
              <a:t>of fat</a:t>
            </a:r>
            <a:endParaRPr lang="en-US" altLang="zh-TW" dirty="0"/>
          </a:p>
          <a:p>
            <a:pPr marL="448056" lvl="1" indent="0">
              <a:buNone/>
            </a:pPr>
            <a:r>
              <a:rPr lang="en-US" altLang="zh-TW" dirty="0" smtClean="0"/>
              <a:t>   </a:t>
            </a:r>
            <a:r>
              <a:rPr lang="en-US" altLang="zh-TW" dirty="0"/>
              <a:t>2x</a:t>
            </a:r>
            <a:r>
              <a:rPr lang="en-US" altLang="zh-TW" baseline="-25000" dirty="0"/>
              <a:t>1 </a:t>
            </a:r>
            <a:r>
              <a:rPr lang="en-US" altLang="zh-TW" dirty="0"/>
              <a:t>+ </a:t>
            </a:r>
            <a:r>
              <a:rPr lang="en-US" altLang="zh-TW" dirty="0" smtClean="0"/>
              <a:t>4x</a:t>
            </a:r>
            <a:r>
              <a:rPr lang="en-US" altLang="zh-TW" baseline="-25000" dirty="0" smtClean="0"/>
              <a:t>2 </a:t>
            </a:r>
            <a:r>
              <a:rPr lang="en-US" altLang="zh-TW" dirty="0"/>
              <a:t>+ </a:t>
            </a:r>
            <a:r>
              <a:rPr lang="en-US" altLang="zh-TW" dirty="0" smtClean="0"/>
              <a:t>1x</a:t>
            </a:r>
            <a:r>
              <a:rPr lang="en-US" altLang="zh-TW" baseline="-25000" dirty="0" smtClean="0"/>
              <a:t>3 </a:t>
            </a:r>
            <a:r>
              <a:rPr lang="en-US" altLang="zh-TW" dirty="0"/>
              <a:t>+ </a:t>
            </a:r>
            <a:r>
              <a:rPr lang="en-US" altLang="zh-TW" dirty="0" smtClean="0"/>
              <a:t>5x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</a:t>
            </a:r>
            <a:r>
              <a:rPr lang="en-US" altLang="zh-TW" dirty="0"/>
              <a:t>≥ </a:t>
            </a:r>
            <a:r>
              <a:rPr lang="en-US" altLang="zh-TW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95951564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195</TotalTime>
  <Words>992</Words>
  <Application>Microsoft Office PowerPoint</Application>
  <PresentationFormat>如螢幕大小 (4:3)</PresentationFormat>
  <Paragraphs>165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Arial</vt:lpstr>
      <vt:lpstr>Cambria Math</vt:lpstr>
      <vt:lpstr>Franklin Gothic Book</vt:lpstr>
      <vt:lpstr>Wingdings 2</vt:lpstr>
      <vt:lpstr>科技</vt:lpstr>
      <vt:lpstr>Operation Research</vt:lpstr>
      <vt:lpstr>Agenda</vt:lpstr>
      <vt:lpstr>A Diet Problem</vt:lpstr>
      <vt:lpstr>A Diet Problem (cont’d)</vt:lpstr>
      <vt:lpstr>A Diet Problem (cont’d)</vt:lpstr>
      <vt:lpstr>A Diet Problem (cont’d)</vt:lpstr>
      <vt:lpstr>A Diet Problem (cont’d)</vt:lpstr>
      <vt:lpstr>A Diet Problem (cont’d)</vt:lpstr>
      <vt:lpstr>A Diet Problem (cont’d)</vt:lpstr>
      <vt:lpstr>A Diet Problem (cont’d)</vt:lpstr>
      <vt:lpstr>A Work-Scheduling Problem</vt:lpstr>
      <vt:lpstr>A Work-Scheduling Problem (cont’d)</vt:lpstr>
      <vt:lpstr>A Work-Scheduling Problem (cont’d)</vt:lpstr>
      <vt:lpstr>A Work-Scheduling Problem (cont’d)</vt:lpstr>
      <vt:lpstr>A Work-Scheduling Problem (cont’d)</vt:lpstr>
      <vt:lpstr>A Work-Scheduling Problem (cont’d)</vt:lpstr>
      <vt:lpstr>A Work-Scheduling Problem (cont’d)</vt:lpstr>
      <vt:lpstr>Homework</vt:lpstr>
      <vt:lpstr>Question 3</vt:lpstr>
      <vt:lpstr>Question 3</vt:lpstr>
      <vt:lpstr>Question 4</vt:lpstr>
      <vt:lpstr>Question 4</vt:lpstr>
      <vt:lpstr>Question 5</vt:lpstr>
      <vt:lpstr>Question 6~11</vt:lpstr>
      <vt:lpstr>Question 1,2</vt:lpstr>
      <vt:lpstr>Question 1,2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Research</dc:title>
  <dc:creator>edwardga</dc:creator>
  <cp:lastModifiedBy>edwardgapeng</cp:lastModifiedBy>
  <cp:revision>18</cp:revision>
  <dcterms:created xsi:type="dcterms:W3CDTF">2013-03-10T14:16:10Z</dcterms:created>
  <dcterms:modified xsi:type="dcterms:W3CDTF">2013-03-10T17:44:20Z</dcterms:modified>
</cp:coreProperties>
</file>