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>
      <p:cViewPr>
        <p:scale>
          <a:sx n="100" d="100"/>
          <a:sy n="100" d="100"/>
        </p:scale>
        <p:origin x="213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AC8318-34D5-440C-94CD-A19B05DD475C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cap="none" dirty="0" smtClean="0"/>
              <a:t>Operation Research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2013/04/29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00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4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altLang="zh-TW" dirty="0" smtClean="0"/>
                  <a:t>Assume three cities fall on a common Cartesian coordinate system, </a:t>
                </a:r>
                <a:endParaRPr lang="zh-TW" altLang="zh-TW" dirty="0"/>
              </a:p>
              <a:p>
                <a:r>
                  <a:rPr lang="en-US" altLang="zh-TW" dirty="0"/>
                  <a:t>City </a:t>
                </a:r>
                <a:r>
                  <a:rPr lang="en-US" altLang="zh-TW" dirty="0" err="1"/>
                  <a:t>i</a:t>
                </a:r>
                <a:r>
                  <a:rPr lang="en-US" altLang="zh-TW" dirty="0"/>
                  <a:t> lies on (x</a:t>
                </a:r>
                <a:r>
                  <a:rPr lang="en-US" altLang="zh-TW" baseline="-25000" dirty="0"/>
                  <a:t>i</a:t>
                </a:r>
                <a:r>
                  <a:rPr lang="en-US" altLang="zh-TW" dirty="0"/>
                  <a:t>, </a:t>
                </a:r>
                <a:r>
                  <a:rPr lang="en-US" altLang="zh-TW" dirty="0" err="1"/>
                  <a:t>y</a:t>
                </a:r>
                <a:r>
                  <a:rPr lang="en-US" altLang="zh-TW" baseline="-25000" dirty="0" err="1"/>
                  <a:t>i</a:t>
                </a:r>
                <a:r>
                  <a:rPr lang="en-US" altLang="zh-TW" dirty="0"/>
                  <a:t>), airport locates at (</a:t>
                </a:r>
                <a:r>
                  <a:rPr lang="en-US" altLang="zh-TW" dirty="0" err="1"/>
                  <a:t>p,q</a:t>
                </a:r>
                <a:r>
                  <a:rPr lang="en-US" altLang="zh-TW" dirty="0"/>
                  <a:t>)</a:t>
                </a:r>
                <a:endParaRPr lang="zh-TW" altLang="zh-TW" dirty="0"/>
              </a:p>
              <a:p>
                <a:r>
                  <a:rPr lang="en-US" altLang="zh-TW" dirty="0"/>
                  <a:t>Min Z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𝑝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  <m:r>
                          <a:rPr lang="en-US" altLang="zh-TW" i="1"/>
                          <m:t>+</m:t>
                        </m:r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𝑞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i="1"/>
                      <m:t>+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      </m:t>
                    </m:r>
                    <m:rad>
                      <m:radPr>
                        <m:degHide m:val="on"/>
                        <m:ctrlPr>
                          <a:rPr lang="zh-TW" altLang="zh-TW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𝑝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  <m:r>
                          <a:rPr lang="en-US" altLang="zh-TW" i="1"/>
                          <m:t>+</m:t>
                        </m:r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𝑞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i="1"/>
                      <m:t>+ </m:t>
                    </m:r>
                    <m:rad>
                      <m:radPr>
                        <m:degHide m:val="on"/>
                        <m:ctrlPr>
                          <a:rPr lang="zh-TW" altLang="zh-TW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𝑝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3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  <m:r>
                          <a:rPr lang="en-US" altLang="zh-TW" i="1"/>
                          <m:t>+</m:t>
                        </m:r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r>
                                  <a:rPr lang="en-US" altLang="zh-TW" i="1"/>
                                  <m:t>𝑞</m:t>
                                </m:r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3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zh-TW" altLang="zh-TW" dirty="0"/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/>
                        <m:t>s</m:t>
                      </m:r>
                      <m:r>
                        <a:rPr lang="en-US" altLang="zh-TW"/>
                        <m:t>.</m:t>
                      </m:r>
                      <m:r>
                        <m:rPr>
                          <m:sty m:val="p"/>
                        </m:rPr>
                        <a:rPr lang="en-US" altLang="zh-TW"/>
                        <m:t>t</m:t>
                      </m:r>
                      <m:r>
                        <a:rPr lang="en-US" altLang="zh-TW"/>
                        <m:t>.   </m:t>
                      </m:r>
                      <m:rad>
                        <m:radPr>
                          <m:degHide m:val="on"/>
                          <m:ctrlPr>
                            <a:rPr lang="zh-TW" altLang="zh-TW" i="1"/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zh-TW" altLang="zh-TW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zh-TW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TW" i="1"/>
                                <m:t>2</m:t>
                              </m:r>
                            </m:sup>
                          </m:sSup>
                          <m:r>
                            <a:rPr lang="en-US" altLang="zh-TW" i="1"/>
                            <m:t>+</m:t>
                          </m:r>
                          <m:sSup>
                            <m:sSupPr>
                              <m:ctrlPr>
                                <a:rPr lang="zh-TW" altLang="zh-TW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zh-TW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TW" i="1"/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zh-TW" i="1"/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zh-TW" altLang="zh-TW" dirty="0"/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/>
                        <m:t>         </m:t>
                      </m:r>
                      <m:rad>
                        <m:radPr>
                          <m:degHide m:val="on"/>
                          <m:ctrlPr>
                            <a:rPr lang="zh-TW" altLang="zh-TW" i="1"/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zh-TW" altLang="zh-TW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zh-TW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TW" i="1"/>
                                <m:t>2</m:t>
                              </m:r>
                            </m:sup>
                          </m:sSup>
                          <m:r>
                            <a:rPr lang="en-US" altLang="zh-TW" i="1"/>
                            <m:t>+</m:t>
                          </m:r>
                          <m:sSup>
                            <m:sSupPr>
                              <m:ctrlPr>
                                <a:rPr lang="zh-TW" altLang="zh-TW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zh-TW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zh-TW" altLang="zh-TW" i="1"/>
                                      </m:ctrlPr>
                                    </m:sSubPr>
                                    <m:e>
                                      <m:r>
                                        <a:rPr lang="en-US" altLang="zh-TW" i="1"/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TW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TW" i="1"/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zh-TW" i="1"/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zh-TW" altLang="zh-TW" dirty="0"/>
              </a:p>
              <a:p>
                <a:pPr marL="36576" indent="0" algn="ctr">
                  <a:buNone/>
                </a:pPr>
                <a:r>
                  <a:rPr lang="en-US" altLang="zh-TW" dirty="0"/>
                  <a:t>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3</m:t>
                                    </m:r>
                                  </m:sub>
                                </m:sSub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  <m:r>
                          <a:rPr lang="en-US" altLang="zh-TW" i="1"/>
                          <m:t>+</m:t>
                        </m:r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zh-TW" altLang="zh-TW" i="1"/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3</m:t>
                                    </m:r>
                                  </m:sub>
                                </m:sSub>
                                <m:r>
                                  <a:rPr lang="en-US" altLang="zh-TW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zh-TW" i="1"/>
                                    </m:ctrlPr>
                                  </m:sSubPr>
                                  <m:e>
                                    <m:r>
                                      <a:rPr lang="en-US" altLang="zh-TW" i="1"/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i="1"/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i="1"/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zh-TW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6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91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4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𝑚𝑖𝑛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       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l="67330" t="53900" r="15345" b="24401"/>
          <a:stretch/>
        </p:blipFill>
        <p:spPr>
          <a:xfrm>
            <a:off x="2483768" y="3573016"/>
            <a:ext cx="316835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99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Feasible region: convex</a:t>
            </a:r>
          </a:p>
          <a:p>
            <a:r>
              <a:rPr lang="en-US" altLang="zh-TW" dirty="0" smtClean="0"/>
              <a:t>Objective function: convex</a:t>
            </a:r>
          </a:p>
          <a:p>
            <a:pPr marL="36576" indent="0">
              <a:buNone/>
            </a:pPr>
            <a:r>
              <a:rPr lang="en-US" altLang="zh-TW" dirty="0" smtClean="0"/>
              <a:t>    =&gt; convex program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local optimal = global optimal</a:t>
            </a:r>
          </a:p>
          <a:p>
            <a:r>
              <a:rPr lang="en-US" altLang="zh-TW" dirty="0" smtClean="0"/>
              <a:t>Minimizing concave function: </a:t>
            </a:r>
          </a:p>
          <a:p>
            <a:pPr marL="36576" indent="0">
              <a:buNone/>
            </a:pPr>
            <a:r>
              <a:rPr lang="en-US" altLang="zh-TW" dirty="0" smtClean="0"/>
              <a:t>     exists extreme point optimal solution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102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Feasible region: convex</a:t>
            </a:r>
          </a:p>
          <a:p>
            <a:r>
              <a:rPr lang="en-US" altLang="zh-TW" dirty="0"/>
              <a:t>Objective function: convex</a:t>
            </a:r>
          </a:p>
          <a:p>
            <a:pPr marL="36576" indent="0">
              <a:buNone/>
            </a:pPr>
            <a:r>
              <a:rPr lang="en-US" altLang="zh-TW" dirty="0"/>
              <a:t>    =&gt; </a:t>
            </a:r>
            <a:r>
              <a:rPr lang="en-US" altLang="zh-TW" dirty="0" smtClean="0"/>
              <a:t>not convex program (Max)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local optimal </a:t>
            </a:r>
            <a:r>
              <a:rPr lang="en-US" altLang="zh-TW" dirty="0" smtClean="0"/>
              <a:t>≠ </a:t>
            </a:r>
            <a:r>
              <a:rPr lang="en-US" altLang="zh-TW" dirty="0"/>
              <a:t>global optimal</a:t>
            </a:r>
          </a:p>
          <a:p>
            <a:r>
              <a:rPr lang="en-US" altLang="zh-TW" dirty="0" smtClean="0"/>
              <a:t>Maximizing convex </a:t>
            </a:r>
            <a:r>
              <a:rPr lang="en-US" altLang="zh-TW" dirty="0"/>
              <a:t>function: </a:t>
            </a:r>
          </a:p>
          <a:p>
            <a:pPr marL="36576" indent="0">
              <a:buNone/>
            </a:pPr>
            <a:r>
              <a:rPr lang="en-US" altLang="zh-TW" dirty="0"/>
              <a:t>     exists extreme point optimal solution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00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7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all x</a:t>
            </a:r>
          </a:p>
          <a:p>
            <a:r>
              <a:rPr lang="en-US" altLang="zh-TW" dirty="0" smtClean="0"/>
              <a:t>f”(x) ≥ 0 : convex</a:t>
            </a:r>
          </a:p>
          <a:p>
            <a:r>
              <a:rPr lang="en-US" altLang="zh-TW" dirty="0"/>
              <a:t>f”(x) </a:t>
            </a:r>
            <a:r>
              <a:rPr lang="en-US" altLang="zh-TW" dirty="0" smtClean="0"/>
              <a:t>≤ 0 : concave</a:t>
            </a:r>
          </a:p>
          <a:p>
            <a:r>
              <a:rPr lang="en-US" altLang="zh-TW" dirty="0" smtClean="0"/>
              <a:t>Otherwise: neither</a:t>
            </a:r>
            <a:endParaRPr lang="zh-TW" altLang="en-US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8866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Without tax:</a:t>
            </a:r>
          </a:p>
          <a:p>
            <a:pPr marL="36576" indent="0">
              <a:buNone/>
            </a:pPr>
            <a:r>
              <a:rPr lang="en-US" altLang="zh-TW" dirty="0" smtClean="0"/>
              <a:t>    Max Z = -4q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+ 95q - 50 </a:t>
            </a: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Z’ = -8q + 95 and Z” = -8</a:t>
            </a:r>
          </a:p>
          <a:p>
            <a:r>
              <a:rPr lang="en-US" altLang="zh-TW" dirty="0" smtClean="0"/>
              <a:t>With tax:</a:t>
            </a:r>
          </a:p>
          <a:p>
            <a:pPr marL="36576" indent="0">
              <a:buNone/>
            </a:pPr>
            <a:r>
              <a:rPr lang="en-US" altLang="zh-TW" dirty="0" smtClean="0"/>
              <a:t>    </a:t>
            </a:r>
            <a:r>
              <a:rPr lang="en-US" altLang="zh-TW" dirty="0"/>
              <a:t>Max Z = -4q</a:t>
            </a:r>
            <a:r>
              <a:rPr lang="en-US" altLang="zh-TW" baseline="30000" dirty="0"/>
              <a:t>2</a:t>
            </a:r>
            <a:r>
              <a:rPr lang="en-US" altLang="zh-TW" dirty="0"/>
              <a:t> + </a:t>
            </a:r>
            <a:r>
              <a:rPr lang="en-US" altLang="zh-TW" dirty="0" smtClean="0"/>
              <a:t>95q </a:t>
            </a:r>
            <a:r>
              <a:rPr lang="en-US" altLang="zh-TW" dirty="0"/>
              <a:t>- 50 </a:t>
            </a:r>
            <a:r>
              <a:rPr lang="en-US" altLang="zh-TW" dirty="0" smtClean="0"/>
              <a:t> - 2q</a:t>
            </a:r>
          </a:p>
          <a:p>
            <a:pPr marL="36576" indent="0">
              <a:buNone/>
            </a:pPr>
            <a:r>
              <a:rPr lang="en-US" altLang="zh-TW" dirty="0" smtClean="0"/>
              <a:t>    </a:t>
            </a:r>
            <a:r>
              <a:rPr lang="en-US" altLang="zh-TW" dirty="0"/>
              <a:t>Z’ = -8q + </a:t>
            </a:r>
            <a:r>
              <a:rPr lang="en-US" altLang="zh-TW" dirty="0" smtClean="0"/>
              <a:t>93 </a:t>
            </a:r>
            <a:r>
              <a:rPr lang="en-US" altLang="zh-TW" dirty="0"/>
              <a:t>and Z” = -8</a:t>
            </a:r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058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9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/>
                      <m:t>L</m:t>
                    </m:r>
                    <m:d>
                      <m:dPr>
                        <m:ctrlPr>
                          <a:rPr lang="zh-TW" altLang="zh-TW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/>
                          <m:t>λ</m:t>
                        </m:r>
                      </m:e>
                    </m:d>
                    <m:r>
                      <a:rPr lang="en-US" altLang="zh-TW"/>
                      <m:t>=</m:t>
                    </m:r>
                    <m:func>
                      <m:funcPr>
                        <m:ctrlPr>
                          <a:rPr lang="zh-TW" altLang="zh-TW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/>
                          <m:t>min</m:t>
                        </m:r>
                      </m:fName>
                      <m:e>
                        <m:sSup>
                          <m:sSupPr>
                            <m:ctrlPr>
                              <a:rPr lang="zh-TW" altLang="zh-TW" i="1"/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zh-TW" altLang="zh-TW" i="1"/>
                                </m:ctrlPr>
                              </m:sSubPr>
                              <m:e>
                                <m:r>
                                  <a:rPr lang="en-US" altLang="zh-TW" i="1"/>
                                  <m:t> (</m:t>
                                </m:r>
                                <m:r>
                                  <a:rPr lang="en-US" altLang="zh-TW" i="1"/>
                                  <m:t>𝑥</m:t>
                                </m:r>
                              </m:e>
                              <m:sub>
                                <m:r>
                                  <a:rPr lang="en-US" altLang="zh-TW" i="1"/>
                                  <m:t>1</m:t>
                                </m:r>
                              </m:sub>
                            </m:sSub>
                            <m:r>
                              <a:rPr lang="en-US" altLang="zh-TW" i="1"/>
                              <m:t>−3)</m:t>
                            </m:r>
                          </m:e>
                          <m:sup>
                            <m:r>
                              <a:rPr lang="en-US" altLang="zh-TW" i="1"/>
                              <m:t>2</m:t>
                            </m:r>
                          </m:sup>
                        </m:sSup>
                        <m:r>
                          <a:rPr lang="en-US" altLang="zh-TW" i="1"/>
                          <m:t>+</m:t>
                        </m:r>
                      </m:e>
                    </m:func>
                    <m:sSup>
                      <m:sSupPr>
                        <m:ctrlPr>
                          <a:rPr lang="zh-TW" altLang="zh-TW" i="1"/>
                        </m:ctrlPr>
                      </m:sSupPr>
                      <m:e>
                        <m:sSub>
                          <m:sSubPr>
                            <m:ctrlPr>
                              <a:rPr lang="zh-TW" altLang="zh-TW" i="1"/>
                            </m:ctrlPr>
                          </m:sSubPr>
                          <m:e>
                            <m:r>
                              <a:rPr lang="en-US" altLang="zh-TW" i="1"/>
                              <m:t>(</m:t>
                            </m:r>
                            <m:r>
                              <a:rPr lang="en-US" altLang="zh-TW" i="1"/>
                              <m:t>𝑥</m:t>
                            </m:r>
                          </m:e>
                          <m:sub>
                            <m:r>
                              <a:rPr lang="en-US" altLang="zh-TW" i="1"/>
                              <m:t>2</m:t>
                            </m:r>
                          </m:sub>
                        </m:sSub>
                        <m:r>
                          <a:rPr lang="en-US" altLang="zh-TW" i="1"/>
                          <m:t>−1)</m:t>
                        </m:r>
                      </m:e>
                      <m:sup>
                        <m:r>
                          <a:rPr lang="en-US" altLang="zh-TW" i="1"/>
                          <m:t>2</m:t>
                        </m:r>
                      </m:sup>
                    </m:sSup>
                    <m:r>
                      <a:rPr lang="en-US" altLang="zh-TW" i="1"/>
                      <m:t>+</m:t>
                    </m:r>
                    <m:r>
                      <m:rPr>
                        <m:sty m:val="p"/>
                      </m:rPr>
                      <a:rPr lang="en-US" altLang="zh-TW"/>
                      <m:t>λ</m:t>
                    </m:r>
                    <m:r>
                      <a:rPr lang="en-US" altLang="zh-TW"/>
                      <m:t>(</m:t>
                    </m:r>
                    <m:r>
                      <a:rPr lang="en-US" altLang="zh-TW" i="1"/>
                      <m:t>−</m:t>
                    </m:r>
                    <m:sSub>
                      <m:sSubPr>
                        <m:ctrlPr>
                          <a:rPr lang="zh-TW" altLang="zh-TW" i="1"/>
                        </m:ctrlPr>
                      </m:sSubPr>
                      <m:e>
                        <m:r>
                          <a:rPr lang="en-US" altLang="zh-TW" i="1"/>
                          <m:t>𝑥</m:t>
                        </m:r>
                      </m:e>
                      <m:sub>
                        <m:r>
                          <a:rPr lang="en-US" altLang="zh-TW" i="1"/>
                          <m:t>1</m:t>
                        </m:r>
                      </m:sub>
                    </m:sSub>
                    <m:r>
                      <a:rPr lang="en-US" altLang="zh-TW" i="1"/>
                      <m:t>+</m:t>
                    </m:r>
                    <m:sSub>
                      <m:sSubPr>
                        <m:ctrlPr>
                          <a:rPr lang="zh-TW" altLang="zh-TW" i="1"/>
                        </m:ctrlPr>
                      </m:sSubPr>
                      <m:e>
                        <m:r>
                          <a:rPr lang="en-US" altLang="zh-TW" i="1"/>
                          <m:t>𝑥</m:t>
                        </m:r>
                      </m:e>
                      <m:sub>
                        <m:r>
                          <a:rPr lang="en-US" altLang="zh-TW" i="1"/>
                          <m:t>2</m:t>
                        </m:r>
                      </m:sub>
                    </m:sSub>
                    <m:r>
                      <a:rPr lang="en-US" altLang="zh-TW" i="1"/>
                      <m:t>)</m:t>
                    </m:r>
                  </m:oMath>
                </a14:m>
                <a:endParaRPr lang="en-US" altLang="zh-TW" dirty="0" smtClean="0"/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/>
                        <m:t>=−</m:t>
                      </m:r>
                      <m:f>
                        <m:fPr>
                          <m:ctrlPr>
                            <a:rPr lang="zh-TW" altLang="zh-TW" i="1"/>
                          </m:ctrlPr>
                        </m:fPr>
                        <m:num>
                          <m:r>
                            <a:rPr lang="en-US" altLang="zh-TW" i="1"/>
                            <m:t>1</m:t>
                          </m:r>
                        </m:num>
                        <m:den>
                          <m:r>
                            <a:rPr lang="en-US" altLang="zh-TW" i="1"/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zh-TW" altLang="zh-TW" i="1"/>
                          </m:ctrlPr>
                        </m:sSupPr>
                        <m:e>
                          <m:d>
                            <m:dPr>
                              <m:ctrlPr>
                                <a:rPr lang="zh-TW" altLang="zh-TW" i="1"/>
                              </m:ctrlPr>
                            </m:dPr>
                            <m:e>
                              <m:r>
                                <a:rPr lang="en-US" altLang="zh-TW" i="1"/>
                                <m:t>𝜆</m:t>
                              </m:r>
                              <m:r>
                                <a:rPr lang="en-US" altLang="zh-TW" i="1"/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altLang="zh-TW" i="1"/>
                            <m:t>2</m:t>
                          </m:r>
                        </m:sup>
                      </m:sSup>
                      <m:r>
                        <a:rPr lang="en-US" altLang="zh-TW" i="1"/>
                        <m:t>+2</m:t>
                      </m:r>
                    </m:oMath>
                  </m:oMathPara>
                </a14:m>
                <a:endParaRPr lang="en-US" altLang="zh-TW" dirty="0" smtClean="0"/>
              </a:p>
              <a:p>
                <a:pPr marL="36576" indent="0">
                  <a:buNone/>
                </a:pPr>
                <a:r>
                  <a:rPr lang="zh-TW" altLang="en-US" dirty="0"/>
                  <a:t> </a:t>
                </a:r>
                <a:r>
                  <a:rPr lang="zh-TW" altLang="en-US" dirty="0" smtClean="0"/>
                  <a:t>    </a:t>
                </a:r>
                <a:r>
                  <a:rPr lang="en-US" altLang="zh-TW" dirty="0" smtClean="0"/>
                  <a:t>=&gt;downward parabola, concave</a:t>
                </a:r>
              </a:p>
              <a:p>
                <a:pPr marL="36576" indent="0" algn="ctr">
                  <a:buNone/>
                </a:pPr>
                <a:r>
                  <a:rPr lang="en-US" altLang="zh-TW" dirty="0" smtClean="0"/>
                  <a:t>w</a:t>
                </a:r>
                <a:r>
                  <a:rPr lang="en-US" altLang="zh-TW" dirty="0"/>
                  <a:t>* = 2 = z*</a:t>
                </a:r>
                <a:endParaRPr lang="zh-TW" altLang="zh-TW" dirty="0"/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i="1"/>
                          </m:ctrlPr>
                        </m:sSubPr>
                        <m:e>
                          <m:r>
                            <a:rPr lang="en-US" altLang="zh-TW" i="1"/>
                            <m:t>𝑥</m:t>
                          </m:r>
                        </m:e>
                        <m:sub>
                          <m:r>
                            <a:rPr lang="en-US" altLang="zh-TW" i="1"/>
                            <m:t>1</m:t>
                          </m:r>
                        </m:sub>
                      </m:sSub>
                      <m:r>
                        <a:rPr lang="en-US" altLang="zh-TW" i="1"/>
                        <m:t>=</m:t>
                      </m:r>
                      <m:f>
                        <m:fPr>
                          <m:ctrlPr>
                            <a:rPr lang="zh-TW" altLang="zh-TW" i="1"/>
                          </m:ctrlPr>
                        </m:fPr>
                        <m:num>
                          <m:r>
                            <a:rPr lang="en-US" altLang="zh-TW" i="1"/>
                            <m:t>6+</m:t>
                          </m:r>
                          <m:r>
                            <a:rPr lang="en-US" altLang="zh-TW" i="1"/>
                            <m:t>𝜆</m:t>
                          </m:r>
                        </m:num>
                        <m:den>
                          <m:r>
                            <a:rPr lang="en-US" altLang="zh-TW" i="1"/>
                            <m:t>2</m:t>
                          </m:r>
                        </m:den>
                      </m:f>
                      <m:r>
                        <a:rPr lang="en-US" altLang="zh-TW" i="1"/>
                        <m:t>=2, </m:t>
                      </m:r>
                      <m:sSub>
                        <m:sSubPr>
                          <m:ctrlPr>
                            <a:rPr lang="zh-TW" altLang="zh-TW" i="1"/>
                          </m:ctrlPr>
                        </m:sSubPr>
                        <m:e>
                          <m:r>
                            <a:rPr lang="en-US" altLang="zh-TW" i="1"/>
                            <m:t>𝑥</m:t>
                          </m:r>
                        </m:e>
                        <m:sub>
                          <m:r>
                            <a:rPr lang="en-US" altLang="zh-TW" i="1"/>
                            <m:t>2</m:t>
                          </m:r>
                        </m:sub>
                      </m:sSub>
                      <m:r>
                        <a:rPr lang="en-US" altLang="zh-TW" i="1"/>
                        <m:t>=</m:t>
                      </m:r>
                      <m:f>
                        <m:fPr>
                          <m:ctrlPr>
                            <a:rPr lang="zh-TW" altLang="zh-TW" i="1"/>
                          </m:ctrlPr>
                        </m:fPr>
                        <m:num>
                          <m:r>
                            <a:rPr lang="en-US" altLang="zh-TW" i="1"/>
                            <m:t>2−</m:t>
                          </m:r>
                          <m:r>
                            <a:rPr lang="en-US" altLang="zh-TW" i="1"/>
                            <m:t>𝜆</m:t>
                          </m:r>
                        </m:num>
                        <m:den>
                          <m:r>
                            <a:rPr lang="en-US" altLang="zh-TW" i="1"/>
                            <m:t>2</m:t>
                          </m:r>
                        </m:den>
                      </m:f>
                      <m:r>
                        <a:rPr lang="en-US" altLang="zh-TW" i="1"/>
                        <m:t>=2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899566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434</TotalTime>
  <Words>193</Words>
  <Application>Microsoft Office PowerPoint</Application>
  <PresentationFormat>如螢幕大小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Arial</vt:lpstr>
      <vt:lpstr>Cambria Math</vt:lpstr>
      <vt:lpstr>Franklin Gothic Book</vt:lpstr>
      <vt:lpstr>Wingdings 2</vt:lpstr>
      <vt:lpstr>科技</vt:lpstr>
      <vt:lpstr>Operation Research</vt:lpstr>
      <vt:lpstr>Question 4</vt:lpstr>
      <vt:lpstr>Question 4</vt:lpstr>
      <vt:lpstr>Question 5</vt:lpstr>
      <vt:lpstr>Question 6</vt:lpstr>
      <vt:lpstr>Question 7</vt:lpstr>
      <vt:lpstr>Question 8</vt:lpstr>
      <vt:lpstr>Question 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Research</dc:title>
  <dc:creator>edwardga</dc:creator>
  <cp:lastModifiedBy>edwardgapeng</cp:lastModifiedBy>
  <cp:revision>45</cp:revision>
  <dcterms:created xsi:type="dcterms:W3CDTF">2013-03-10T14:16:10Z</dcterms:created>
  <dcterms:modified xsi:type="dcterms:W3CDTF">2013-05-19T17:55:30Z</dcterms:modified>
</cp:coreProperties>
</file>