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7" r:id="rId2"/>
    <p:sldId id="290" r:id="rId3"/>
    <p:sldId id="291" r:id="rId4"/>
    <p:sldId id="292" r:id="rId5"/>
    <p:sldId id="293" r:id="rId6"/>
    <p:sldId id="258" r:id="rId7"/>
    <p:sldId id="274" r:id="rId8"/>
    <p:sldId id="275" r:id="rId9"/>
    <p:sldId id="263" r:id="rId10"/>
    <p:sldId id="266" r:id="rId11"/>
    <p:sldId id="267" r:id="rId12"/>
    <p:sldId id="268" r:id="rId13"/>
    <p:sldId id="269" r:id="rId14"/>
    <p:sldId id="270" r:id="rId15"/>
    <p:sldId id="271" r:id="rId16"/>
    <p:sldId id="276" r:id="rId17"/>
    <p:sldId id="272" r:id="rId18"/>
    <p:sldId id="273" r:id="rId19"/>
    <p:sldId id="281" r:id="rId20"/>
    <p:sldId id="282" r:id="rId21"/>
    <p:sldId id="283" r:id="rId22"/>
    <p:sldId id="289" r:id="rId23"/>
    <p:sldId id="284" r:id="rId24"/>
    <p:sldId id="287" r:id="rId25"/>
    <p:sldId id="288" r:id="rId26"/>
    <p:sldId id="278" r:id="rId27"/>
    <p:sldId id="279" r:id="rId28"/>
    <p:sldId id="280" r:id="rId2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100" autoAdjust="0"/>
  </p:normalViewPr>
  <p:slideViewPr>
    <p:cSldViewPr>
      <p:cViewPr varScale="1">
        <p:scale>
          <a:sx n="89" d="100"/>
          <a:sy n="89" d="100"/>
        </p:scale>
        <p:origin x="-22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C742B-7546-4A15-829D-140EA3262122}" type="datetimeFigureOut">
              <a:rPr lang="zh-TW" altLang="en-US" smtClean="0"/>
              <a:pPr/>
              <a:t>2013/4/17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0DB877-E970-4B6B-B4C2-9F0C560BE7E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049143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DB877-E970-4B6B-B4C2-9F0C560BE7EB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0854626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DB877-E970-4B6B-B4C2-9F0C560BE7EB}" type="slidenum">
              <a:rPr lang="zh-TW" altLang="en-US" smtClean="0"/>
              <a:pPr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1928914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DB877-E970-4B6B-B4C2-9F0C560BE7EB}" type="slidenum">
              <a:rPr lang="zh-TW" altLang="en-US" smtClean="0"/>
              <a:pPr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079454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DB877-E970-4B6B-B4C2-9F0C560BE7EB}" type="slidenum">
              <a:rPr lang="zh-TW" altLang="en-US" smtClean="0"/>
              <a:pPr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1807967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如何把問題定義成更小的問題？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DB877-E970-4B6B-B4C2-9F0C560BE7EB}" type="slidenum">
              <a:rPr lang="zh-TW" altLang="en-US" smtClean="0"/>
              <a:pPr/>
              <a:t>26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147477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DB877-E970-4B6B-B4C2-9F0C560BE7EB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762983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DB877-E970-4B6B-B4C2-9F0C560BE7EB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65102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23" eaLnBrk="0" hangingPunct="0">
              <a:defRPr kumimoji="1" sz="13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685817" indent="-263776" defTabSz="914423" eaLnBrk="0" hangingPunct="0">
              <a:defRPr kumimoji="1" sz="13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055103" indent="-211021" defTabSz="914423" eaLnBrk="0" hangingPunct="0">
              <a:defRPr kumimoji="1" sz="13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477145" indent="-211021" defTabSz="914423" eaLnBrk="0" hangingPunct="0">
              <a:defRPr kumimoji="1" sz="13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1899186" indent="-211021" defTabSz="914423" eaLnBrk="0" hangingPunct="0">
              <a:defRPr kumimoji="1" sz="13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321227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743269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165310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587351" indent="-211021" defTabSz="914423" eaLnBrk="0" fontAlgn="base" hangingPunct="0">
              <a:spcBef>
                <a:spcPct val="0"/>
              </a:spcBef>
              <a:spcAft>
                <a:spcPct val="0"/>
              </a:spcAft>
              <a:defRPr kumimoji="1" sz="13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fld id="{857B7A6F-9283-4D7B-8849-18C94A26C626}" type="slidenum">
              <a:rPr kumimoji="0" lang="zh-TW" altLang="en-US" sz="1200">
                <a:latin typeface="Times" pitchFamily="18" charset="0"/>
              </a:rPr>
              <a:pPr/>
              <a:t>9</a:t>
            </a:fld>
            <a:endParaRPr kumimoji="0" lang="en-US" altLang="zh-TW" sz="1200">
              <a:latin typeface="Times" pitchFamily="18" charset="0"/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TW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DB877-E970-4B6B-B4C2-9F0C560BE7EB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5067837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DB877-E970-4B6B-B4C2-9F0C560BE7EB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45818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baseline="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DB877-E970-4B6B-B4C2-9F0C560BE7EB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3918684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baseline="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DB877-E970-4B6B-B4C2-9F0C560BE7EB}" type="slidenum">
              <a:rPr lang="zh-TW" altLang="en-US" smtClean="0"/>
              <a:pPr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8127057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DB877-E970-4B6B-B4C2-9F0C560BE7EB}" type="slidenum">
              <a:rPr lang="zh-TW" altLang="en-US" smtClean="0"/>
              <a:pPr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05997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2013/4/17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71158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2013/4/17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2813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2013/4/17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5872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2013/4/17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728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2013/4/17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90817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2013/4/17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0243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2013/4/17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3571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2013/4/17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407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2013/4/17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0643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2013/4/17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588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2013/4/17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3783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81BDDA-1BF6-4EA3-ADA8-3C261AD8C137}" type="datetimeFigureOut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2013/4/17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6FD52D0-503C-4536-B030-2C5061D7EF84}" type="slidenum">
              <a:rPr lang="zh-TW" alt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zh-TW" alt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88482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Lab #06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Date: 2013/04/17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7145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fld id="{C491CBAE-D115-48E6-9948-F8F2C4F786F1}" type="slidenum">
              <a:rPr kumimoji="0" lang="zh-TW" altLang="en-US" sz="1200"/>
              <a:pPr eaLnBrk="1" hangingPunct="1"/>
              <a:t>10</a:t>
            </a:fld>
            <a:endParaRPr kumimoji="0" lang="en-US" altLang="zh-TW" sz="120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altLang="zh-TW" sz="3400" dirty="0" smtClean="0"/>
              <a:t>A Recursive </a:t>
            </a:r>
            <a:r>
              <a:rPr kumimoji="0" lang="en-US" altLang="zh-TW" sz="3400" dirty="0" smtClean="0">
                <a:latin typeface="Courier New" pitchFamily="49" charset="0"/>
              </a:rPr>
              <a:t>void</a:t>
            </a:r>
            <a:r>
              <a:rPr kumimoji="0" lang="en-US" altLang="zh-TW" sz="3400" dirty="0" smtClean="0"/>
              <a:t> Function: </a:t>
            </a:r>
            <a:br>
              <a:rPr kumimoji="0" lang="en-US" altLang="zh-TW" sz="3400" dirty="0" smtClean="0"/>
            </a:br>
            <a:r>
              <a:rPr kumimoji="0" lang="en-US" altLang="zh-TW" sz="3400" dirty="0" smtClean="0"/>
              <a:t>Writing a String Backward (2/11)</a:t>
            </a:r>
            <a:endParaRPr kumimoji="0" lang="zh-TW" altLang="en-US" sz="3400" dirty="0" smtClean="0"/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TW" dirty="0" smtClean="0"/>
              <a:t>Consider stripping away the </a:t>
            </a:r>
            <a:r>
              <a:rPr lang="en-US" altLang="zh-TW" b="1" i="1" dirty="0" smtClean="0">
                <a:solidFill>
                  <a:schemeClr val="accent2"/>
                </a:solidFill>
              </a:rPr>
              <a:t>last</a:t>
            </a:r>
            <a:r>
              <a:rPr lang="en-US" altLang="zh-TW" dirty="0" smtClean="0"/>
              <a:t> character:</a:t>
            </a:r>
          </a:p>
          <a:p>
            <a:pPr lvl="1" eaLnBrk="1" hangingPunct="1"/>
            <a:r>
              <a:rPr lang="en-US" altLang="zh-TW" dirty="0" smtClean="0"/>
              <a:t>For the solution to be valid, you must write the last character in the string first.</a:t>
            </a:r>
          </a:p>
          <a:p>
            <a:pPr lvl="1" eaLnBrk="1" hangingPunct="1"/>
            <a:endParaRPr lang="en-US" altLang="zh-TW" dirty="0" smtClean="0"/>
          </a:p>
          <a:p>
            <a:pPr lvl="1" eaLnBrk="1" hangingPunct="1"/>
            <a:endParaRPr lang="en-US" altLang="zh-TW" dirty="0" smtClean="0"/>
          </a:p>
        </p:txBody>
      </p:sp>
      <p:sp>
        <p:nvSpPr>
          <p:cNvPr id="225284" name="Text Box 4"/>
          <p:cNvSpPr txBox="1">
            <a:spLocks noChangeArrowheads="1"/>
          </p:cNvSpPr>
          <p:nvPr/>
        </p:nvSpPr>
        <p:spPr bwMode="auto">
          <a:xfrm>
            <a:off x="1066800" y="4240038"/>
            <a:ext cx="7391400" cy="25733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TW" sz="1800" b="1" i="1" dirty="0" err="1">
                <a:solidFill>
                  <a:srgbClr val="CC00FF"/>
                </a:solidFill>
                <a:latin typeface="Courier New" pitchFamily="49" charset="0"/>
              </a:rPr>
              <a:t>writeBackward</a:t>
            </a:r>
            <a:r>
              <a:rPr lang="en-US" altLang="zh-TW" sz="1800" i="1" dirty="0">
                <a:latin typeface="Courier New" pitchFamily="49" charset="0"/>
              </a:rPr>
              <a:t>(in s:string)</a:t>
            </a:r>
          </a:p>
          <a:p>
            <a:pPr>
              <a:defRPr/>
            </a:pPr>
            <a:endParaRPr lang="en-US" altLang="zh-TW" sz="1800" i="1" dirty="0">
              <a:latin typeface="Courier New" pitchFamily="49" charset="0"/>
            </a:endParaRPr>
          </a:p>
          <a:p>
            <a:pPr>
              <a:defRPr/>
            </a:pPr>
            <a:r>
              <a:rPr lang="en-US" altLang="zh-TW" sz="1800" i="1" dirty="0">
                <a:latin typeface="Courier New" pitchFamily="49" charset="0"/>
              </a:rPr>
              <a:t>  if (the string is empty)</a:t>
            </a:r>
          </a:p>
          <a:p>
            <a:pPr>
              <a:defRPr/>
            </a:pPr>
            <a:r>
              <a:rPr lang="en-US" altLang="zh-TW" sz="1800" i="1" dirty="0">
                <a:latin typeface="Courier New" pitchFamily="49" charset="0"/>
              </a:rPr>
              <a:t>	Do nothing – this is the base case</a:t>
            </a:r>
          </a:p>
          <a:p>
            <a:pPr>
              <a:defRPr/>
            </a:pPr>
            <a:r>
              <a:rPr lang="en-US" altLang="zh-TW" sz="1800" i="1" dirty="0">
                <a:latin typeface="Courier New" pitchFamily="49" charset="0"/>
              </a:rPr>
              <a:t>  else</a:t>
            </a:r>
          </a:p>
          <a:p>
            <a:pPr>
              <a:defRPr/>
            </a:pPr>
            <a:r>
              <a:rPr lang="en-US" altLang="zh-TW" sz="1800" i="1" dirty="0">
                <a:latin typeface="Courier New" pitchFamily="49" charset="0"/>
              </a:rPr>
              <a:t>  {	</a:t>
            </a:r>
          </a:p>
          <a:p>
            <a:pPr>
              <a:defRPr/>
            </a:pPr>
            <a:r>
              <a:rPr lang="en-US" altLang="zh-TW" sz="1800" i="1" dirty="0">
                <a:latin typeface="Courier New" pitchFamily="49" charset="0"/>
              </a:rPr>
              <a:t>	Write the last character of s</a:t>
            </a:r>
          </a:p>
          <a:p>
            <a:pPr>
              <a:defRPr/>
            </a:pPr>
            <a:r>
              <a:rPr lang="en-US" altLang="zh-TW" sz="1800" i="1" dirty="0">
                <a:latin typeface="Courier New" pitchFamily="49" charset="0"/>
              </a:rPr>
              <a:t>	</a:t>
            </a:r>
            <a:r>
              <a:rPr lang="en-US" altLang="zh-TW" sz="1800" b="1" i="1" dirty="0" err="1">
                <a:solidFill>
                  <a:srgbClr val="CC00FF"/>
                </a:solidFill>
                <a:latin typeface="Courier New" pitchFamily="49" charset="0"/>
              </a:rPr>
              <a:t>writeBackward</a:t>
            </a:r>
            <a:r>
              <a:rPr lang="en-US" altLang="zh-TW" sz="1800" i="1" dirty="0">
                <a:latin typeface="Courier New" pitchFamily="49" charset="0"/>
              </a:rPr>
              <a:t>(s minus its last character)</a:t>
            </a:r>
          </a:p>
          <a:p>
            <a:pPr>
              <a:defRPr/>
            </a:pPr>
            <a:r>
              <a:rPr lang="en-US" altLang="zh-TW" sz="1800" i="1" dirty="0">
                <a:latin typeface="Courier New" pitchFamily="49" charset="0"/>
              </a:rPr>
              <a:t>  }</a:t>
            </a:r>
          </a:p>
        </p:txBody>
      </p:sp>
      <p:sp>
        <p:nvSpPr>
          <p:cNvPr id="225285" name="Text Box 5"/>
          <p:cNvSpPr txBox="1">
            <a:spLocks noChangeArrowheads="1"/>
          </p:cNvSpPr>
          <p:nvPr/>
        </p:nvSpPr>
        <p:spPr bwMode="auto">
          <a:xfrm>
            <a:off x="6111460" y="6467301"/>
            <a:ext cx="3119438" cy="346075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sz="1600"/>
              <a:t>strip away the last character</a:t>
            </a:r>
          </a:p>
        </p:txBody>
      </p:sp>
      <p:sp>
        <p:nvSpPr>
          <p:cNvPr id="225286" name="Line 6"/>
          <p:cNvSpPr>
            <a:spLocks noChangeShapeType="1"/>
          </p:cNvSpPr>
          <p:nvPr/>
        </p:nvSpPr>
        <p:spPr bwMode="auto">
          <a:xfrm flipH="1" flipV="1">
            <a:off x="5273260" y="6441901"/>
            <a:ext cx="838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25287" name="Text Box 7"/>
          <p:cNvSpPr txBox="1">
            <a:spLocks noChangeArrowheads="1"/>
          </p:cNvSpPr>
          <p:nvPr/>
        </p:nvSpPr>
        <p:spPr bwMode="auto">
          <a:xfrm>
            <a:off x="6400800" y="5535095"/>
            <a:ext cx="1287462" cy="346075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sz="1600"/>
              <a:t>minor task</a:t>
            </a:r>
          </a:p>
        </p:txBody>
      </p:sp>
      <p:sp>
        <p:nvSpPr>
          <p:cNvPr id="225288" name="Line 8"/>
          <p:cNvSpPr>
            <a:spLocks noChangeShapeType="1"/>
          </p:cNvSpPr>
          <p:nvPr/>
        </p:nvSpPr>
        <p:spPr bwMode="auto">
          <a:xfrm flipH="1">
            <a:off x="5783262" y="5652570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" name="矩形 1"/>
          <p:cNvSpPr/>
          <p:nvPr/>
        </p:nvSpPr>
        <p:spPr>
          <a:xfrm>
            <a:off x="4899022" y="3173818"/>
            <a:ext cx="316835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Already backward(n-1) string</a:t>
            </a:r>
            <a:endParaRPr lang="zh-TW" altLang="en-US" dirty="0"/>
          </a:p>
        </p:txBody>
      </p:sp>
      <p:sp>
        <p:nvSpPr>
          <p:cNvPr id="3" name="矩形 2"/>
          <p:cNvSpPr/>
          <p:nvPr/>
        </p:nvSpPr>
        <p:spPr>
          <a:xfrm>
            <a:off x="3280092" y="3189092"/>
            <a:ext cx="28803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c</a:t>
            </a:r>
            <a:endParaRPr lang="zh-TW" altLang="en-US" dirty="0"/>
          </a:p>
        </p:txBody>
      </p:sp>
      <p:sp>
        <p:nvSpPr>
          <p:cNvPr id="5" name="橢圓形圖說文字 4"/>
          <p:cNvSpPr/>
          <p:nvPr/>
        </p:nvSpPr>
        <p:spPr>
          <a:xfrm>
            <a:off x="485303" y="3274649"/>
            <a:ext cx="2376264" cy="599948"/>
          </a:xfrm>
          <a:prstGeom prst="wedgeEllipseCallout">
            <a:avLst>
              <a:gd name="adj1" fmla="val 60149"/>
              <a:gd name="adj2" fmla="val -1615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The original last character</a:t>
            </a:r>
            <a:endParaRPr lang="zh-TW" altLang="en-US" dirty="0"/>
          </a:p>
        </p:txBody>
      </p:sp>
      <p:sp>
        <p:nvSpPr>
          <p:cNvPr id="6" name="加號 5"/>
          <p:cNvSpPr/>
          <p:nvPr/>
        </p:nvSpPr>
        <p:spPr>
          <a:xfrm>
            <a:off x="4072180" y="3189092"/>
            <a:ext cx="415280" cy="34476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右大括弧 6"/>
          <p:cNvSpPr/>
          <p:nvPr/>
        </p:nvSpPr>
        <p:spPr>
          <a:xfrm rot="5400000">
            <a:off x="5584348" y="1484784"/>
            <a:ext cx="216024" cy="45365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/>
          <p:cNvSpPr txBox="1"/>
          <p:nvPr/>
        </p:nvSpPr>
        <p:spPr>
          <a:xfrm>
            <a:off x="5592986" y="3779748"/>
            <a:ext cx="347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n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56695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2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2528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25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25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25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25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5" grpId="0" animBg="1"/>
      <p:bldP spid="225286" grpId="0" animBg="1"/>
      <p:bldP spid="225287" grpId="0" animBg="1"/>
      <p:bldP spid="22528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TW" dirty="0" smtClean="0"/>
              <a:t>The C++ function </a:t>
            </a:r>
            <a:r>
              <a:rPr lang="en-US" altLang="zh-TW" dirty="0" err="1" smtClean="0">
                <a:latin typeface="Courier New" pitchFamily="49" charset="0"/>
              </a:rPr>
              <a:t>writeBackward</a:t>
            </a:r>
            <a:r>
              <a:rPr lang="en-US" altLang="zh-TW" dirty="0" smtClean="0"/>
              <a:t>:</a:t>
            </a:r>
          </a:p>
        </p:txBody>
      </p:sp>
      <p:sp>
        <p:nvSpPr>
          <p:cNvPr id="27650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fld id="{14634FF7-BDE9-4E4A-9A08-1422F13237C3}" type="slidenum">
              <a:rPr kumimoji="0" lang="zh-TW" altLang="en-US" sz="1200"/>
              <a:pPr eaLnBrk="1" hangingPunct="1"/>
              <a:t>11</a:t>
            </a:fld>
            <a:endParaRPr kumimoji="0" lang="en-US" altLang="zh-TW" sz="120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altLang="zh-TW" sz="3400" dirty="0" smtClean="0"/>
              <a:t>A Recursive </a:t>
            </a:r>
            <a:r>
              <a:rPr kumimoji="0" lang="en-US" altLang="zh-TW" sz="3400" dirty="0" smtClean="0">
                <a:latin typeface="Courier New" pitchFamily="49" charset="0"/>
              </a:rPr>
              <a:t>void</a:t>
            </a:r>
            <a:r>
              <a:rPr kumimoji="0" lang="en-US" altLang="zh-TW" sz="3400" dirty="0" smtClean="0"/>
              <a:t> Function: </a:t>
            </a:r>
            <a:br>
              <a:rPr kumimoji="0" lang="en-US" altLang="zh-TW" sz="3400" dirty="0" smtClean="0"/>
            </a:br>
            <a:r>
              <a:rPr kumimoji="0" lang="en-US" altLang="zh-TW" sz="3400" dirty="0" smtClean="0"/>
              <a:t>Writing a String Backward (3/11)</a:t>
            </a:r>
            <a:br>
              <a:rPr kumimoji="0" lang="en-US" altLang="zh-TW" sz="3400" dirty="0" smtClean="0"/>
            </a:br>
            <a:r>
              <a:rPr lang="en-US" altLang="zh-TW" sz="3200" dirty="0" smtClean="0">
                <a:latin typeface="Consolas" pitchFamily="49" charset="0"/>
                <a:cs typeface="Consolas" pitchFamily="49" charset="0"/>
              </a:rPr>
              <a:t>WriteBackward.cpp</a:t>
            </a:r>
            <a:endParaRPr kumimoji="0" lang="zh-TW" altLang="en-US" sz="3400" dirty="0" smtClean="0"/>
          </a:p>
        </p:txBody>
      </p:sp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669925" y="2305050"/>
            <a:ext cx="7788275" cy="427809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TW" sz="1600" dirty="0">
                <a:solidFill>
                  <a:schemeClr val="accent1"/>
                </a:solidFill>
                <a:latin typeface="Courier New" pitchFamily="49" charset="0"/>
              </a:rPr>
              <a:t>/** Writes a character string backward</a:t>
            </a:r>
            <a:r>
              <a:rPr lang="en-US" altLang="zh-TW" sz="1600" dirty="0" smtClean="0">
                <a:solidFill>
                  <a:schemeClr val="accent1"/>
                </a:solidFill>
                <a:latin typeface="Courier New" pitchFamily="49" charset="0"/>
              </a:rPr>
              <a:t>.</a:t>
            </a:r>
          </a:p>
          <a:p>
            <a:pPr>
              <a:defRPr/>
            </a:pPr>
            <a:r>
              <a:rPr lang="en-US" altLang="zh-TW" sz="1600" dirty="0">
                <a:solidFill>
                  <a:schemeClr val="accent1"/>
                </a:solidFill>
                <a:latin typeface="Courier New" pitchFamily="49" charset="0"/>
              </a:rPr>
              <a:t> </a:t>
            </a:r>
            <a:r>
              <a:rPr lang="en-US" altLang="zh-TW" sz="1600" dirty="0" smtClean="0">
                <a:solidFill>
                  <a:schemeClr val="accent1"/>
                </a:solidFill>
                <a:latin typeface="Courier New" pitchFamily="49" charset="0"/>
              </a:rPr>
              <a:t>* </a:t>
            </a:r>
            <a:r>
              <a:rPr lang="en-US" altLang="zh-TW" sz="1600" dirty="0">
                <a:solidFill>
                  <a:schemeClr val="accent1"/>
                </a:solidFill>
                <a:latin typeface="Courier New" pitchFamily="49" charset="0"/>
              </a:rPr>
              <a:t>@</a:t>
            </a:r>
            <a:r>
              <a:rPr lang="en-US" altLang="zh-TW" sz="1600" dirty="0" err="1">
                <a:solidFill>
                  <a:schemeClr val="accent1"/>
                </a:solidFill>
                <a:latin typeface="Courier New" pitchFamily="49" charset="0"/>
              </a:rPr>
              <a:t>param</a:t>
            </a:r>
            <a:r>
              <a:rPr lang="en-US" altLang="zh-TW" sz="1600" dirty="0">
                <a:solidFill>
                  <a:schemeClr val="accent1"/>
                </a:solidFill>
                <a:latin typeface="Courier New" pitchFamily="49" charset="0"/>
              </a:rPr>
              <a:t> s  The string to write backward.</a:t>
            </a:r>
          </a:p>
          <a:p>
            <a:pPr>
              <a:defRPr/>
            </a:pPr>
            <a:r>
              <a:rPr lang="en-US" altLang="zh-TW" sz="1600" dirty="0">
                <a:solidFill>
                  <a:schemeClr val="accent1"/>
                </a:solidFill>
                <a:latin typeface="Courier New" pitchFamily="49" charset="0"/>
              </a:rPr>
              <a:t> * @</a:t>
            </a:r>
            <a:r>
              <a:rPr lang="en-US" altLang="zh-TW" sz="1600" dirty="0" err="1">
                <a:solidFill>
                  <a:schemeClr val="accent1"/>
                </a:solidFill>
                <a:latin typeface="Courier New" pitchFamily="49" charset="0"/>
              </a:rPr>
              <a:t>param</a:t>
            </a:r>
            <a:r>
              <a:rPr lang="en-US" altLang="zh-TW" sz="1600" dirty="0">
                <a:solidFill>
                  <a:schemeClr val="accent1"/>
                </a:solidFill>
                <a:latin typeface="Courier New" pitchFamily="49" charset="0"/>
              </a:rPr>
              <a:t> size  The length of s. */</a:t>
            </a:r>
          </a:p>
          <a:p>
            <a:pPr>
              <a:defRPr/>
            </a:pPr>
            <a:r>
              <a:rPr lang="en-US" altLang="zh-TW" sz="1600" dirty="0">
                <a:latin typeface="Courier New" pitchFamily="49" charset="0"/>
              </a:rPr>
              <a:t>void </a:t>
            </a:r>
            <a:r>
              <a:rPr lang="en-US" altLang="zh-TW" sz="1600" b="1" dirty="0" err="1">
                <a:solidFill>
                  <a:srgbClr val="CC00FF"/>
                </a:solidFill>
                <a:latin typeface="Courier New" pitchFamily="49" charset="0"/>
              </a:rPr>
              <a:t>writeBackward</a:t>
            </a:r>
            <a:r>
              <a:rPr lang="en-US" altLang="zh-TW" sz="1600" dirty="0">
                <a:latin typeface="Courier New" pitchFamily="49" charset="0"/>
              </a:rPr>
              <a:t>(string s, </a:t>
            </a:r>
            <a:r>
              <a:rPr lang="en-US" altLang="zh-TW" sz="1600" dirty="0" err="1">
                <a:latin typeface="Courier New" pitchFamily="49" charset="0"/>
              </a:rPr>
              <a:t>int</a:t>
            </a:r>
            <a:r>
              <a:rPr lang="en-US" altLang="zh-TW" sz="1600" dirty="0">
                <a:latin typeface="Courier New" pitchFamily="49" charset="0"/>
              </a:rPr>
              <a:t> size)</a:t>
            </a:r>
          </a:p>
          <a:p>
            <a:pPr>
              <a:defRPr/>
            </a:pPr>
            <a:r>
              <a:rPr lang="en-US" altLang="zh-TW" sz="1600" dirty="0">
                <a:latin typeface="Courier New" pitchFamily="49" charset="0"/>
              </a:rPr>
              <a:t>{</a:t>
            </a:r>
          </a:p>
          <a:p>
            <a:pPr>
              <a:defRPr/>
            </a:pPr>
            <a:r>
              <a:rPr lang="en-US" altLang="zh-TW" sz="1600" dirty="0">
                <a:latin typeface="Courier New" pitchFamily="49" charset="0"/>
              </a:rPr>
              <a:t>   if (size &gt; 0)</a:t>
            </a:r>
          </a:p>
          <a:p>
            <a:pPr>
              <a:defRPr/>
            </a:pPr>
            <a:r>
              <a:rPr lang="en-US" altLang="zh-TW" sz="1600" dirty="0">
                <a:latin typeface="Courier New" pitchFamily="49" charset="0"/>
              </a:rPr>
              <a:t>   {  </a:t>
            </a:r>
            <a:r>
              <a:rPr lang="en-US" altLang="zh-TW" sz="1600" dirty="0">
                <a:solidFill>
                  <a:schemeClr val="accent1"/>
                </a:solidFill>
                <a:latin typeface="Courier New" pitchFamily="49" charset="0"/>
              </a:rPr>
              <a:t>// write the last character</a:t>
            </a:r>
          </a:p>
          <a:p>
            <a:pPr>
              <a:defRPr/>
            </a:pPr>
            <a:r>
              <a:rPr lang="en-US" altLang="zh-TW" sz="1600" dirty="0">
                <a:latin typeface="Courier New" pitchFamily="49" charset="0"/>
              </a:rPr>
              <a:t>      </a:t>
            </a:r>
            <a:r>
              <a:rPr lang="en-US" altLang="zh-TW" sz="1600" dirty="0" err="1">
                <a:latin typeface="Courier New" pitchFamily="49" charset="0"/>
              </a:rPr>
              <a:t>cout</a:t>
            </a:r>
            <a:r>
              <a:rPr lang="en-US" altLang="zh-TW" sz="1600" dirty="0">
                <a:latin typeface="Courier New" pitchFamily="49" charset="0"/>
              </a:rPr>
              <a:t> &lt;&lt; </a:t>
            </a:r>
            <a:r>
              <a:rPr lang="en-US" altLang="zh-TW" sz="1600" dirty="0" err="1">
                <a:latin typeface="Courier New" pitchFamily="49" charset="0"/>
              </a:rPr>
              <a:t>s.substr</a:t>
            </a:r>
            <a:r>
              <a:rPr lang="en-US" altLang="zh-TW" sz="1600" dirty="0">
                <a:latin typeface="Courier New" pitchFamily="49" charset="0"/>
              </a:rPr>
              <a:t>(size-1, 1</a:t>
            </a:r>
            <a:r>
              <a:rPr lang="en-US" altLang="zh-TW" sz="1600" dirty="0" smtClean="0">
                <a:latin typeface="Courier New" pitchFamily="49" charset="0"/>
              </a:rPr>
              <a:t>); </a:t>
            </a:r>
          </a:p>
          <a:p>
            <a:pPr>
              <a:defRPr/>
            </a:pPr>
            <a:r>
              <a:rPr lang="zh-TW" altLang="en-US" sz="1600" dirty="0">
                <a:latin typeface="Courier New" pitchFamily="49" charset="0"/>
              </a:rPr>
              <a:t> </a:t>
            </a:r>
            <a:r>
              <a:rPr lang="zh-TW" altLang="en-US" sz="1600" dirty="0" smtClean="0">
                <a:latin typeface="Courier New" pitchFamily="49" charset="0"/>
              </a:rPr>
              <a:t>     </a:t>
            </a:r>
            <a:r>
              <a:rPr lang="en-US" altLang="zh-TW" sz="1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</a:rPr>
              <a:t>//</a:t>
            </a:r>
            <a:r>
              <a:rPr lang="zh-TW" alt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</a:rPr>
              <a:t>印出從</a:t>
            </a:r>
            <a:r>
              <a:rPr lang="en-US" altLang="zh-TW" sz="1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</a:rPr>
              <a:t>0</a:t>
            </a:r>
            <a:r>
              <a:rPr lang="zh-TW" alt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</a:rPr>
              <a:t>算起第</a:t>
            </a:r>
            <a:r>
              <a:rPr lang="en-US" altLang="zh-TW" sz="1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</a:rPr>
              <a:t>(size-1)</a:t>
            </a:r>
            <a:r>
              <a:rPr lang="zh-TW" alt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</a:rPr>
              <a:t>個字元開始</a:t>
            </a:r>
            <a:r>
              <a:rPr lang="en-US" altLang="zh-TW" sz="1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</a:rPr>
              <a:t>,</a:t>
            </a:r>
            <a:r>
              <a:rPr lang="zh-TW" alt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</a:rPr>
              <a:t>長度為</a:t>
            </a:r>
            <a:r>
              <a:rPr lang="en-US" altLang="zh-TW" sz="1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</a:rPr>
              <a:t>1</a:t>
            </a:r>
            <a:r>
              <a:rPr lang="zh-TW" alt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</a:rPr>
              <a:t>個字元的</a:t>
            </a:r>
            <a:r>
              <a:rPr lang="zh-TW" altLang="en-US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Courier New" pitchFamily="49" charset="0"/>
              </a:rPr>
              <a:t>子字串</a:t>
            </a:r>
            <a:endParaRPr lang="en-US" altLang="zh-TW" sz="1600" dirty="0" smtClean="0">
              <a:solidFill>
                <a:schemeClr val="accent1">
                  <a:lumMod val="60000"/>
                  <a:lumOff val="40000"/>
                </a:schemeClr>
              </a:solidFill>
              <a:latin typeface="Courier New" pitchFamily="49" charset="0"/>
            </a:endParaRPr>
          </a:p>
          <a:p>
            <a:pPr>
              <a:defRPr/>
            </a:pPr>
            <a:endParaRPr lang="en-US" altLang="zh-TW" sz="1600" dirty="0" smtClean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defRPr/>
            </a:pPr>
            <a:r>
              <a:rPr lang="en-US" altLang="zh-TW" sz="1600" dirty="0">
                <a:solidFill>
                  <a:schemeClr val="accent1"/>
                </a:solidFill>
                <a:latin typeface="Courier New" pitchFamily="49" charset="0"/>
              </a:rPr>
              <a:t> </a:t>
            </a:r>
            <a:r>
              <a:rPr lang="en-US" altLang="zh-TW" sz="1600" dirty="0" smtClean="0">
                <a:solidFill>
                  <a:schemeClr val="accent1"/>
                </a:solidFill>
                <a:latin typeface="Courier New" pitchFamily="49" charset="0"/>
              </a:rPr>
              <a:t>     // </a:t>
            </a:r>
            <a:r>
              <a:rPr lang="en-US" altLang="zh-TW" sz="1600" dirty="0">
                <a:solidFill>
                  <a:schemeClr val="accent1"/>
                </a:solidFill>
                <a:latin typeface="Courier New" pitchFamily="49" charset="0"/>
              </a:rPr>
              <a:t>write the rest of the string backward</a:t>
            </a:r>
          </a:p>
          <a:p>
            <a:pPr>
              <a:defRPr/>
            </a:pPr>
            <a:r>
              <a:rPr lang="en-US" altLang="zh-TW" sz="1600" dirty="0">
                <a:latin typeface="Courier New" pitchFamily="49" charset="0"/>
              </a:rPr>
              <a:t>      </a:t>
            </a:r>
            <a:r>
              <a:rPr lang="en-US" altLang="zh-TW" sz="1600" b="1" dirty="0" err="1" smtClean="0">
                <a:solidFill>
                  <a:srgbClr val="CC00FF"/>
                </a:solidFill>
                <a:latin typeface="Courier New" pitchFamily="49" charset="0"/>
              </a:rPr>
              <a:t>writeBackward</a:t>
            </a:r>
            <a:r>
              <a:rPr lang="en-US" altLang="zh-TW" sz="1600" dirty="0">
                <a:latin typeface="Courier New" pitchFamily="49" charset="0"/>
              </a:rPr>
              <a:t>(</a:t>
            </a:r>
            <a:r>
              <a:rPr lang="en-US" altLang="zh-TW" sz="1600" dirty="0" err="1">
                <a:latin typeface="Courier New" pitchFamily="49" charset="0"/>
              </a:rPr>
              <a:t>s.substr</a:t>
            </a:r>
            <a:r>
              <a:rPr lang="en-US" altLang="zh-TW" sz="1600" dirty="0">
                <a:latin typeface="Courier New" pitchFamily="49" charset="0"/>
              </a:rPr>
              <a:t>(0, size-1), size-1);  </a:t>
            </a:r>
            <a:r>
              <a:rPr lang="en-US" altLang="zh-TW" sz="1600" dirty="0">
                <a:solidFill>
                  <a:schemeClr val="accent1"/>
                </a:solidFill>
                <a:latin typeface="Courier New" pitchFamily="49" charset="0"/>
              </a:rPr>
              <a:t>// Point </a:t>
            </a:r>
            <a:r>
              <a:rPr lang="en-US" altLang="zh-TW" sz="1600" dirty="0" smtClean="0">
                <a:solidFill>
                  <a:schemeClr val="accent1"/>
                </a:solidFill>
                <a:latin typeface="Courier New" pitchFamily="49" charset="0"/>
              </a:rPr>
              <a:t>A, </a:t>
            </a:r>
            <a:br>
              <a:rPr lang="en-US" altLang="zh-TW" sz="1600" dirty="0" smtClean="0">
                <a:solidFill>
                  <a:schemeClr val="accent1"/>
                </a:solidFill>
                <a:latin typeface="Courier New" pitchFamily="49" charset="0"/>
              </a:rPr>
            </a:br>
            <a:r>
              <a:rPr lang="en-US" altLang="zh-TW" sz="1600" dirty="0" smtClean="0">
                <a:solidFill>
                  <a:schemeClr val="accent1"/>
                </a:solidFill>
                <a:latin typeface="Courier New" pitchFamily="49" charset="0"/>
              </a:rPr>
              <a:t>                          //means call the recursive function</a:t>
            </a:r>
            <a:endParaRPr lang="en-US" altLang="zh-TW" sz="1600" dirty="0">
              <a:solidFill>
                <a:schemeClr val="accent1"/>
              </a:solidFill>
              <a:latin typeface="Courier New" pitchFamily="49" charset="0"/>
            </a:endParaRPr>
          </a:p>
          <a:p>
            <a:pPr>
              <a:defRPr/>
            </a:pPr>
            <a:r>
              <a:rPr lang="en-US" altLang="zh-TW" sz="1600" dirty="0">
                <a:latin typeface="Courier New" pitchFamily="49" charset="0"/>
              </a:rPr>
              <a:t>   }  </a:t>
            </a:r>
            <a:r>
              <a:rPr lang="en-US" altLang="zh-TW" sz="1600" dirty="0">
                <a:solidFill>
                  <a:schemeClr val="accent1"/>
                </a:solidFill>
                <a:latin typeface="Courier New" pitchFamily="49" charset="0"/>
              </a:rPr>
              <a:t>// end if</a:t>
            </a:r>
          </a:p>
          <a:p>
            <a:pPr>
              <a:defRPr/>
            </a:pPr>
            <a:r>
              <a:rPr lang="zh-TW" altLang="en-US" sz="1600" dirty="0">
                <a:latin typeface="Courier New" pitchFamily="49" charset="0"/>
              </a:rPr>
              <a:t>   </a:t>
            </a:r>
            <a:r>
              <a:rPr lang="en-US" altLang="zh-TW" sz="1600" dirty="0">
                <a:latin typeface="Courier New" pitchFamily="49" charset="0"/>
              </a:rPr>
              <a:t>else ;</a:t>
            </a:r>
          </a:p>
          <a:p>
            <a:pPr>
              <a:defRPr/>
            </a:pPr>
            <a:r>
              <a:rPr lang="en-US" altLang="zh-TW" sz="1600" dirty="0">
                <a:latin typeface="Courier New" pitchFamily="49" charset="0"/>
              </a:rPr>
              <a:t>   </a:t>
            </a:r>
            <a:r>
              <a:rPr lang="en-US" altLang="zh-TW" sz="1600" dirty="0">
                <a:solidFill>
                  <a:schemeClr val="accent1"/>
                </a:solidFill>
                <a:latin typeface="Courier New" pitchFamily="49" charset="0"/>
              </a:rPr>
              <a:t>// </a:t>
            </a:r>
            <a:r>
              <a:rPr lang="en-US" altLang="zh-TW" sz="1600" b="1" u="sng" dirty="0">
                <a:solidFill>
                  <a:schemeClr val="accent1"/>
                </a:solidFill>
                <a:latin typeface="Courier New" pitchFamily="49" charset="0"/>
              </a:rPr>
              <a:t>size == 0 is the base case - do nothing</a:t>
            </a:r>
          </a:p>
          <a:p>
            <a:pPr>
              <a:defRPr/>
            </a:pPr>
            <a:r>
              <a:rPr lang="en-US" altLang="zh-TW" sz="1600" dirty="0">
                <a:latin typeface="Courier New" pitchFamily="49" charset="0"/>
              </a:rPr>
              <a:t>}  </a:t>
            </a:r>
            <a:r>
              <a:rPr lang="en-US" altLang="zh-TW" sz="1600" dirty="0">
                <a:solidFill>
                  <a:schemeClr val="accent1"/>
                </a:solidFill>
                <a:latin typeface="Courier New" pitchFamily="49" charset="0"/>
              </a:rPr>
              <a:t>// end </a:t>
            </a:r>
            <a:r>
              <a:rPr lang="en-US" altLang="zh-TW" sz="1600" dirty="0" err="1">
                <a:solidFill>
                  <a:schemeClr val="accent1"/>
                </a:solidFill>
                <a:latin typeface="Courier New" pitchFamily="49" charset="0"/>
              </a:rPr>
              <a:t>writeBackward</a:t>
            </a:r>
            <a:endParaRPr lang="zh-TW" altLang="en-US" sz="1600" dirty="0">
              <a:solidFill>
                <a:schemeClr val="accent1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1290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fld id="{B6E1E008-FC89-4573-B018-7DA2D2B7554F}" type="slidenum">
              <a:rPr kumimoji="0" lang="zh-TW" altLang="en-US" sz="1200"/>
              <a:pPr eaLnBrk="1" hangingPunct="1"/>
              <a:t>12</a:t>
            </a:fld>
            <a:endParaRPr kumimoji="0" lang="en-US" altLang="zh-TW" sz="120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altLang="zh-TW" sz="3400" dirty="0" smtClean="0"/>
              <a:t>A Recursive </a:t>
            </a:r>
            <a:r>
              <a:rPr kumimoji="0" lang="en-US" altLang="zh-TW" sz="3400" dirty="0" smtClean="0">
                <a:latin typeface="Courier New" pitchFamily="49" charset="0"/>
              </a:rPr>
              <a:t>void</a:t>
            </a:r>
            <a:r>
              <a:rPr kumimoji="0" lang="en-US" altLang="zh-TW" sz="3400" dirty="0" smtClean="0"/>
              <a:t> Function: </a:t>
            </a:r>
            <a:br>
              <a:rPr kumimoji="0" lang="en-US" altLang="zh-TW" sz="3400" dirty="0" smtClean="0"/>
            </a:br>
            <a:r>
              <a:rPr kumimoji="0" lang="en-US" altLang="zh-TW" sz="3400" dirty="0" smtClean="0"/>
              <a:t>Writing a String Backward (4/11)</a:t>
            </a:r>
            <a:endParaRPr kumimoji="0" lang="zh-TW" altLang="en-US" sz="3400" dirty="0" smtClean="0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TW" dirty="0" smtClean="0"/>
              <a:t>Box trace of </a:t>
            </a:r>
            <a:r>
              <a:rPr lang="en-US" altLang="zh-TW" dirty="0" err="1" smtClean="0">
                <a:latin typeface="Courier New" pitchFamily="49" charset="0"/>
              </a:rPr>
              <a:t>writeBackward</a:t>
            </a:r>
            <a:r>
              <a:rPr lang="en-US" altLang="zh-TW" dirty="0" smtClean="0">
                <a:latin typeface="Courier New" pitchFamily="49" charset="0"/>
              </a:rPr>
              <a:t>(“im”,2)</a:t>
            </a:r>
            <a:r>
              <a:rPr lang="en-US" altLang="zh-TW" dirty="0" smtClean="0"/>
              <a:t>:</a:t>
            </a:r>
          </a:p>
          <a:p>
            <a:pPr lvl="1" eaLnBrk="1" hangingPunct="1"/>
            <a:r>
              <a:rPr lang="en-US" altLang="zh-TW" dirty="0" smtClean="0"/>
              <a:t>Each box contains the local environment of the recursive call:</a:t>
            </a:r>
          </a:p>
          <a:p>
            <a:pPr lvl="2" eaLnBrk="1" hangingPunct="1"/>
            <a:r>
              <a:rPr lang="en-US" altLang="zh-TW" dirty="0" smtClean="0"/>
              <a:t>The input arguments </a:t>
            </a:r>
            <a:r>
              <a:rPr lang="en-US" altLang="zh-TW" dirty="0" smtClean="0">
                <a:latin typeface="Courier New" pitchFamily="49" charset="0"/>
              </a:rPr>
              <a:t>s</a:t>
            </a:r>
            <a:r>
              <a:rPr lang="en-US" altLang="zh-TW" dirty="0" smtClean="0"/>
              <a:t> and </a:t>
            </a:r>
            <a:r>
              <a:rPr lang="en-US" altLang="zh-TW" dirty="0" smtClean="0">
                <a:latin typeface="Courier New" pitchFamily="49" charset="0"/>
              </a:rPr>
              <a:t>size</a:t>
            </a:r>
            <a:r>
              <a:rPr lang="en-US" altLang="zh-TW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280666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投影片編號版面配置區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fld id="{060B9239-BEAB-4015-A5CF-148E7C5430AA}" type="slidenum">
              <a:rPr kumimoji="0" lang="zh-TW" altLang="en-US" sz="1200"/>
              <a:pPr eaLnBrk="1" hangingPunct="1"/>
              <a:t>13</a:t>
            </a:fld>
            <a:endParaRPr kumimoji="0" lang="en-US" altLang="zh-TW" sz="1200"/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altLang="zh-TW" sz="3400" dirty="0" smtClean="0"/>
              <a:t>A Recursive </a:t>
            </a:r>
            <a:r>
              <a:rPr kumimoji="0" lang="en-US" altLang="zh-TW" sz="3400" dirty="0" smtClean="0">
                <a:latin typeface="Courier New" pitchFamily="49" charset="0"/>
              </a:rPr>
              <a:t>void</a:t>
            </a:r>
            <a:r>
              <a:rPr kumimoji="0" lang="en-US" altLang="zh-TW" sz="3400" dirty="0" smtClean="0"/>
              <a:t> Function: </a:t>
            </a:r>
            <a:br>
              <a:rPr kumimoji="0" lang="en-US" altLang="zh-TW" sz="3400" dirty="0" smtClean="0"/>
            </a:br>
            <a:r>
              <a:rPr kumimoji="0" lang="en-US" altLang="zh-TW" sz="3400" dirty="0" smtClean="0"/>
              <a:t>Writing a String Backward (5/11)</a:t>
            </a:r>
            <a:endParaRPr kumimoji="0" lang="zh-TW" altLang="en-US" sz="3400" dirty="0" smtClean="0"/>
          </a:p>
        </p:txBody>
      </p:sp>
      <p:sp>
        <p:nvSpPr>
          <p:cNvPr id="228357" name="Rectangle 5"/>
          <p:cNvSpPr>
            <a:spLocks noChangeArrowheads="1"/>
          </p:cNvSpPr>
          <p:nvPr/>
        </p:nvSpPr>
        <p:spPr bwMode="auto">
          <a:xfrm>
            <a:off x="762000" y="2179638"/>
            <a:ext cx="13716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zh-TW"/>
              <a:t>s = </a:t>
            </a:r>
            <a:r>
              <a:rPr lang="en-US" altLang="zh-TW">
                <a:latin typeface="Arial"/>
              </a:rPr>
              <a:t>“</a:t>
            </a:r>
            <a:r>
              <a:rPr lang="en-US" altLang="zh-TW"/>
              <a:t>im</a:t>
            </a:r>
            <a:r>
              <a:rPr lang="en-US" altLang="zh-TW">
                <a:latin typeface="Arial"/>
              </a:rPr>
              <a:t>”</a:t>
            </a:r>
            <a:endParaRPr lang="en-US" altLang="zh-TW"/>
          </a:p>
          <a:p>
            <a:pPr algn="ctr">
              <a:defRPr/>
            </a:pPr>
            <a:r>
              <a:rPr lang="en-US" altLang="zh-TW"/>
              <a:t>size = </a:t>
            </a:r>
            <a:r>
              <a:rPr lang="en-US" altLang="zh-TW" b="1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228358" name="Text Box 6"/>
          <p:cNvSpPr txBox="1">
            <a:spLocks noChangeArrowheads="1"/>
          </p:cNvSpPr>
          <p:nvPr/>
        </p:nvSpPr>
        <p:spPr bwMode="auto">
          <a:xfrm>
            <a:off x="685800" y="1874838"/>
            <a:ext cx="46767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sz="1200"/>
              <a:t>The initial call is made, and the function begins execution:</a:t>
            </a:r>
          </a:p>
        </p:txBody>
      </p:sp>
      <p:sp>
        <p:nvSpPr>
          <p:cNvPr id="228359" name="Text Box 7"/>
          <p:cNvSpPr txBox="1">
            <a:spLocks noChangeArrowheads="1"/>
          </p:cNvSpPr>
          <p:nvPr/>
        </p:nvSpPr>
        <p:spPr bwMode="auto">
          <a:xfrm>
            <a:off x="719138" y="3017838"/>
            <a:ext cx="6432550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sz="1200" dirty="0"/>
              <a:t>Output line: </a:t>
            </a:r>
            <a:r>
              <a:rPr lang="en-US" altLang="zh-TW" sz="1200" dirty="0">
                <a:solidFill>
                  <a:schemeClr val="accent2"/>
                </a:solidFill>
              </a:rPr>
              <a:t>m</a:t>
            </a:r>
          </a:p>
          <a:p>
            <a:pPr eaLnBrk="1" hangingPunct="1"/>
            <a:endParaRPr lang="en-US" altLang="zh-TW" sz="1200" dirty="0"/>
          </a:p>
          <a:p>
            <a:pPr eaLnBrk="1" hangingPunct="1"/>
            <a:r>
              <a:rPr lang="en-US" altLang="zh-TW" sz="1200" dirty="0"/>
              <a:t>Point A (</a:t>
            </a:r>
            <a:r>
              <a:rPr lang="en-US" altLang="zh-TW" sz="1200" dirty="0" err="1">
                <a:latin typeface="Courier New" pitchFamily="49" charset="0"/>
              </a:rPr>
              <a:t>writeBackward</a:t>
            </a:r>
            <a:r>
              <a:rPr lang="en-US" altLang="zh-TW" sz="1200" dirty="0">
                <a:latin typeface="Courier New" pitchFamily="49" charset="0"/>
              </a:rPr>
              <a:t>(s, size-1)</a:t>
            </a:r>
            <a:r>
              <a:rPr lang="en-US" altLang="zh-TW" sz="1200" dirty="0"/>
              <a:t>) is reached, and the recursive call is made.</a:t>
            </a:r>
          </a:p>
          <a:p>
            <a:pPr eaLnBrk="1" hangingPunct="1"/>
            <a:endParaRPr lang="en-US" altLang="zh-TW" sz="1200" dirty="0"/>
          </a:p>
          <a:p>
            <a:pPr eaLnBrk="1" hangingPunct="1"/>
            <a:r>
              <a:rPr lang="en-US" altLang="zh-TW" sz="1200" dirty="0"/>
              <a:t>The new invocation begins execution:</a:t>
            </a:r>
          </a:p>
        </p:txBody>
      </p:sp>
      <p:sp>
        <p:nvSpPr>
          <p:cNvPr id="228361" name="Rectangle 9"/>
          <p:cNvSpPr>
            <a:spLocks noChangeArrowheads="1"/>
          </p:cNvSpPr>
          <p:nvPr/>
        </p:nvSpPr>
        <p:spPr bwMode="auto">
          <a:xfrm>
            <a:off x="762000" y="4114800"/>
            <a:ext cx="1371600" cy="762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zh-TW"/>
              <a:t>s = </a:t>
            </a:r>
            <a:r>
              <a:rPr lang="en-US" altLang="zh-TW">
                <a:latin typeface="Arial"/>
              </a:rPr>
              <a:t>“</a:t>
            </a:r>
            <a:r>
              <a:rPr lang="en-US" altLang="zh-TW"/>
              <a:t>im</a:t>
            </a:r>
            <a:r>
              <a:rPr lang="en-US" altLang="zh-TW">
                <a:latin typeface="Arial"/>
              </a:rPr>
              <a:t>”</a:t>
            </a:r>
            <a:endParaRPr lang="en-US" altLang="zh-TW"/>
          </a:p>
          <a:p>
            <a:pPr algn="ctr">
              <a:defRPr/>
            </a:pPr>
            <a:r>
              <a:rPr lang="en-US" altLang="zh-TW"/>
              <a:t>size = 2</a:t>
            </a:r>
          </a:p>
        </p:txBody>
      </p:sp>
      <p:sp>
        <p:nvSpPr>
          <p:cNvPr id="228362" name="Rectangle 10"/>
          <p:cNvSpPr>
            <a:spLocks noChangeArrowheads="1"/>
          </p:cNvSpPr>
          <p:nvPr/>
        </p:nvSpPr>
        <p:spPr bwMode="auto">
          <a:xfrm>
            <a:off x="2590800" y="4144963"/>
            <a:ext cx="13716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zh-TW" dirty="0"/>
              <a:t>s = </a:t>
            </a:r>
            <a:r>
              <a:rPr lang="en-US" altLang="zh-TW" dirty="0">
                <a:latin typeface="Arial"/>
              </a:rPr>
              <a:t>“</a:t>
            </a:r>
            <a:r>
              <a:rPr lang="en-US" altLang="zh-TW" dirty="0" err="1" smtClean="0"/>
              <a:t>i</a:t>
            </a:r>
            <a:r>
              <a:rPr lang="en-US" altLang="zh-TW" dirty="0" smtClean="0">
                <a:latin typeface="Arial"/>
              </a:rPr>
              <a:t>”</a:t>
            </a:r>
            <a:endParaRPr lang="en-US" altLang="zh-TW" dirty="0"/>
          </a:p>
          <a:p>
            <a:pPr algn="ctr">
              <a:defRPr/>
            </a:pPr>
            <a:r>
              <a:rPr lang="en-US" altLang="zh-TW" dirty="0"/>
              <a:t>size = </a:t>
            </a:r>
            <a:r>
              <a:rPr lang="en-US" altLang="zh-TW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228363" name="Line 11"/>
          <p:cNvSpPr>
            <a:spLocks noChangeShapeType="1"/>
          </p:cNvSpPr>
          <p:nvPr/>
        </p:nvSpPr>
        <p:spPr bwMode="auto">
          <a:xfrm>
            <a:off x="2133600" y="44958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28364" name="Text Box 12"/>
          <p:cNvSpPr txBox="1">
            <a:spLocks noChangeArrowheads="1"/>
          </p:cNvSpPr>
          <p:nvPr/>
        </p:nvSpPr>
        <p:spPr bwMode="auto">
          <a:xfrm>
            <a:off x="2208213" y="4191000"/>
            <a:ext cx="3063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/>
              <a:t>A</a:t>
            </a:r>
          </a:p>
        </p:txBody>
      </p:sp>
      <p:sp>
        <p:nvSpPr>
          <p:cNvPr id="228365" name="Text Box 13"/>
          <p:cNvSpPr txBox="1">
            <a:spLocks noChangeArrowheads="1"/>
          </p:cNvSpPr>
          <p:nvPr/>
        </p:nvSpPr>
        <p:spPr bwMode="auto">
          <a:xfrm>
            <a:off x="685800" y="4892675"/>
            <a:ext cx="4029075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sz="1200" dirty="0"/>
              <a:t>Output line: m</a:t>
            </a:r>
            <a:r>
              <a:rPr lang="en-US" altLang="zh-TW" sz="1200" dirty="0">
                <a:solidFill>
                  <a:schemeClr val="accent2"/>
                </a:solidFill>
              </a:rPr>
              <a:t>i</a:t>
            </a:r>
          </a:p>
          <a:p>
            <a:pPr eaLnBrk="1" hangingPunct="1"/>
            <a:endParaRPr lang="en-US" altLang="zh-TW" sz="1200" dirty="0"/>
          </a:p>
          <a:p>
            <a:pPr eaLnBrk="1" hangingPunct="1"/>
            <a:r>
              <a:rPr lang="en-US" altLang="zh-TW" sz="1200" dirty="0"/>
              <a:t>Point A is reached, and the recursive call is made.</a:t>
            </a:r>
          </a:p>
          <a:p>
            <a:pPr eaLnBrk="1" hangingPunct="1"/>
            <a:endParaRPr lang="en-US" altLang="zh-TW" sz="1200" dirty="0"/>
          </a:p>
          <a:p>
            <a:pPr eaLnBrk="1" hangingPunct="1"/>
            <a:r>
              <a:rPr lang="en-US" altLang="zh-TW" sz="1200" dirty="0"/>
              <a:t>The new invocation begins execution:</a:t>
            </a:r>
          </a:p>
        </p:txBody>
      </p:sp>
      <p:sp>
        <p:nvSpPr>
          <p:cNvPr id="228366" name="Rectangle 14"/>
          <p:cNvSpPr>
            <a:spLocks noChangeArrowheads="1"/>
          </p:cNvSpPr>
          <p:nvPr/>
        </p:nvSpPr>
        <p:spPr bwMode="auto">
          <a:xfrm>
            <a:off x="2633663" y="5989638"/>
            <a:ext cx="1371600" cy="762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zh-TW" dirty="0"/>
              <a:t>s = </a:t>
            </a:r>
            <a:r>
              <a:rPr lang="en-US" altLang="zh-TW" dirty="0">
                <a:latin typeface="Arial"/>
              </a:rPr>
              <a:t>“</a:t>
            </a:r>
            <a:r>
              <a:rPr lang="en-US" altLang="zh-TW" dirty="0" err="1" smtClean="0"/>
              <a:t>i</a:t>
            </a:r>
            <a:r>
              <a:rPr lang="en-US" altLang="zh-TW" dirty="0" smtClean="0">
                <a:latin typeface="Arial"/>
              </a:rPr>
              <a:t>”</a:t>
            </a:r>
            <a:endParaRPr lang="en-US" altLang="zh-TW" dirty="0"/>
          </a:p>
          <a:p>
            <a:pPr algn="ctr">
              <a:defRPr/>
            </a:pPr>
            <a:r>
              <a:rPr lang="en-US" altLang="zh-TW" dirty="0"/>
              <a:t>size = 1</a:t>
            </a:r>
          </a:p>
        </p:txBody>
      </p:sp>
      <p:sp>
        <p:nvSpPr>
          <p:cNvPr id="228367" name="Rectangle 15"/>
          <p:cNvSpPr>
            <a:spLocks noChangeArrowheads="1"/>
          </p:cNvSpPr>
          <p:nvPr/>
        </p:nvSpPr>
        <p:spPr bwMode="auto">
          <a:xfrm>
            <a:off x="4462463" y="6019800"/>
            <a:ext cx="13716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zh-TW" dirty="0"/>
              <a:t>s = </a:t>
            </a:r>
            <a:r>
              <a:rPr lang="en-US" altLang="zh-TW" dirty="0" smtClean="0">
                <a:latin typeface="Arial"/>
              </a:rPr>
              <a:t>“”</a:t>
            </a:r>
            <a:endParaRPr lang="en-US" altLang="zh-TW" dirty="0"/>
          </a:p>
          <a:p>
            <a:pPr algn="ctr">
              <a:defRPr/>
            </a:pPr>
            <a:r>
              <a:rPr lang="en-US" altLang="zh-TW" dirty="0"/>
              <a:t>size = </a:t>
            </a:r>
            <a:r>
              <a:rPr lang="en-US" altLang="zh-TW" b="1" dirty="0">
                <a:solidFill>
                  <a:srgbClr val="FFFF00"/>
                </a:solidFill>
              </a:rPr>
              <a:t>0</a:t>
            </a:r>
          </a:p>
        </p:txBody>
      </p:sp>
      <p:sp>
        <p:nvSpPr>
          <p:cNvPr id="228368" name="Line 16"/>
          <p:cNvSpPr>
            <a:spLocks noChangeShapeType="1"/>
          </p:cNvSpPr>
          <p:nvPr/>
        </p:nvSpPr>
        <p:spPr bwMode="auto">
          <a:xfrm>
            <a:off x="4005263" y="6370638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28369" name="Text Box 17"/>
          <p:cNvSpPr txBox="1">
            <a:spLocks noChangeArrowheads="1"/>
          </p:cNvSpPr>
          <p:nvPr/>
        </p:nvSpPr>
        <p:spPr bwMode="auto">
          <a:xfrm>
            <a:off x="4079875" y="6065838"/>
            <a:ext cx="3063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/>
              <a:t>A</a:t>
            </a:r>
          </a:p>
        </p:txBody>
      </p:sp>
      <p:sp>
        <p:nvSpPr>
          <p:cNvPr id="228372" name="Rectangle 20"/>
          <p:cNvSpPr>
            <a:spLocks noChangeArrowheads="1"/>
          </p:cNvSpPr>
          <p:nvPr/>
        </p:nvSpPr>
        <p:spPr bwMode="auto">
          <a:xfrm>
            <a:off x="838200" y="6000750"/>
            <a:ext cx="1371600" cy="762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zh-TW"/>
              <a:t>s = </a:t>
            </a:r>
            <a:r>
              <a:rPr lang="en-US" altLang="zh-TW">
                <a:latin typeface="Arial"/>
              </a:rPr>
              <a:t>“</a:t>
            </a:r>
            <a:r>
              <a:rPr lang="en-US" altLang="zh-TW"/>
              <a:t>im</a:t>
            </a:r>
            <a:r>
              <a:rPr lang="en-US" altLang="zh-TW">
                <a:latin typeface="Arial"/>
              </a:rPr>
              <a:t>”</a:t>
            </a:r>
            <a:endParaRPr lang="en-US" altLang="zh-TW"/>
          </a:p>
          <a:p>
            <a:pPr algn="ctr">
              <a:defRPr/>
            </a:pPr>
            <a:r>
              <a:rPr lang="en-US" altLang="zh-TW"/>
              <a:t>size = 2</a:t>
            </a:r>
          </a:p>
        </p:txBody>
      </p:sp>
      <p:sp>
        <p:nvSpPr>
          <p:cNvPr id="228373" name="Line 21"/>
          <p:cNvSpPr>
            <a:spLocks noChangeShapeType="1"/>
          </p:cNvSpPr>
          <p:nvPr/>
        </p:nvSpPr>
        <p:spPr bwMode="auto">
          <a:xfrm>
            <a:off x="2209800" y="6367463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28374" name="Text Box 22"/>
          <p:cNvSpPr txBox="1">
            <a:spLocks noChangeArrowheads="1"/>
          </p:cNvSpPr>
          <p:nvPr/>
        </p:nvSpPr>
        <p:spPr bwMode="auto">
          <a:xfrm>
            <a:off x="2284413" y="6062663"/>
            <a:ext cx="3063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xmlns="" val="1942934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8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28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28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283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283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28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28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28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28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28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28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228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228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228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28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22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22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22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228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7" grpId="0" animBg="1"/>
      <p:bldP spid="228358" grpId="0"/>
      <p:bldP spid="228361" grpId="0" animBg="1"/>
      <p:bldP spid="228362" grpId="0" animBg="1"/>
      <p:bldP spid="228363" grpId="0" animBg="1"/>
      <p:bldP spid="228364" grpId="0"/>
      <p:bldP spid="228366" grpId="0" animBg="1"/>
      <p:bldP spid="228367" grpId="0" animBg="1"/>
      <p:bldP spid="228368" grpId="0" animBg="1"/>
      <p:bldP spid="228369" grpId="0"/>
      <p:bldP spid="228372" grpId="0" animBg="1"/>
      <p:bldP spid="228373" grpId="0" animBg="1"/>
      <p:bldP spid="22837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fld id="{360EBBB1-95D4-4F83-BD92-8504FF240397}" type="slidenum">
              <a:rPr kumimoji="0" lang="zh-TW" altLang="en-US" sz="1200"/>
              <a:pPr eaLnBrk="1" hangingPunct="1"/>
              <a:t>14</a:t>
            </a:fld>
            <a:endParaRPr kumimoji="0" lang="en-US" altLang="zh-TW" sz="120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altLang="zh-TW" sz="3400" dirty="0" smtClean="0"/>
              <a:t>A Recursive </a:t>
            </a:r>
            <a:r>
              <a:rPr kumimoji="0" lang="en-US" altLang="zh-TW" sz="3400" dirty="0" smtClean="0">
                <a:latin typeface="Courier New" pitchFamily="49" charset="0"/>
              </a:rPr>
              <a:t>void</a:t>
            </a:r>
            <a:r>
              <a:rPr kumimoji="0" lang="en-US" altLang="zh-TW" sz="3400" dirty="0" smtClean="0"/>
              <a:t> Function: </a:t>
            </a:r>
            <a:br>
              <a:rPr kumimoji="0" lang="en-US" altLang="zh-TW" sz="3400" dirty="0" smtClean="0"/>
            </a:br>
            <a:r>
              <a:rPr kumimoji="0" lang="en-US" altLang="zh-TW" sz="3400" dirty="0" smtClean="0"/>
              <a:t>Writing a String Backward (6/11)</a:t>
            </a:r>
            <a:endParaRPr kumimoji="0" lang="zh-TW" altLang="en-US" sz="3400" dirty="0" smtClean="0"/>
          </a:p>
        </p:txBody>
      </p:sp>
      <p:sp>
        <p:nvSpPr>
          <p:cNvPr id="230404" name="Rectangle 4"/>
          <p:cNvSpPr>
            <a:spLocks noChangeArrowheads="1"/>
          </p:cNvSpPr>
          <p:nvPr/>
        </p:nvSpPr>
        <p:spPr bwMode="auto">
          <a:xfrm>
            <a:off x="2633663" y="2438400"/>
            <a:ext cx="13716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zh-TW" dirty="0"/>
              <a:t>s = </a:t>
            </a:r>
            <a:r>
              <a:rPr lang="en-US" altLang="zh-TW" dirty="0">
                <a:latin typeface="Arial"/>
              </a:rPr>
              <a:t>“</a:t>
            </a:r>
            <a:r>
              <a:rPr lang="en-US" altLang="zh-TW" dirty="0" err="1" smtClean="0"/>
              <a:t>i</a:t>
            </a:r>
            <a:r>
              <a:rPr lang="en-US" altLang="zh-TW" dirty="0" smtClean="0">
                <a:latin typeface="Arial"/>
              </a:rPr>
              <a:t>”</a:t>
            </a:r>
            <a:endParaRPr lang="en-US" altLang="zh-TW" dirty="0"/>
          </a:p>
          <a:p>
            <a:pPr algn="ctr">
              <a:defRPr/>
            </a:pPr>
            <a:r>
              <a:rPr lang="en-US" altLang="zh-TW" dirty="0"/>
              <a:t>size = 1</a:t>
            </a:r>
          </a:p>
        </p:txBody>
      </p:sp>
      <p:sp>
        <p:nvSpPr>
          <p:cNvPr id="230405" name="Rectangle 5"/>
          <p:cNvSpPr>
            <a:spLocks noChangeArrowheads="1"/>
          </p:cNvSpPr>
          <p:nvPr/>
        </p:nvSpPr>
        <p:spPr bwMode="auto">
          <a:xfrm>
            <a:off x="4462463" y="2468563"/>
            <a:ext cx="1371600" cy="762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prstDash val="dash"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zh-TW" dirty="0">
                <a:solidFill>
                  <a:schemeClr val="accent1"/>
                </a:solidFill>
              </a:rPr>
              <a:t>s = </a:t>
            </a:r>
            <a:r>
              <a:rPr lang="en-US" altLang="zh-TW" dirty="0" smtClean="0">
                <a:solidFill>
                  <a:schemeClr val="accent1"/>
                </a:solidFill>
                <a:latin typeface="Arial"/>
              </a:rPr>
              <a:t>“”</a:t>
            </a:r>
            <a:endParaRPr lang="en-US" altLang="zh-TW" dirty="0">
              <a:solidFill>
                <a:schemeClr val="accent1"/>
              </a:solidFill>
            </a:endParaRPr>
          </a:p>
          <a:p>
            <a:pPr algn="ctr">
              <a:defRPr/>
            </a:pPr>
            <a:r>
              <a:rPr lang="en-US" altLang="zh-TW" dirty="0">
                <a:solidFill>
                  <a:schemeClr val="accent1"/>
                </a:solidFill>
              </a:rPr>
              <a:t>size = 0</a:t>
            </a:r>
          </a:p>
        </p:txBody>
      </p:sp>
      <p:sp>
        <p:nvSpPr>
          <p:cNvPr id="230408" name="Rectangle 8"/>
          <p:cNvSpPr>
            <a:spLocks noChangeArrowheads="1"/>
          </p:cNvSpPr>
          <p:nvPr/>
        </p:nvSpPr>
        <p:spPr bwMode="auto">
          <a:xfrm>
            <a:off x="838200" y="2449513"/>
            <a:ext cx="1371600" cy="762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zh-TW"/>
              <a:t>s = </a:t>
            </a:r>
            <a:r>
              <a:rPr lang="en-US" altLang="zh-TW">
                <a:latin typeface="Arial"/>
              </a:rPr>
              <a:t>“</a:t>
            </a:r>
            <a:r>
              <a:rPr lang="en-US" altLang="zh-TW"/>
              <a:t>im</a:t>
            </a:r>
            <a:r>
              <a:rPr lang="en-US" altLang="zh-TW">
                <a:latin typeface="Arial"/>
              </a:rPr>
              <a:t>”</a:t>
            </a:r>
            <a:endParaRPr lang="en-US" altLang="zh-TW"/>
          </a:p>
          <a:p>
            <a:pPr algn="ctr">
              <a:defRPr/>
            </a:pPr>
            <a:r>
              <a:rPr lang="en-US" altLang="zh-TW"/>
              <a:t>size = 2</a:t>
            </a:r>
          </a:p>
        </p:txBody>
      </p:sp>
      <p:sp>
        <p:nvSpPr>
          <p:cNvPr id="230409" name="Line 9"/>
          <p:cNvSpPr>
            <a:spLocks noChangeShapeType="1"/>
          </p:cNvSpPr>
          <p:nvPr/>
        </p:nvSpPr>
        <p:spPr bwMode="auto">
          <a:xfrm>
            <a:off x="2209800" y="2816225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30410" name="Text Box 10"/>
          <p:cNvSpPr txBox="1">
            <a:spLocks noChangeArrowheads="1"/>
          </p:cNvSpPr>
          <p:nvPr/>
        </p:nvSpPr>
        <p:spPr bwMode="auto">
          <a:xfrm>
            <a:off x="2284413" y="2511425"/>
            <a:ext cx="3063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/>
              <a:t>A</a:t>
            </a:r>
          </a:p>
        </p:txBody>
      </p:sp>
      <p:sp>
        <p:nvSpPr>
          <p:cNvPr id="230411" name="Text Box 11"/>
          <p:cNvSpPr txBox="1">
            <a:spLocks noChangeArrowheads="1"/>
          </p:cNvSpPr>
          <p:nvPr/>
        </p:nvSpPr>
        <p:spPr bwMode="auto">
          <a:xfrm>
            <a:off x="685800" y="1738313"/>
            <a:ext cx="4926013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sz="1200" b="1">
                <a:solidFill>
                  <a:schemeClr val="accent2"/>
                </a:solidFill>
              </a:rPr>
              <a:t>This is the base case</a:t>
            </a:r>
            <a:r>
              <a:rPr lang="en-US" altLang="zh-TW" sz="1200"/>
              <a:t>, so this invocation completes.</a:t>
            </a:r>
            <a:endParaRPr lang="en-US" altLang="zh-TW" sz="1200">
              <a:solidFill>
                <a:schemeClr val="accent2"/>
              </a:solidFill>
            </a:endParaRPr>
          </a:p>
          <a:p>
            <a:pPr eaLnBrk="1" hangingPunct="1"/>
            <a:endParaRPr lang="en-US" altLang="zh-TW" sz="1200"/>
          </a:p>
          <a:p>
            <a:pPr eaLnBrk="1" hangingPunct="1"/>
            <a:r>
              <a:rPr lang="en-US" altLang="zh-TW" sz="1200"/>
              <a:t>Control returns to the calling box, which continues execution:</a:t>
            </a:r>
          </a:p>
        </p:txBody>
      </p:sp>
      <p:sp>
        <p:nvSpPr>
          <p:cNvPr id="230412" name="Text Box 12"/>
          <p:cNvSpPr txBox="1">
            <a:spLocks noChangeArrowheads="1"/>
          </p:cNvSpPr>
          <p:nvPr/>
        </p:nvSpPr>
        <p:spPr bwMode="auto">
          <a:xfrm>
            <a:off x="685800" y="3398838"/>
            <a:ext cx="4926013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sz="1200"/>
              <a:t>This invocation completes. </a:t>
            </a:r>
          </a:p>
          <a:p>
            <a:pPr eaLnBrk="1" hangingPunct="1"/>
            <a:endParaRPr lang="en-US" altLang="zh-TW" sz="1200"/>
          </a:p>
          <a:p>
            <a:pPr eaLnBrk="1" hangingPunct="1"/>
            <a:r>
              <a:rPr lang="en-US" altLang="zh-TW" sz="1200"/>
              <a:t>Control returns to the calling box, which continues execution:</a:t>
            </a:r>
          </a:p>
        </p:txBody>
      </p:sp>
      <p:sp>
        <p:nvSpPr>
          <p:cNvPr id="230413" name="Rectangle 13"/>
          <p:cNvSpPr>
            <a:spLocks noChangeArrowheads="1"/>
          </p:cNvSpPr>
          <p:nvPr/>
        </p:nvSpPr>
        <p:spPr bwMode="auto">
          <a:xfrm>
            <a:off x="2633663" y="4191000"/>
            <a:ext cx="1371600" cy="762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prstDash val="dash"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zh-TW" dirty="0">
                <a:solidFill>
                  <a:schemeClr val="accent1"/>
                </a:solidFill>
              </a:rPr>
              <a:t>s = </a:t>
            </a:r>
            <a:r>
              <a:rPr lang="en-US" altLang="zh-TW" dirty="0">
                <a:solidFill>
                  <a:schemeClr val="accent1"/>
                </a:solidFill>
                <a:latin typeface="Arial"/>
              </a:rPr>
              <a:t>“</a:t>
            </a:r>
            <a:r>
              <a:rPr lang="en-US" altLang="zh-TW" dirty="0" err="1" smtClean="0">
                <a:solidFill>
                  <a:schemeClr val="accent1"/>
                </a:solidFill>
              </a:rPr>
              <a:t>i</a:t>
            </a:r>
            <a:r>
              <a:rPr lang="en-US" altLang="zh-TW" dirty="0" smtClean="0">
                <a:solidFill>
                  <a:schemeClr val="accent1"/>
                </a:solidFill>
                <a:latin typeface="Arial"/>
              </a:rPr>
              <a:t>”</a:t>
            </a:r>
            <a:endParaRPr lang="en-US" altLang="zh-TW" dirty="0">
              <a:solidFill>
                <a:schemeClr val="accent1"/>
              </a:solidFill>
            </a:endParaRPr>
          </a:p>
          <a:p>
            <a:pPr algn="ctr">
              <a:defRPr/>
            </a:pPr>
            <a:r>
              <a:rPr lang="en-US" altLang="zh-TW" dirty="0">
                <a:solidFill>
                  <a:schemeClr val="accent1"/>
                </a:solidFill>
              </a:rPr>
              <a:t>size = 1</a:t>
            </a:r>
          </a:p>
        </p:txBody>
      </p:sp>
      <p:sp>
        <p:nvSpPr>
          <p:cNvPr id="230414" name="Rectangle 14"/>
          <p:cNvSpPr>
            <a:spLocks noChangeArrowheads="1"/>
          </p:cNvSpPr>
          <p:nvPr/>
        </p:nvSpPr>
        <p:spPr bwMode="auto">
          <a:xfrm>
            <a:off x="4462463" y="4221163"/>
            <a:ext cx="1371600" cy="762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prstDash val="dash"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zh-TW" dirty="0">
                <a:solidFill>
                  <a:schemeClr val="accent1"/>
                </a:solidFill>
              </a:rPr>
              <a:t>s = </a:t>
            </a:r>
            <a:r>
              <a:rPr lang="en-US" altLang="zh-TW" dirty="0" smtClean="0">
                <a:solidFill>
                  <a:schemeClr val="accent1"/>
                </a:solidFill>
                <a:latin typeface="Arial"/>
              </a:rPr>
              <a:t>“”</a:t>
            </a:r>
            <a:endParaRPr lang="en-US" altLang="zh-TW" dirty="0">
              <a:solidFill>
                <a:schemeClr val="accent1"/>
              </a:solidFill>
            </a:endParaRPr>
          </a:p>
          <a:p>
            <a:pPr algn="ctr">
              <a:defRPr/>
            </a:pPr>
            <a:r>
              <a:rPr lang="en-US" altLang="zh-TW" dirty="0">
                <a:solidFill>
                  <a:schemeClr val="accent1"/>
                </a:solidFill>
              </a:rPr>
              <a:t>size = 0</a:t>
            </a:r>
          </a:p>
        </p:txBody>
      </p:sp>
      <p:sp>
        <p:nvSpPr>
          <p:cNvPr id="230415" name="Rectangle 15"/>
          <p:cNvSpPr>
            <a:spLocks noChangeArrowheads="1"/>
          </p:cNvSpPr>
          <p:nvPr/>
        </p:nvSpPr>
        <p:spPr bwMode="auto">
          <a:xfrm>
            <a:off x="838200" y="4202113"/>
            <a:ext cx="13716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zh-TW"/>
              <a:t>s = </a:t>
            </a:r>
            <a:r>
              <a:rPr lang="en-US" altLang="zh-TW">
                <a:latin typeface="Arial"/>
              </a:rPr>
              <a:t>“</a:t>
            </a:r>
            <a:r>
              <a:rPr lang="en-US" altLang="zh-TW"/>
              <a:t>im</a:t>
            </a:r>
            <a:r>
              <a:rPr lang="en-US" altLang="zh-TW">
                <a:latin typeface="Arial"/>
              </a:rPr>
              <a:t>”</a:t>
            </a:r>
            <a:endParaRPr lang="en-US" altLang="zh-TW"/>
          </a:p>
          <a:p>
            <a:pPr algn="ctr">
              <a:defRPr/>
            </a:pPr>
            <a:r>
              <a:rPr lang="en-US" altLang="zh-TW"/>
              <a:t>size = 2</a:t>
            </a:r>
          </a:p>
        </p:txBody>
      </p:sp>
      <p:sp>
        <p:nvSpPr>
          <p:cNvPr id="230418" name="Text Box 18"/>
          <p:cNvSpPr txBox="1">
            <a:spLocks noChangeArrowheads="1"/>
          </p:cNvSpPr>
          <p:nvPr/>
        </p:nvSpPr>
        <p:spPr bwMode="auto">
          <a:xfrm>
            <a:off x="685800" y="5211763"/>
            <a:ext cx="664051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sz="1200"/>
              <a:t>This invocation completes. Control returns to the statement following the initial call.</a:t>
            </a:r>
          </a:p>
        </p:txBody>
      </p:sp>
    </p:spTree>
    <p:extLst>
      <p:ext uri="{BB962C8B-B14F-4D97-AF65-F5344CB8AC3E}">
        <p14:creationId xmlns:p14="http://schemas.microsoft.com/office/powerpoint/2010/main" xmlns="" val="3408434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0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30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30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30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30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30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30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30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30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30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30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230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4" grpId="0" animBg="1"/>
      <p:bldP spid="230405" grpId="0" animBg="1"/>
      <p:bldP spid="230408" grpId="0" animBg="1"/>
      <p:bldP spid="230409" grpId="0" animBg="1"/>
      <p:bldP spid="230410" grpId="0"/>
      <p:bldP spid="230413" grpId="0" animBg="1"/>
      <p:bldP spid="230414" grpId="0" animBg="1"/>
      <p:bldP spid="2304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fld id="{22D7DEE2-742C-4577-AB15-57DE8D5AE0CC}" type="slidenum">
              <a:rPr kumimoji="0" lang="zh-TW" altLang="en-US" sz="1200"/>
              <a:pPr eaLnBrk="1" hangingPunct="1"/>
              <a:t>15</a:t>
            </a:fld>
            <a:endParaRPr kumimoji="0" lang="en-US" altLang="zh-TW" sz="120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altLang="zh-TW" sz="3400" dirty="0" smtClean="0"/>
              <a:t>A Recursive </a:t>
            </a:r>
            <a:r>
              <a:rPr kumimoji="0" lang="en-US" altLang="zh-TW" sz="3400" dirty="0" smtClean="0">
                <a:latin typeface="Courier New" pitchFamily="49" charset="0"/>
              </a:rPr>
              <a:t>void</a:t>
            </a:r>
            <a:r>
              <a:rPr kumimoji="0" lang="en-US" altLang="zh-TW" sz="3400" dirty="0" smtClean="0"/>
              <a:t> Function: </a:t>
            </a:r>
            <a:br>
              <a:rPr kumimoji="0" lang="en-US" altLang="zh-TW" sz="3400" dirty="0" smtClean="0"/>
            </a:br>
            <a:r>
              <a:rPr kumimoji="0" lang="en-US" altLang="zh-TW" sz="3400" dirty="0" smtClean="0"/>
              <a:t>Writing a String Backward (7/11)</a:t>
            </a:r>
            <a:endParaRPr kumimoji="0" lang="zh-TW" altLang="en-US" sz="3400" dirty="0" smtClean="0"/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How is the second alternative?</a:t>
            </a:r>
          </a:p>
          <a:p>
            <a:pPr lvl="1" eaLnBrk="1" hangingPunct="1"/>
            <a:r>
              <a:rPr lang="en-US" altLang="zh-TW" smtClean="0"/>
              <a:t>Strip away the </a:t>
            </a:r>
            <a:r>
              <a:rPr lang="en-US" altLang="zh-TW" b="1" i="1" smtClean="0">
                <a:solidFill>
                  <a:schemeClr val="accent2"/>
                </a:solidFill>
              </a:rPr>
              <a:t>first</a:t>
            </a:r>
            <a:r>
              <a:rPr lang="en-US" altLang="zh-TW" smtClean="0"/>
              <a:t> character:</a:t>
            </a:r>
          </a:p>
          <a:p>
            <a:pPr lvl="2" eaLnBrk="1" hangingPunct="1"/>
            <a:endParaRPr lang="en-US" altLang="zh-TW" smtClean="0"/>
          </a:p>
          <a:p>
            <a:pPr lvl="1" eaLnBrk="1" hangingPunct="1"/>
            <a:endParaRPr lang="en-US" altLang="zh-TW" smtClean="0"/>
          </a:p>
        </p:txBody>
      </p:sp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990600" y="2871886"/>
            <a:ext cx="7391400" cy="25733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TW" sz="1800" b="1" i="1">
                <a:solidFill>
                  <a:srgbClr val="CC00FF"/>
                </a:solidFill>
                <a:latin typeface="Courier New" pitchFamily="49" charset="0"/>
              </a:rPr>
              <a:t>writeBackward2</a:t>
            </a:r>
            <a:r>
              <a:rPr lang="en-US" altLang="zh-TW" sz="1800" i="1">
                <a:latin typeface="Courier New" pitchFamily="49" charset="0"/>
              </a:rPr>
              <a:t>(in s:string)</a:t>
            </a:r>
          </a:p>
          <a:p>
            <a:pPr>
              <a:defRPr/>
            </a:pPr>
            <a:endParaRPr lang="en-US" altLang="zh-TW" sz="1800" i="1">
              <a:latin typeface="Courier New" pitchFamily="49" charset="0"/>
            </a:endParaRPr>
          </a:p>
          <a:p>
            <a:pPr>
              <a:defRPr/>
            </a:pPr>
            <a:r>
              <a:rPr lang="en-US" altLang="zh-TW" sz="1800" i="1">
                <a:latin typeface="Courier New" pitchFamily="49" charset="0"/>
              </a:rPr>
              <a:t>  if (the string is empty)</a:t>
            </a:r>
          </a:p>
          <a:p>
            <a:pPr>
              <a:defRPr/>
            </a:pPr>
            <a:r>
              <a:rPr lang="en-US" altLang="zh-TW" sz="1800" i="1">
                <a:latin typeface="Courier New" pitchFamily="49" charset="0"/>
              </a:rPr>
              <a:t>	Do nothing – this is the base case</a:t>
            </a:r>
          </a:p>
          <a:p>
            <a:pPr>
              <a:defRPr/>
            </a:pPr>
            <a:r>
              <a:rPr lang="en-US" altLang="zh-TW" sz="1800" i="1">
                <a:latin typeface="Courier New" pitchFamily="49" charset="0"/>
              </a:rPr>
              <a:t>  else</a:t>
            </a:r>
          </a:p>
          <a:p>
            <a:pPr>
              <a:defRPr/>
            </a:pPr>
            <a:r>
              <a:rPr lang="en-US" altLang="zh-TW" sz="1800" i="1">
                <a:latin typeface="Courier New" pitchFamily="49" charset="0"/>
              </a:rPr>
              <a:t>  {	</a:t>
            </a:r>
          </a:p>
          <a:p>
            <a:pPr>
              <a:defRPr/>
            </a:pPr>
            <a:r>
              <a:rPr lang="en-US" altLang="zh-TW" sz="1800" i="1">
                <a:latin typeface="Courier New" pitchFamily="49" charset="0"/>
              </a:rPr>
              <a:t>	</a:t>
            </a:r>
            <a:r>
              <a:rPr lang="en-US" altLang="zh-TW" sz="1800" b="1" i="1">
                <a:solidFill>
                  <a:srgbClr val="CC00FF"/>
                </a:solidFill>
                <a:latin typeface="Courier New" pitchFamily="49" charset="0"/>
              </a:rPr>
              <a:t>writeBackward2</a:t>
            </a:r>
            <a:r>
              <a:rPr lang="en-US" altLang="zh-TW" sz="1800" i="1">
                <a:latin typeface="Courier New" pitchFamily="49" charset="0"/>
              </a:rPr>
              <a:t>(s minus its first character)</a:t>
            </a:r>
          </a:p>
          <a:p>
            <a:pPr>
              <a:defRPr/>
            </a:pPr>
            <a:r>
              <a:rPr lang="en-US" altLang="zh-TW" sz="1800" i="1">
                <a:latin typeface="Courier New" pitchFamily="49" charset="0"/>
              </a:rPr>
              <a:t>	Write the first character of s</a:t>
            </a:r>
          </a:p>
          <a:p>
            <a:pPr>
              <a:defRPr/>
            </a:pPr>
            <a:r>
              <a:rPr lang="en-US" altLang="zh-TW" sz="1800" i="1">
                <a:latin typeface="Courier New" pitchFamily="49" charset="0"/>
              </a:rPr>
              <a:t>  }</a:t>
            </a:r>
          </a:p>
        </p:txBody>
      </p:sp>
      <p:sp>
        <p:nvSpPr>
          <p:cNvPr id="6" name="矩形 5"/>
          <p:cNvSpPr/>
          <p:nvPr/>
        </p:nvSpPr>
        <p:spPr>
          <a:xfrm>
            <a:off x="3942840" y="164756"/>
            <a:ext cx="316835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Already backward(n-1) string</a:t>
            </a:r>
            <a:endParaRPr lang="zh-TW" altLang="en-US" dirty="0"/>
          </a:p>
        </p:txBody>
      </p:sp>
      <p:sp>
        <p:nvSpPr>
          <p:cNvPr id="7" name="矩形 6"/>
          <p:cNvSpPr/>
          <p:nvPr/>
        </p:nvSpPr>
        <p:spPr>
          <a:xfrm>
            <a:off x="8194543" y="172393"/>
            <a:ext cx="28803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c</a:t>
            </a:r>
            <a:endParaRPr lang="zh-TW" altLang="en-US" dirty="0"/>
          </a:p>
        </p:txBody>
      </p:sp>
      <p:sp>
        <p:nvSpPr>
          <p:cNvPr id="8" name="橢圓形圖說文字 7"/>
          <p:cNvSpPr/>
          <p:nvPr/>
        </p:nvSpPr>
        <p:spPr>
          <a:xfrm>
            <a:off x="6484604" y="1340768"/>
            <a:ext cx="2376264" cy="599948"/>
          </a:xfrm>
          <a:prstGeom prst="wedgeEllipseCallout">
            <a:avLst>
              <a:gd name="adj1" fmla="val 31628"/>
              <a:gd name="adj2" fmla="val -17573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dirty="0" smtClean="0"/>
              <a:t>The original first character</a:t>
            </a:r>
            <a:endParaRPr lang="zh-TW" altLang="en-US" dirty="0"/>
          </a:p>
        </p:txBody>
      </p:sp>
      <p:sp>
        <p:nvSpPr>
          <p:cNvPr id="9" name="加號 8"/>
          <p:cNvSpPr/>
          <p:nvPr/>
        </p:nvSpPr>
        <p:spPr>
          <a:xfrm>
            <a:off x="7465096" y="180030"/>
            <a:ext cx="415280" cy="34476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右大括弧 9"/>
          <p:cNvSpPr/>
          <p:nvPr/>
        </p:nvSpPr>
        <p:spPr>
          <a:xfrm rot="5400000">
            <a:off x="6034303" y="-1467544"/>
            <a:ext cx="216024" cy="43924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文字方塊 10"/>
          <p:cNvSpPr txBox="1"/>
          <p:nvPr/>
        </p:nvSpPr>
        <p:spPr>
          <a:xfrm>
            <a:off x="6114949" y="755412"/>
            <a:ext cx="347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n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915088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57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157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Lab Work :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Implement WriteBackward2</a:t>
            </a:r>
            <a:endParaRPr lang="zh-TW" altLang="en-US" dirty="0"/>
          </a:p>
          <a:p>
            <a:r>
              <a:rPr lang="en-US" altLang="zh-TW" dirty="0" smtClean="0"/>
              <a:t>You can modify writeBackward.cpp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81060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fld id="{FADD67D3-A74A-47C1-A17F-60EDC7693A79}" type="slidenum">
              <a:rPr kumimoji="0" lang="zh-TW" altLang="en-US" sz="1200"/>
              <a:pPr eaLnBrk="1" hangingPunct="1"/>
              <a:t>17</a:t>
            </a:fld>
            <a:endParaRPr kumimoji="0" lang="en-US" altLang="zh-TW" sz="120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altLang="zh-TW" sz="3400" dirty="0" smtClean="0"/>
              <a:t>A Recursive </a:t>
            </a:r>
            <a:r>
              <a:rPr kumimoji="0" lang="en-US" altLang="zh-TW" sz="3400" dirty="0" smtClean="0">
                <a:latin typeface="Courier New" pitchFamily="49" charset="0"/>
              </a:rPr>
              <a:t>void</a:t>
            </a:r>
            <a:r>
              <a:rPr kumimoji="0" lang="en-US" altLang="zh-TW" sz="3400" dirty="0" smtClean="0"/>
              <a:t> Function: </a:t>
            </a:r>
            <a:br>
              <a:rPr kumimoji="0" lang="en-US" altLang="zh-TW" sz="3400" dirty="0" smtClean="0"/>
            </a:br>
            <a:r>
              <a:rPr kumimoji="0" lang="en-US" altLang="zh-TW" sz="3400" dirty="0" smtClean="0"/>
              <a:t>Writing a String Backward (8/11)</a:t>
            </a:r>
            <a:endParaRPr kumimoji="0" lang="zh-TW" altLang="en-US" sz="3400" dirty="0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TW" altLang="en-US" dirty="0" smtClean="0"/>
          </a:p>
        </p:txBody>
      </p:sp>
      <p:sp>
        <p:nvSpPr>
          <p:cNvPr id="226308" name="Text Box 4"/>
          <p:cNvSpPr txBox="1">
            <a:spLocks noChangeArrowheads="1"/>
          </p:cNvSpPr>
          <p:nvPr/>
        </p:nvSpPr>
        <p:spPr bwMode="auto">
          <a:xfrm>
            <a:off x="104775" y="1916832"/>
            <a:ext cx="8915400" cy="2790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TW" sz="1600" b="1" i="1" dirty="0">
                <a:solidFill>
                  <a:srgbClr val="CC00FF"/>
                </a:solidFill>
                <a:latin typeface="Courier New" pitchFamily="49" charset="0"/>
              </a:rPr>
              <a:t>writeBackward2</a:t>
            </a:r>
            <a:r>
              <a:rPr lang="en-US" altLang="zh-TW" sz="1600" i="1" dirty="0">
                <a:latin typeface="Courier New" pitchFamily="49" charset="0"/>
              </a:rPr>
              <a:t>(in s:string)</a:t>
            </a:r>
          </a:p>
          <a:p>
            <a:pPr>
              <a:defRPr/>
            </a:pPr>
            <a:endParaRPr lang="en-US" altLang="zh-TW" sz="1600" i="1" dirty="0">
              <a:latin typeface="Courier New" pitchFamily="49" charset="0"/>
            </a:endParaRPr>
          </a:p>
          <a:p>
            <a:pPr>
              <a:defRPr/>
            </a:pPr>
            <a:r>
              <a:rPr lang="en-US" altLang="zh-TW" sz="1600" i="1" dirty="0">
                <a:latin typeface="Courier New" pitchFamily="49" charset="0"/>
              </a:rPr>
              <a:t>  </a:t>
            </a:r>
            <a:r>
              <a:rPr lang="en-US" altLang="zh-TW" sz="1600" i="1" dirty="0" err="1">
                <a:solidFill>
                  <a:srgbClr val="009900"/>
                </a:solidFill>
                <a:latin typeface="Courier New" pitchFamily="49" charset="0"/>
              </a:rPr>
              <a:t>cout</a:t>
            </a:r>
            <a:r>
              <a:rPr lang="en-US" altLang="zh-TW" sz="1600" i="1" dirty="0">
                <a:solidFill>
                  <a:srgbClr val="009900"/>
                </a:solidFill>
                <a:latin typeface="Courier New" pitchFamily="49" charset="0"/>
              </a:rPr>
              <a:t> &lt;&lt; “Enter writeBackward2 with string: “ &lt;&lt; s &lt;&lt; </a:t>
            </a:r>
            <a:r>
              <a:rPr lang="en-US" altLang="zh-TW" sz="1600" i="1" dirty="0" err="1">
                <a:solidFill>
                  <a:srgbClr val="009900"/>
                </a:solidFill>
                <a:latin typeface="Courier New" pitchFamily="49" charset="0"/>
              </a:rPr>
              <a:t>endl</a:t>
            </a:r>
            <a:r>
              <a:rPr lang="en-US" altLang="zh-TW" sz="1600" i="1" dirty="0">
                <a:solidFill>
                  <a:srgbClr val="009900"/>
                </a:solidFill>
                <a:latin typeface="Courier New" pitchFamily="49" charset="0"/>
              </a:rPr>
              <a:t>;</a:t>
            </a:r>
          </a:p>
          <a:p>
            <a:pPr>
              <a:defRPr/>
            </a:pPr>
            <a:r>
              <a:rPr lang="en-US" altLang="zh-TW" sz="1600" i="1" dirty="0">
                <a:latin typeface="Courier New" pitchFamily="49" charset="0"/>
              </a:rPr>
              <a:t>  if (the string is empty)</a:t>
            </a:r>
          </a:p>
          <a:p>
            <a:pPr>
              <a:defRPr/>
            </a:pPr>
            <a:r>
              <a:rPr lang="en-US" altLang="zh-TW" sz="1600" i="1" dirty="0">
                <a:latin typeface="Courier New" pitchFamily="49" charset="0"/>
              </a:rPr>
              <a:t>	Do nothing – this is the base case</a:t>
            </a:r>
          </a:p>
          <a:p>
            <a:pPr>
              <a:defRPr/>
            </a:pPr>
            <a:r>
              <a:rPr lang="en-US" altLang="zh-TW" sz="1600" i="1" dirty="0">
                <a:latin typeface="Courier New" pitchFamily="49" charset="0"/>
              </a:rPr>
              <a:t>  else</a:t>
            </a:r>
          </a:p>
          <a:p>
            <a:pPr>
              <a:defRPr/>
            </a:pPr>
            <a:r>
              <a:rPr lang="en-US" altLang="zh-TW" sz="1600" i="1" dirty="0">
                <a:latin typeface="Courier New" pitchFamily="49" charset="0"/>
              </a:rPr>
              <a:t>  {	</a:t>
            </a:r>
            <a:r>
              <a:rPr lang="en-US" altLang="zh-TW" sz="1600" b="1" i="1" dirty="0">
                <a:solidFill>
                  <a:srgbClr val="CC00FF"/>
                </a:solidFill>
                <a:latin typeface="Courier New" pitchFamily="49" charset="0"/>
              </a:rPr>
              <a:t>writeBackward2</a:t>
            </a:r>
            <a:r>
              <a:rPr lang="en-US" altLang="zh-TW" sz="1600" i="1" dirty="0">
                <a:latin typeface="Courier New" pitchFamily="49" charset="0"/>
              </a:rPr>
              <a:t>(s minus its first character) </a:t>
            </a:r>
            <a:r>
              <a:rPr lang="en-US" altLang="zh-TW" sz="1600" b="1" i="1" dirty="0">
                <a:solidFill>
                  <a:schemeClr val="accent1"/>
                </a:solidFill>
                <a:latin typeface="Courier New" pitchFamily="49" charset="0"/>
              </a:rPr>
              <a:t>// point A</a:t>
            </a:r>
          </a:p>
          <a:p>
            <a:pPr>
              <a:defRPr/>
            </a:pPr>
            <a:r>
              <a:rPr lang="en-US" altLang="zh-TW" sz="1600" i="1" dirty="0">
                <a:latin typeface="Courier New" pitchFamily="49" charset="0"/>
              </a:rPr>
              <a:t>	</a:t>
            </a:r>
            <a:r>
              <a:rPr lang="en-US" altLang="zh-TW" sz="1600" i="1" dirty="0" err="1">
                <a:solidFill>
                  <a:srgbClr val="009900"/>
                </a:solidFill>
                <a:latin typeface="Courier New" pitchFamily="49" charset="0"/>
              </a:rPr>
              <a:t>cout</a:t>
            </a:r>
            <a:r>
              <a:rPr lang="en-US" altLang="zh-TW" sz="1600" i="1" dirty="0">
                <a:solidFill>
                  <a:srgbClr val="009900"/>
                </a:solidFill>
                <a:latin typeface="Courier New" pitchFamily="49" charset="0"/>
              </a:rPr>
              <a:t> &lt;&lt; “About to write first character of string: &lt;&lt; s &lt;&lt; </a:t>
            </a:r>
            <a:r>
              <a:rPr lang="en-US" altLang="zh-TW" sz="1600" i="1" dirty="0" err="1">
                <a:solidFill>
                  <a:srgbClr val="009900"/>
                </a:solidFill>
                <a:latin typeface="Courier New" pitchFamily="49" charset="0"/>
              </a:rPr>
              <a:t>endl</a:t>
            </a:r>
            <a:r>
              <a:rPr lang="en-US" altLang="zh-TW" sz="1600" i="1" dirty="0">
                <a:solidFill>
                  <a:srgbClr val="009900"/>
                </a:solidFill>
                <a:latin typeface="Courier New" pitchFamily="49" charset="0"/>
              </a:rPr>
              <a:t>;</a:t>
            </a:r>
          </a:p>
          <a:p>
            <a:pPr>
              <a:defRPr/>
            </a:pPr>
            <a:r>
              <a:rPr lang="en-US" altLang="zh-TW" sz="1600" i="1" dirty="0">
                <a:latin typeface="Courier New" pitchFamily="49" charset="0"/>
              </a:rPr>
              <a:t>	Write the first character of s</a:t>
            </a:r>
          </a:p>
          <a:p>
            <a:pPr>
              <a:defRPr/>
            </a:pPr>
            <a:r>
              <a:rPr lang="en-US" altLang="zh-TW" sz="1600" i="1" dirty="0">
                <a:latin typeface="Courier New" pitchFamily="49" charset="0"/>
              </a:rPr>
              <a:t>  }</a:t>
            </a:r>
          </a:p>
          <a:p>
            <a:pPr>
              <a:defRPr/>
            </a:pPr>
            <a:r>
              <a:rPr lang="en-US" altLang="zh-TW" sz="1600" i="1" dirty="0">
                <a:solidFill>
                  <a:srgbClr val="009900"/>
                </a:solidFill>
                <a:latin typeface="Courier New" pitchFamily="49" charset="0"/>
              </a:rPr>
              <a:t>  </a:t>
            </a:r>
            <a:r>
              <a:rPr lang="en-US" altLang="zh-TW" sz="1600" i="1" dirty="0" err="1">
                <a:solidFill>
                  <a:srgbClr val="009900"/>
                </a:solidFill>
                <a:latin typeface="Courier New" pitchFamily="49" charset="0"/>
              </a:rPr>
              <a:t>cout</a:t>
            </a:r>
            <a:r>
              <a:rPr lang="en-US" altLang="zh-TW" sz="1600" i="1" dirty="0">
                <a:solidFill>
                  <a:srgbClr val="009900"/>
                </a:solidFill>
                <a:latin typeface="Courier New" pitchFamily="49" charset="0"/>
              </a:rPr>
              <a:t> &lt;&lt; “Leave writeBackward2 with string: “ &lt;&lt; s &lt;&lt; </a:t>
            </a:r>
            <a:r>
              <a:rPr lang="en-US" altLang="zh-TW" sz="1600" i="1" dirty="0" err="1">
                <a:solidFill>
                  <a:srgbClr val="009900"/>
                </a:solidFill>
                <a:latin typeface="Courier New" pitchFamily="49" charset="0"/>
              </a:rPr>
              <a:t>endl</a:t>
            </a:r>
            <a:r>
              <a:rPr lang="en-US" altLang="zh-TW" sz="1600" i="1" dirty="0">
                <a:solidFill>
                  <a:srgbClr val="009900"/>
                </a:solidFill>
                <a:latin typeface="Courier New" pitchFamily="49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xmlns="" val="886736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fld id="{927D32DB-61F6-43D0-A629-4EACA9596AE9}" type="slidenum">
              <a:rPr kumimoji="0" lang="zh-TW" altLang="en-US" sz="1200"/>
              <a:pPr eaLnBrk="1" hangingPunct="1"/>
              <a:t>18</a:t>
            </a:fld>
            <a:endParaRPr kumimoji="0" lang="en-US" altLang="zh-TW" sz="120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altLang="zh-TW" sz="3400" dirty="0" smtClean="0"/>
              <a:t>A Recursive </a:t>
            </a:r>
            <a:r>
              <a:rPr kumimoji="0" lang="en-US" altLang="zh-TW" sz="3400" dirty="0" smtClean="0">
                <a:latin typeface="Courier New" pitchFamily="49" charset="0"/>
              </a:rPr>
              <a:t>void</a:t>
            </a:r>
            <a:r>
              <a:rPr kumimoji="0" lang="en-US" altLang="zh-TW" sz="3400" dirty="0" smtClean="0"/>
              <a:t> Function: </a:t>
            </a:r>
            <a:br>
              <a:rPr kumimoji="0" lang="en-US" altLang="zh-TW" sz="3400" dirty="0" smtClean="0"/>
            </a:br>
            <a:r>
              <a:rPr kumimoji="0" lang="en-US" altLang="zh-TW" sz="3400" dirty="0" smtClean="0"/>
              <a:t>Writing a String Backward (9/11)</a:t>
            </a:r>
            <a:endParaRPr kumimoji="0" lang="zh-TW" altLang="en-US" sz="3400" dirty="0" smtClean="0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Box trace of </a:t>
            </a:r>
            <a:r>
              <a:rPr lang="en-US" altLang="zh-TW" smtClean="0">
                <a:latin typeface="Courier New" pitchFamily="49" charset="0"/>
              </a:rPr>
              <a:t>writeBackward2(“im”)</a:t>
            </a:r>
            <a:r>
              <a:rPr lang="en-US" altLang="zh-TW" smtClean="0"/>
              <a:t>:</a:t>
            </a:r>
          </a:p>
        </p:txBody>
      </p:sp>
      <p:sp>
        <p:nvSpPr>
          <p:cNvPr id="231429" name="Rectangle 5"/>
          <p:cNvSpPr>
            <a:spLocks noChangeArrowheads="1"/>
          </p:cNvSpPr>
          <p:nvPr/>
        </p:nvSpPr>
        <p:spPr bwMode="auto">
          <a:xfrm>
            <a:off x="762000" y="2590800"/>
            <a:ext cx="10668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/>
              <a:t>s=</a:t>
            </a:r>
            <a:r>
              <a:rPr lang="en-US" altLang="zh-TW">
                <a:latin typeface="Arial" charset="0"/>
              </a:rPr>
              <a:t>“</a:t>
            </a:r>
            <a:r>
              <a:rPr lang="en-US" altLang="zh-TW"/>
              <a:t>im</a:t>
            </a:r>
            <a:r>
              <a:rPr lang="en-US" altLang="zh-TW">
                <a:latin typeface="Arial" charset="0"/>
              </a:rPr>
              <a:t>”</a:t>
            </a:r>
            <a:endParaRPr lang="en-US" altLang="zh-TW"/>
          </a:p>
        </p:txBody>
      </p:sp>
      <p:sp>
        <p:nvSpPr>
          <p:cNvPr id="231430" name="Text Box 6"/>
          <p:cNvSpPr txBox="1">
            <a:spLocks noChangeArrowheads="1"/>
          </p:cNvSpPr>
          <p:nvPr/>
        </p:nvSpPr>
        <p:spPr bwMode="auto">
          <a:xfrm>
            <a:off x="4876800" y="2733675"/>
            <a:ext cx="3938588" cy="2219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TW"/>
              <a:t>Enter writeBackward2 with string: im</a:t>
            </a:r>
          </a:p>
          <a:p>
            <a:pPr>
              <a:defRPr/>
            </a:pPr>
            <a:r>
              <a:rPr lang="en-US" altLang="zh-TW"/>
              <a:t>Enter writeBackward2 with string: m</a:t>
            </a:r>
          </a:p>
          <a:p>
            <a:pPr>
              <a:defRPr/>
            </a:pPr>
            <a:r>
              <a:rPr lang="en-US" altLang="zh-TW"/>
              <a:t>Enter writeBackward2 with string:</a:t>
            </a:r>
          </a:p>
          <a:p>
            <a:pPr>
              <a:defRPr/>
            </a:pPr>
            <a:r>
              <a:rPr lang="en-US" altLang="zh-TW"/>
              <a:t>Leave writeBackward2 with string:</a:t>
            </a:r>
          </a:p>
          <a:p>
            <a:pPr>
              <a:defRPr/>
            </a:pPr>
            <a:r>
              <a:rPr lang="en-US" altLang="zh-TW"/>
              <a:t>About to write first character of string: m</a:t>
            </a:r>
          </a:p>
          <a:p>
            <a:pPr>
              <a:defRPr/>
            </a:pPr>
            <a:r>
              <a:rPr lang="en-US" altLang="zh-TW"/>
              <a:t>m</a:t>
            </a:r>
          </a:p>
          <a:p>
            <a:pPr>
              <a:defRPr/>
            </a:pPr>
            <a:r>
              <a:rPr lang="en-US" altLang="zh-TW"/>
              <a:t>Leave writeBackward2 with string: m</a:t>
            </a:r>
          </a:p>
          <a:p>
            <a:pPr>
              <a:defRPr/>
            </a:pPr>
            <a:r>
              <a:rPr lang="en-US" altLang="zh-TW"/>
              <a:t>About to write first character of string: im</a:t>
            </a:r>
          </a:p>
          <a:p>
            <a:pPr>
              <a:defRPr/>
            </a:pPr>
            <a:r>
              <a:rPr lang="en-US" altLang="zh-TW"/>
              <a:t>i</a:t>
            </a:r>
          </a:p>
          <a:p>
            <a:pPr>
              <a:defRPr/>
            </a:pPr>
            <a:r>
              <a:rPr lang="en-US" altLang="zh-TW"/>
              <a:t>Leave writeBackward2 with string: im</a:t>
            </a:r>
          </a:p>
        </p:txBody>
      </p:sp>
      <p:sp>
        <p:nvSpPr>
          <p:cNvPr id="231431" name="Rectangle 7"/>
          <p:cNvSpPr>
            <a:spLocks noChangeArrowheads="1"/>
          </p:cNvSpPr>
          <p:nvPr/>
        </p:nvSpPr>
        <p:spPr bwMode="auto">
          <a:xfrm>
            <a:off x="762000" y="3124200"/>
            <a:ext cx="10668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/>
              <a:t>s=</a:t>
            </a:r>
            <a:r>
              <a:rPr lang="en-US" altLang="zh-TW">
                <a:latin typeface="Arial" charset="0"/>
              </a:rPr>
              <a:t>“</a:t>
            </a:r>
            <a:r>
              <a:rPr lang="en-US" altLang="zh-TW"/>
              <a:t>im</a:t>
            </a:r>
            <a:r>
              <a:rPr lang="en-US" altLang="zh-TW">
                <a:latin typeface="Arial" charset="0"/>
              </a:rPr>
              <a:t>”</a:t>
            </a:r>
            <a:endParaRPr lang="en-US" altLang="zh-TW"/>
          </a:p>
        </p:txBody>
      </p:sp>
      <p:sp>
        <p:nvSpPr>
          <p:cNvPr id="231432" name="Rectangle 8"/>
          <p:cNvSpPr>
            <a:spLocks noChangeArrowheads="1"/>
          </p:cNvSpPr>
          <p:nvPr/>
        </p:nvSpPr>
        <p:spPr bwMode="auto">
          <a:xfrm>
            <a:off x="2133600" y="3124200"/>
            <a:ext cx="10668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/>
              <a:t>s=</a:t>
            </a:r>
            <a:r>
              <a:rPr lang="en-US" altLang="zh-TW">
                <a:latin typeface="Arial" charset="0"/>
              </a:rPr>
              <a:t>“</a:t>
            </a:r>
            <a:r>
              <a:rPr lang="en-US" altLang="zh-TW"/>
              <a:t>m</a:t>
            </a:r>
            <a:r>
              <a:rPr lang="en-US" altLang="zh-TW">
                <a:latin typeface="Arial" charset="0"/>
              </a:rPr>
              <a:t>”</a:t>
            </a:r>
            <a:endParaRPr lang="en-US" altLang="zh-TW"/>
          </a:p>
        </p:txBody>
      </p:sp>
      <p:sp>
        <p:nvSpPr>
          <p:cNvPr id="231433" name="Line 9"/>
          <p:cNvSpPr>
            <a:spLocks noChangeShapeType="1"/>
          </p:cNvSpPr>
          <p:nvPr/>
        </p:nvSpPr>
        <p:spPr bwMode="auto">
          <a:xfrm>
            <a:off x="1871663" y="324802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31434" name="Text Box 10"/>
          <p:cNvSpPr txBox="1">
            <a:spLocks noChangeArrowheads="1"/>
          </p:cNvSpPr>
          <p:nvPr/>
        </p:nvSpPr>
        <p:spPr bwMode="auto">
          <a:xfrm>
            <a:off x="1812925" y="2971800"/>
            <a:ext cx="3063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/>
              <a:t>A</a:t>
            </a:r>
          </a:p>
        </p:txBody>
      </p:sp>
      <p:sp>
        <p:nvSpPr>
          <p:cNvPr id="231435" name="Rectangle 11"/>
          <p:cNvSpPr>
            <a:spLocks noChangeArrowheads="1"/>
          </p:cNvSpPr>
          <p:nvPr/>
        </p:nvSpPr>
        <p:spPr bwMode="auto">
          <a:xfrm>
            <a:off x="2133600" y="3657600"/>
            <a:ext cx="10668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/>
              <a:t>s=</a:t>
            </a:r>
            <a:r>
              <a:rPr lang="en-US" altLang="zh-TW">
                <a:latin typeface="Arial" charset="0"/>
              </a:rPr>
              <a:t>“</a:t>
            </a:r>
            <a:r>
              <a:rPr lang="en-US" altLang="zh-TW"/>
              <a:t>im</a:t>
            </a:r>
            <a:r>
              <a:rPr lang="en-US" altLang="zh-TW">
                <a:latin typeface="Arial" charset="0"/>
              </a:rPr>
              <a:t>”</a:t>
            </a:r>
            <a:endParaRPr lang="en-US" altLang="zh-TW"/>
          </a:p>
        </p:txBody>
      </p:sp>
      <p:sp>
        <p:nvSpPr>
          <p:cNvPr id="231436" name="Rectangle 12"/>
          <p:cNvSpPr>
            <a:spLocks noChangeArrowheads="1"/>
          </p:cNvSpPr>
          <p:nvPr/>
        </p:nvSpPr>
        <p:spPr bwMode="auto">
          <a:xfrm>
            <a:off x="3505200" y="3657600"/>
            <a:ext cx="10668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/>
              <a:t>s=</a:t>
            </a:r>
            <a:r>
              <a:rPr lang="en-US" altLang="zh-TW">
                <a:latin typeface="Arial" charset="0"/>
              </a:rPr>
              <a:t>“”</a:t>
            </a:r>
            <a:endParaRPr lang="en-US" altLang="zh-TW"/>
          </a:p>
        </p:txBody>
      </p:sp>
      <p:sp>
        <p:nvSpPr>
          <p:cNvPr id="231437" name="Line 13"/>
          <p:cNvSpPr>
            <a:spLocks noChangeShapeType="1"/>
          </p:cNvSpPr>
          <p:nvPr/>
        </p:nvSpPr>
        <p:spPr bwMode="auto">
          <a:xfrm>
            <a:off x="3243263" y="378142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31438" name="Rectangle 14"/>
          <p:cNvSpPr>
            <a:spLocks noChangeArrowheads="1"/>
          </p:cNvSpPr>
          <p:nvPr/>
        </p:nvSpPr>
        <p:spPr bwMode="auto">
          <a:xfrm>
            <a:off x="762000" y="3657600"/>
            <a:ext cx="10668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/>
              <a:t>s=</a:t>
            </a:r>
            <a:r>
              <a:rPr lang="en-US" altLang="zh-TW">
                <a:latin typeface="Arial" charset="0"/>
              </a:rPr>
              <a:t>“</a:t>
            </a:r>
            <a:r>
              <a:rPr lang="en-US" altLang="zh-TW"/>
              <a:t>im</a:t>
            </a:r>
            <a:r>
              <a:rPr lang="en-US" altLang="zh-TW">
                <a:latin typeface="Arial" charset="0"/>
              </a:rPr>
              <a:t>”</a:t>
            </a:r>
            <a:endParaRPr lang="en-US" altLang="zh-TW"/>
          </a:p>
        </p:txBody>
      </p:sp>
      <p:sp>
        <p:nvSpPr>
          <p:cNvPr id="231439" name="Line 15"/>
          <p:cNvSpPr>
            <a:spLocks noChangeShapeType="1"/>
          </p:cNvSpPr>
          <p:nvPr/>
        </p:nvSpPr>
        <p:spPr bwMode="auto">
          <a:xfrm>
            <a:off x="1871663" y="378142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31440" name="Text Box 16"/>
          <p:cNvSpPr txBox="1">
            <a:spLocks noChangeArrowheads="1"/>
          </p:cNvSpPr>
          <p:nvPr/>
        </p:nvSpPr>
        <p:spPr bwMode="auto">
          <a:xfrm>
            <a:off x="1812925" y="3505200"/>
            <a:ext cx="3063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/>
              <a:t>A</a:t>
            </a:r>
          </a:p>
        </p:txBody>
      </p:sp>
      <p:sp>
        <p:nvSpPr>
          <p:cNvPr id="231441" name="Text Box 17"/>
          <p:cNvSpPr txBox="1">
            <a:spLocks noChangeArrowheads="1"/>
          </p:cNvSpPr>
          <p:nvPr/>
        </p:nvSpPr>
        <p:spPr bwMode="auto">
          <a:xfrm>
            <a:off x="3186113" y="3505200"/>
            <a:ext cx="3063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/>
              <a:t>A</a:t>
            </a:r>
          </a:p>
        </p:txBody>
      </p:sp>
      <p:sp>
        <p:nvSpPr>
          <p:cNvPr id="231442" name="Rectangle 18"/>
          <p:cNvSpPr>
            <a:spLocks noChangeArrowheads="1"/>
          </p:cNvSpPr>
          <p:nvPr/>
        </p:nvSpPr>
        <p:spPr bwMode="auto">
          <a:xfrm>
            <a:off x="762000" y="4267200"/>
            <a:ext cx="10668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/>
              <a:t>s=</a:t>
            </a:r>
            <a:r>
              <a:rPr lang="en-US" altLang="zh-TW">
                <a:latin typeface="Arial" charset="0"/>
              </a:rPr>
              <a:t>“</a:t>
            </a:r>
            <a:r>
              <a:rPr lang="en-US" altLang="zh-TW"/>
              <a:t>im</a:t>
            </a:r>
            <a:r>
              <a:rPr lang="en-US" altLang="zh-TW">
                <a:latin typeface="Arial" charset="0"/>
              </a:rPr>
              <a:t>”</a:t>
            </a:r>
            <a:endParaRPr lang="en-US" altLang="zh-TW"/>
          </a:p>
        </p:txBody>
      </p:sp>
      <p:sp>
        <p:nvSpPr>
          <p:cNvPr id="231443" name="Rectangle 19"/>
          <p:cNvSpPr>
            <a:spLocks noChangeArrowheads="1"/>
          </p:cNvSpPr>
          <p:nvPr/>
        </p:nvSpPr>
        <p:spPr bwMode="auto">
          <a:xfrm>
            <a:off x="2133600" y="4267200"/>
            <a:ext cx="10668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/>
              <a:t>s=</a:t>
            </a:r>
            <a:r>
              <a:rPr lang="en-US" altLang="zh-TW">
                <a:latin typeface="Arial" charset="0"/>
              </a:rPr>
              <a:t>“</a:t>
            </a:r>
            <a:r>
              <a:rPr lang="en-US" altLang="zh-TW"/>
              <a:t>m</a:t>
            </a:r>
            <a:r>
              <a:rPr lang="en-US" altLang="zh-TW">
                <a:latin typeface="Arial" charset="0"/>
              </a:rPr>
              <a:t>”</a:t>
            </a:r>
            <a:endParaRPr lang="en-US" altLang="zh-TW"/>
          </a:p>
        </p:txBody>
      </p:sp>
      <p:sp>
        <p:nvSpPr>
          <p:cNvPr id="231444" name="Line 20"/>
          <p:cNvSpPr>
            <a:spLocks noChangeShapeType="1"/>
          </p:cNvSpPr>
          <p:nvPr/>
        </p:nvSpPr>
        <p:spPr bwMode="auto">
          <a:xfrm>
            <a:off x="1871663" y="439102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31445" name="Text Box 21"/>
          <p:cNvSpPr txBox="1">
            <a:spLocks noChangeArrowheads="1"/>
          </p:cNvSpPr>
          <p:nvPr/>
        </p:nvSpPr>
        <p:spPr bwMode="auto">
          <a:xfrm>
            <a:off x="1812925" y="4114800"/>
            <a:ext cx="3063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/>
              <a:t>A</a:t>
            </a:r>
          </a:p>
        </p:txBody>
      </p:sp>
      <p:sp>
        <p:nvSpPr>
          <p:cNvPr id="231446" name="Rectangle 22"/>
          <p:cNvSpPr>
            <a:spLocks noChangeArrowheads="1"/>
          </p:cNvSpPr>
          <p:nvPr/>
        </p:nvSpPr>
        <p:spPr bwMode="auto">
          <a:xfrm>
            <a:off x="3505200" y="4267200"/>
            <a:ext cx="10668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>
                <a:solidFill>
                  <a:schemeClr val="accent1"/>
                </a:solidFill>
              </a:rPr>
              <a:t>s=</a:t>
            </a:r>
            <a:r>
              <a:rPr lang="en-US" altLang="zh-TW">
                <a:solidFill>
                  <a:schemeClr val="accent1"/>
                </a:solidFill>
                <a:latin typeface="Arial" charset="0"/>
              </a:rPr>
              <a:t>“”</a:t>
            </a:r>
            <a:endParaRPr lang="en-US" altLang="zh-TW">
              <a:solidFill>
                <a:schemeClr val="accent1"/>
              </a:solidFill>
            </a:endParaRPr>
          </a:p>
        </p:txBody>
      </p:sp>
      <p:sp>
        <p:nvSpPr>
          <p:cNvPr id="231447" name="Rectangle 23"/>
          <p:cNvSpPr>
            <a:spLocks noChangeArrowheads="1"/>
          </p:cNvSpPr>
          <p:nvPr/>
        </p:nvSpPr>
        <p:spPr bwMode="auto">
          <a:xfrm>
            <a:off x="762000" y="4953000"/>
            <a:ext cx="10668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/>
              <a:t>s=</a:t>
            </a:r>
            <a:r>
              <a:rPr lang="en-US" altLang="zh-TW">
                <a:latin typeface="Arial" charset="0"/>
              </a:rPr>
              <a:t>“</a:t>
            </a:r>
            <a:r>
              <a:rPr lang="en-US" altLang="zh-TW"/>
              <a:t>im</a:t>
            </a:r>
            <a:r>
              <a:rPr lang="en-US" altLang="zh-TW">
                <a:latin typeface="Arial" charset="0"/>
              </a:rPr>
              <a:t>”</a:t>
            </a:r>
            <a:endParaRPr lang="en-US" altLang="zh-TW"/>
          </a:p>
        </p:txBody>
      </p:sp>
      <p:sp>
        <p:nvSpPr>
          <p:cNvPr id="231448" name="Rectangle 24"/>
          <p:cNvSpPr>
            <a:spLocks noChangeArrowheads="1"/>
          </p:cNvSpPr>
          <p:nvPr/>
        </p:nvSpPr>
        <p:spPr bwMode="auto">
          <a:xfrm>
            <a:off x="2133600" y="4953000"/>
            <a:ext cx="10668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>
                <a:solidFill>
                  <a:schemeClr val="accent1"/>
                </a:solidFill>
              </a:rPr>
              <a:t>s=</a:t>
            </a:r>
            <a:r>
              <a:rPr lang="en-US" altLang="zh-TW">
                <a:solidFill>
                  <a:schemeClr val="accent1"/>
                </a:solidFill>
                <a:latin typeface="Arial" charset="0"/>
              </a:rPr>
              <a:t>“</a:t>
            </a:r>
            <a:r>
              <a:rPr lang="en-US" altLang="zh-TW">
                <a:solidFill>
                  <a:schemeClr val="accent1"/>
                </a:solidFill>
              </a:rPr>
              <a:t>m</a:t>
            </a:r>
            <a:r>
              <a:rPr lang="en-US" altLang="zh-TW">
                <a:solidFill>
                  <a:schemeClr val="accent1"/>
                </a:solidFill>
                <a:latin typeface="Arial" charset="0"/>
              </a:rPr>
              <a:t>”</a:t>
            </a:r>
            <a:endParaRPr lang="en-US" altLang="zh-TW">
              <a:solidFill>
                <a:schemeClr val="accent1"/>
              </a:solidFill>
            </a:endParaRPr>
          </a:p>
        </p:txBody>
      </p:sp>
      <p:sp>
        <p:nvSpPr>
          <p:cNvPr id="231451" name="Rectangle 27"/>
          <p:cNvSpPr>
            <a:spLocks noChangeArrowheads="1"/>
          </p:cNvSpPr>
          <p:nvPr/>
        </p:nvSpPr>
        <p:spPr bwMode="auto">
          <a:xfrm>
            <a:off x="3505200" y="4953000"/>
            <a:ext cx="10668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>
                <a:solidFill>
                  <a:schemeClr val="accent1"/>
                </a:solidFill>
              </a:rPr>
              <a:t>s=</a:t>
            </a:r>
            <a:r>
              <a:rPr lang="en-US" altLang="zh-TW">
                <a:solidFill>
                  <a:schemeClr val="accent1"/>
                </a:solidFill>
                <a:latin typeface="Arial" charset="0"/>
              </a:rPr>
              <a:t>“”</a:t>
            </a:r>
            <a:endParaRPr lang="en-US" altLang="zh-TW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2450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1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314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31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31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31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31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314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31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231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31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231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231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231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231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2314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2314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23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23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5" dur="500"/>
                                        <p:tgtEl>
                                          <p:spTgt spid="23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8" dur="500"/>
                                        <p:tgtEl>
                                          <p:spTgt spid="23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1" dur="500"/>
                                        <p:tgtEl>
                                          <p:spTgt spid="23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6" dur="500"/>
                                        <p:tgtEl>
                                          <p:spTgt spid="2314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1" dur="500"/>
                                        <p:tgtEl>
                                          <p:spTgt spid="2314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6" dur="500"/>
                                        <p:tgtEl>
                                          <p:spTgt spid="2314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1" dur="500"/>
                                        <p:tgtEl>
                                          <p:spTgt spid="23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4" dur="500"/>
                                        <p:tgtEl>
                                          <p:spTgt spid="23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231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2314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7" dur="500"/>
                                        <p:tgtEl>
                                          <p:spTgt spid="2314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2" dur="500"/>
                                        <p:tgtEl>
                                          <p:spTgt spid="2314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9" grpId="0" animBg="1"/>
      <p:bldP spid="231431" grpId="0" animBg="1"/>
      <p:bldP spid="231432" grpId="0" animBg="1"/>
      <p:bldP spid="231433" grpId="0" animBg="1"/>
      <p:bldP spid="231434" grpId="0"/>
      <p:bldP spid="231435" grpId="0" animBg="1"/>
      <p:bldP spid="231436" grpId="0" animBg="1"/>
      <p:bldP spid="231437" grpId="0" animBg="1"/>
      <p:bldP spid="231438" grpId="0" animBg="1"/>
      <p:bldP spid="231439" grpId="0" animBg="1"/>
      <p:bldP spid="231440" grpId="0"/>
      <p:bldP spid="231441" grpId="0"/>
      <p:bldP spid="231442" grpId="0" animBg="1"/>
      <p:bldP spid="231443" grpId="0" animBg="1"/>
      <p:bldP spid="231444" grpId="0" animBg="1"/>
      <p:bldP spid="231445" grpId="0"/>
      <p:bldP spid="231446" grpId="0" animBg="1"/>
      <p:bldP spid="231447" grpId="0" animBg="1"/>
      <p:bldP spid="231448" grpId="0" animBg="1"/>
      <p:bldP spid="23145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fld id="{9F6F54DD-0D13-42CB-A963-1CB2BA06B0DE}" type="slidenum">
              <a:rPr kumimoji="0" lang="zh-TW" altLang="en-US" sz="1200"/>
              <a:pPr eaLnBrk="1" hangingPunct="1"/>
              <a:t>19</a:t>
            </a:fld>
            <a:endParaRPr kumimoji="0" lang="en-US" altLang="zh-TW" sz="1200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altLang="zh-TW" sz="3000" b="1" dirty="0" smtClean="0"/>
              <a:t>Searching an Array:</a:t>
            </a:r>
            <a:br>
              <a:rPr kumimoji="0" lang="en-US" altLang="zh-TW" sz="3000" b="1" dirty="0" smtClean="0"/>
            </a:br>
            <a:r>
              <a:rPr kumimoji="0" lang="en-US" altLang="zh-TW" sz="3000" dirty="0" smtClean="0"/>
              <a:t>Binary Search (1/6)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kumimoji="0" lang="en-US" altLang="zh-TW" b="1" smtClean="0"/>
              <a:t>A high-level binary search</a:t>
            </a:r>
            <a:r>
              <a:rPr kumimoji="0" lang="en-US" altLang="zh-TW" smtClean="0"/>
              <a:t>:</a:t>
            </a:r>
          </a:p>
          <a:p>
            <a:pPr lvl="1" eaLnBrk="1" hangingPunct="1"/>
            <a:r>
              <a:rPr kumimoji="0" lang="en-US" altLang="zh-TW" smtClean="0"/>
              <a:t>Search a </a:t>
            </a:r>
            <a:r>
              <a:rPr kumimoji="0" lang="en-US" altLang="zh-TW" b="1" smtClean="0">
                <a:solidFill>
                  <a:schemeClr val="accent2"/>
                </a:solidFill>
              </a:rPr>
              <a:t>sorted</a:t>
            </a:r>
            <a:r>
              <a:rPr kumimoji="0" lang="en-US" altLang="zh-TW" smtClean="0"/>
              <a:t> array of integers for a given value.</a:t>
            </a:r>
          </a:p>
          <a:p>
            <a:pPr lvl="2" eaLnBrk="1" hangingPunct="1"/>
            <a:r>
              <a:rPr kumimoji="0" lang="en-US" altLang="zh-TW" i="1" smtClean="0"/>
              <a:t>anArray[0] &lt;= anArray[1] &lt;= </a:t>
            </a:r>
            <a:r>
              <a:rPr kumimoji="0" lang="en-US" altLang="zh-TW" i="1" smtClean="0">
                <a:latin typeface="Arial" charset="0"/>
              </a:rPr>
              <a:t>…</a:t>
            </a:r>
            <a:r>
              <a:rPr kumimoji="0" lang="en-US" altLang="zh-TW" i="1" smtClean="0"/>
              <a:t> &lt;= anArray[size-1]</a:t>
            </a:r>
          </a:p>
          <a:p>
            <a:pPr eaLnBrk="1" hangingPunct="1"/>
            <a:endParaRPr kumimoji="0" lang="en-US" altLang="zh-TW" i="1" smtClean="0"/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838200" y="3284984"/>
            <a:ext cx="7508875" cy="27908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pPr lvl="1">
              <a:defRPr/>
            </a:pPr>
            <a:r>
              <a:rPr kumimoji="0" lang="en-US" altLang="zh-TW" sz="1600" i="1" dirty="0" err="1">
                <a:solidFill>
                  <a:srgbClr val="CC00FF"/>
                </a:solidFill>
                <a:latin typeface="Courier New" pitchFamily="49" charset="0"/>
              </a:rPr>
              <a:t>binarySearch</a:t>
            </a:r>
            <a:r>
              <a:rPr kumimoji="0" lang="en-US" altLang="zh-TW" sz="1600" i="1" dirty="0">
                <a:latin typeface="Courier New" pitchFamily="49" charset="0"/>
              </a:rPr>
              <a:t>(in </a:t>
            </a:r>
            <a:r>
              <a:rPr kumimoji="0" lang="en-US" altLang="zh-TW" sz="1600" i="1" dirty="0" err="1">
                <a:latin typeface="Courier New" pitchFamily="49" charset="0"/>
              </a:rPr>
              <a:t>anArray:ArrayType</a:t>
            </a:r>
            <a:r>
              <a:rPr kumimoji="0" lang="en-US" altLang="zh-TW" sz="1600" i="1" dirty="0">
                <a:latin typeface="Courier New" pitchFamily="49" charset="0"/>
              </a:rPr>
              <a:t>, in </a:t>
            </a:r>
            <a:r>
              <a:rPr kumimoji="0" lang="en-US" altLang="zh-TW" sz="1600" i="1" dirty="0" err="1">
                <a:latin typeface="Courier New" pitchFamily="49" charset="0"/>
              </a:rPr>
              <a:t>value:ItemType</a:t>
            </a:r>
            <a:r>
              <a:rPr kumimoji="0" lang="en-US" altLang="zh-TW" sz="1600" i="1" dirty="0">
                <a:latin typeface="Courier New" pitchFamily="49" charset="0"/>
              </a:rPr>
              <a:t>) 	</a:t>
            </a:r>
          </a:p>
          <a:p>
            <a:pPr lvl="1">
              <a:defRPr/>
            </a:pPr>
            <a:r>
              <a:rPr kumimoji="0" lang="en-US" altLang="zh-TW" sz="1600" i="1" dirty="0">
                <a:latin typeface="Courier New" pitchFamily="49" charset="0"/>
              </a:rPr>
              <a:t>  if (</a:t>
            </a:r>
            <a:r>
              <a:rPr kumimoji="0" lang="en-US" altLang="zh-TW" sz="1600" i="1" dirty="0" err="1">
                <a:latin typeface="Courier New" pitchFamily="49" charset="0"/>
              </a:rPr>
              <a:t>anArray</a:t>
            </a:r>
            <a:r>
              <a:rPr kumimoji="0" lang="en-US" altLang="zh-TW" sz="1600" i="1" dirty="0">
                <a:latin typeface="Courier New" pitchFamily="49" charset="0"/>
              </a:rPr>
              <a:t> is of size 1)</a:t>
            </a:r>
          </a:p>
          <a:p>
            <a:pPr lvl="1">
              <a:defRPr/>
            </a:pPr>
            <a:r>
              <a:rPr kumimoji="0" lang="en-US" altLang="zh-TW" sz="1600" i="1" dirty="0">
                <a:latin typeface="Courier New" pitchFamily="49" charset="0"/>
              </a:rPr>
              <a:t>     Determine if </a:t>
            </a:r>
            <a:r>
              <a:rPr kumimoji="0" lang="en-US" altLang="zh-TW" sz="1600" i="1" dirty="0" err="1">
                <a:latin typeface="Courier New" pitchFamily="49" charset="0"/>
              </a:rPr>
              <a:t>anArray’s</a:t>
            </a:r>
            <a:r>
              <a:rPr kumimoji="0" lang="en-US" altLang="zh-TW" sz="1600" i="1" dirty="0">
                <a:latin typeface="Courier New" pitchFamily="49" charset="0"/>
              </a:rPr>
              <a:t> item is equal to value</a:t>
            </a:r>
          </a:p>
          <a:p>
            <a:pPr lvl="1">
              <a:defRPr/>
            </a:pPr>
            <a:r>
              <a:rPr kumimoji="0" lang="en-US" altLang="zh-TW" sz="1600" i="1" dirty="0">
                <a:latin typeface="Courier New" pitchFamily="49" charset="0"/>
              </a:rPr>
              <a:t>  else</a:t>
            </a:r>
          </a:p>
          <a:p>
            <a:pPr lvl="1">
              <a:defRPr/>
            </a:pPr>
            <a:r>
              <a:rPr kumimoji="0" lang="en-US" altLang="zh-TW" sz="1600" i="1" dirty="0">
                <a:latin typeface="Courier New" pitchFamily="49" charset="0"/>
              </a:rPr>
              <a:t>  {  Find the midpoint of </a:t>
            </a:r>
            <a:r>
              <a:rPr kumimoji="0" lang="en-US" altLang="zh-TW" sz="1600" i="1" dirty="0" err="1">
                <a:latin typeface="Courier New" pitchFamily="49" charset="0"/>
              </a:rPr>
              <a:t>anArray</a:t>
            </a:r>
            <a:endParaRPr kumimoji="0" lang="en-US" altLang="zh-TW" sz="1600" i="1" dirty="0">
              <a:latin typeface="Courier New" pitchFamily="49" charset="0"/>
            </a:endParaRPr>
          </a:p>
          <a:p>
            <a:pPr lvl="1">
              <a:defRPr/>
            </a:pPr>
            <a:r>
              <a:rPr kumimoji="0" lang="en-US" altLang="zh-TW" sz="1600" i="1" dirty="0">
                <a:latin typeface="Courier New" pitchFamily="49" charset="0"/>
              </a:rPr>
              <a:t>     Determine which half of </a:t>
            </a:r>
            <a:r>
              <a:rPr kumimoji="0" lang="en-US" altLang="zh-TW" sz="1600" i="1" dirty="0" err="1">
                <a:latin typeface="Courier New" pitchFamily="49" charset="0"/>
              </a:rPr>
              <a:t>anArray</a:t>
            </a:r>
            <a:r>
              <a:rPr kumimoji="0" lang="en-US" altLang="zh-TW" sz="1600" i="1" dirty="0">
                <a:latin typeface="Courier New" pitchFamily="49" charset="0"/>
              </a:rPr>
              <a:t> contains value</a:t>
            </a:r>
          </a:p>
          <a:p>
            <a:pPr lvl="1">
              <a:defRPr/>
            </a:pPr>
            <a:r>
              <a:rPr kumimoji="0" lang="en-US" altLang="zh-TW" sz="1600" i="1" dirty="0">
                <a:latin typeface="Courier New" pitchFamily="49" charset="0"/>
              </a:rPr>
              <a:t>     if (value is in the first half of </a:t>
            </a:r>
            <a:r>
              <a:rPr kumimoji="0" lang="en-US" altLang="zh-TW" sz="1600" i="1" dirty="0" err="1">
                <a:latin typeface="Courier New" pitchFamily="49" charset="0"/>
              </a:rPr>
              <a:t>anArray</a:t>
            </a:r>
            <a:r>
              <a:rPr kumimoji="0" lang="en-US" altLang="zh-TW" sz="1600" i="1" dirty="0">
                <a:latin typeface="Courier New" pitchFamily="49" charset="0"/>
              </a:rPr>
              <a:t>)</a:t>
            </a:r>
          </a:p>
          <a:p>
            <a:pPr lvl="1">
              <a:defRPr/>
            </a:pPr>
            <a:r>
              <a:rPr kumimoji="0" lang="en-US" altLang="zh-TW" sz="1600" i="1" dirty="0">
                <a:latin typeface="Courier New" pitchFamily="49" charset="0"/>
              </a:rPr>
              <a:t>       </a:t>
            </a:r>
            <a:r>
              <a:rPr kumimoji="0" lang="en-US" altLang="zh-TW" sz="1600" i="1" dirty="0" err="1">
                <a:solidFill>
                  <a:srgbClr val="CC00FF"/>
                </a:solidFill>
                <a:latin typeface="Courier New" pitchFamily="49" charset="0"/>
              </a:rPr>
              <a:t>binarySearch</a:t>
            </a:r>
            <a:r>
              <a:rPr kumimoji="0" lang="en-US" altLang="zh-TW" sz="1600" i="1" dirty="0">
                <a:latin typeface="Courier New" pitchFamily="49" charset="0"/>
              </a:rPr>
              <a:t>(first half of </a:t>
            </a:r>
            <a:r>
              <a:rPr kumimoji="0" lang="en-US" altLang="zh-TW" sz="1600" i="1" dirty="0" err="1">
                <a:latin typeface="Courier New" pitchFamily="49" charset="0"/>
              </a:rPr>
              <a:t>anArray</a:t>
            </a:r>
            <a:r>
              <a:rPr kumimoji="0" lang="en-US" altLang="zh-TW" sz="1600" i="1" dirty="0">
                <a:latin typeface="Courier New" pitchFamily="49" charset="0"/>
              </a:rPr>
              <a:t>, value)</a:t>
            </a:r>
          </a:p>
          <a:p>
            <a:pPr lvl="1">
              <a:defRPr/>
            </a:pPr>
            <a:r>
              <a:rPr kumimoji="0" lang="en-US" altLang="zh-TW" sz="1600" i="1" dirty="0">
                <a:latin typeface="Courier New" pitchFamily="49" charset="0"/>
              </a:rPr>
              <a:t>     else</a:t>
            </a:r>
          </a:p>
          <a:p>
            <a:pPr lvl="1">
              <a:defRPr/>
            </a:pPr>
            <a:r>
              <a:rPr kumimoji="0" lang="en-US" altLang="zh-TW" sz="1600" i="1" dirty="0">
                <a:latin typeface="Courier New" pitchFamily="49" charset="0"/>
              </a:rPr>
              <a:t>       </a:t>
            </a:r>
            <a:r>
              <a:rPr kumimoji="0" lang="en-US" altLang="zh-TW" sz="1600" i="1" dirty="0" err="1">
                <a:solidFill>
                  <a:srgbClr val="CC00FF"/>
                </a:solidFill>
                <a:latin typeface="Courier New" pitchFamily="49" charset="0"/>
              </a:rPr>
              <a:t>binarySearch</a:t>
            </a:r>
            <a:r>
              <a:rPr kumimoji="0" lang="en-US" altLang="zh-TW" sz="1600" i="1" dirty="0">
                <a:latin typeface="Courier New" pitchFamily="49" charset="0"/>
              </a:rPr>
              <a:t>(second half of </a:t>
            </a:r>
            <a:r>
              <a:rPr kumimoji="0" lang="en-US" altLang="zh-TW" sz="1600" i="1" dirty="0" err="1">
                <a:latin typeface="Courier New" pitchFamily="49" charset="0"/>
              </a:rPr>
              <a:t>anArray</a:t>
            </a:r>
            <a:r>
              <a:rPr kumimoji="0" lang="en-US" altLang="zh-TW" sz="1600" i="1" dirty="0">
                <a:latin typeface="Courier New" pitchFamily="49" charset="0"/>
              </a:rPr>
              <a:t>, value)</a:t>
            </a:r>
          </a:p>
          <a:p>
            <a:pPr lvl="1">
              <a:defRPr/>
            </a:pPr>
            <a:r>
              <a:rPr kumimoji="0" lang="en-US" altLang="zh-TW" sz="1600" i="1" dirty="0">
                <a:latin typeface="Courier New" pitchFamily="49" charset="0"/>
              </a:rPr>
              <a:t>  }</a:t>
            </a:r>
            <a:endParaRPr lang="zh-TW" altLang="en-US" sz="1600" i="1" dirty="0"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6868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70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9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97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97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97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97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97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97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97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97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97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97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 build="allAtOnce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>
                <a:latin typeface="+mj-ea"/>
                <a:cs typeface="Consolas" pitchFamily="49" charset="0"/>
              </a:rPr>
              <a:t>http://goo.gl/trBKF</a:t>
            </a:r>
            <a:endParaRPr lang="zh-TW" altLang="en-US" b="1" dirty="0">
              <a:latin typeface="+mj-ea"/>
              <a:cs typeface="Consolas" pitchFamily="49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9366814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fld id="{63E9F728-7369-4BF5-B165-2FCE1CC1E73C}" type="slidenum">
              <a:rPr kumimoji="0" lang="zh-TW" altLang="en-US" sz="1200"/>
              <a:pPr eaLnBrk="1" hangingPunct="1"/>
              <a:t>20</a:t>
            </a:fld>
            <a:endParaRPr kumimoji="0" lang="en-US" altLang="zh-TW" sz="120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/>
          <a:lstStyle/>
          <a:p>
            <a:pPr eaLnBrk="1" hangingPunct="1"/>
            <a:r>
              <a:rPr kumimoji="0" lang="en-US" altLang="zh-TW" sz="2600" b="1" dirty="0" smtClean="0"/>
              <a:t>Searching an Array:</a:t>
            </a:r>
            <a:br>
              <a:rPr kumimoji="0" lang="en-US" altLang="zh-TW" sz="2600" b="1" dirty="0" smtClean="0"/>
            </a:br>
            <a:r>
              <a:rPr kumimoji="0" lang="en-US" altLang="zh-TW" sz="2600" dirty="0" smtClean="0"/>
              <a:t>Binary Search (2/6) Implementation details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752600"/>
            <a:ext cx="8001000" cy="4495800"/>
          </a:xfrm>
        </p:spPr>
        <p:txBody>
          <a:bodyPr/>
          <a:lstStyle/>
          <a:p>
            <a:pPr eaLnBrk="1" hangingPunct="1"/>
            <a:r>
              <a:rPr kumimoji="0" lang="en-US" altLang="zh-TW" sz="2000" dirty="0" smtClean="0"/>
              <a:t>How will you pass </a:t>
            </a:r>
            <a:r>
              <a:rPr kumimoji="0" lang="en-US" altLang="zh-TW" sz="2000" dirty="0" smtClean="0">
                <a:solidFill>
                  <a:schemeClr val="accent2"/>
                </a:solidFill>
                <a:latin typeface="Arial" charset="0"/>
              </a:rPr>
              <a:t>“</a:t>
            </a:r>
            <a:r>
              <a:rPr kumimoji="0" lang="en-US" altLang="zh-TW" sz="2000" dirty="0" smtClean="0">
                <a:solidFill>
                  <a:schemeClr val="accent2"/>
                </a:solidFill>
              </a:rPr>
              <a:t>half of </a:t>
            </a:r>
            <a:r>
              <a:rPr kumimoji="0" lang="en-US" altLang="zh-TW" sz="2000" i="1" dirty="0" err="1" smtClean="0">
                <a:solidFill>
                  <a:schemeClr val="accent2"/>
                </a:solidFill>
                <a:latin typeface="Courier New" pitchFamily="49" charset="0"/>
              </a:rPr>
              <a:t>anArray</a:t>
            </a:r>
            <a:r>
              <a:rPr kumimoji="0" lang="en-US" altLang="zh-TW" sz="2000" dirty="0" smtClean="0">
                <a:solidFill>
                  <a:schemeClr val="accent2"/>
                </a:solidFill>
                <a:latin typeface="Arial" charset="0"/>
              </a:rPr>
              <a:t>”</a:t>
            </a:r>
            <a:r>
              <a:rPr kumimoji="0" lang="en-US" altLang="zh-TW" sz="2000" dirty="0" smtClean="0"/>
              <a:t> to the recursive calls to </a:t>
            </a:r>
            <a:r>
              <a:rPr kumimoji="0" lang="en-US" altLang="zh-TW" sz="2000" i="1" dirty="0" err="1" smtClean="0">
                <a:latin typeface="Courier New" pitchFamily="49" charset="0"/>
              </a:rPr>
              <a:t>binarySearch</a:t>
            </a:r>
            <a:r>
              <a:rPr kumimoji="0" lang="en-US" altLang="zh-TW" sz="2000" dirty="0" smtClean="0"/>
              <a:t>?</a:t>
            </a:r>
          </a:p>
          <a:p>
            <a:pPr lvl="1" eaLnBrk="1" hangingPunct="1"/>
            <a:r>
              <a:rPr kumimoji="0" lang="en-US" altLang="zh-TW" sz="1800" i="1" dirty="0" err="1" smtClean="0">
                <a:latin typeface="Courier New" pitchFamily="49" charset="0"/>
              </a:rPr>
              <a:t>binarySearch</a:t>
            </a:r>
            <a:r>
              <a:rPr kumimoji="0" lang="en-US" altLang="zh-TW" sz="1800" i="1" dirty="0" smtClean="0">
                <a:latin typeface="Courier New" pitchFamily="49" charset="0"/>
              </a:rPr>
              <a:t>(</a:t>
            </a:r>
            <a:r>
              <a:rPr kumimoji="0" lang="en-US" altLang="zh-TW" sz="1800" i="1" dirty="0" err="1" smtClean="0">
                <a:latin typeface="Courier New" pitchFamily="49" charset="0"/>
              </a:rPr>
              <a:t>anArray</a:t>
            </a:r>
            <a:r>
              <a:rPr kumimoji="0" lang="en-US" altLang="zh-TW" sz="1800" i="1" dirty="0" smtClean="0">
                <a:latin typeface="Courier New" pitchFamily="49" charset="0"/>
              </a:rPr>
              <a:t>, from, to, value)</a:t>
            </a:r>
          </a:p>
          <a:p>
            <a:pPr lvl="2"/>
            <a:r>
              <a:rPr kumimoji="0" lang="en-US" altLang="zh-TW" sz="1600" dirty="0" smtClean="0"/>
              <a:t>Pass the entire array at each call, but have </a:t>
            </a:r>
            <a:r>
              <a:rPr kumimoji="0" lang="en-US" altLang="zh-TW" sz="1600" i="1" dirty="0" err="1" smtClean="0">
                <a:latin typeface="Courier New" pitchFamily="49" charset="0"/>
              </a:rPr>
              <a:t>binarySearch</a:t>
            </a:r>
            <a:r>
              <a:rPr kumimoji="0" lang="en-US" altLang="zh-TW" sz="1600" dirty="0" smtClean="0"/>
              <a:t> search only </a:t>
            </a:r>
            <a:r>
              <a:rPr lang="en-US" altLang="zh-TW" sz="1600" i="1" dirty="0" err="1">
                <a:latin typeface="Courier New" pitchFamily="49" charset="0"/>
              </a:rPr>
              <a:t>anArray</a:t>
            </a:r>
            <a:r>
              <a:rPr lang="en-US" altLang="zh-TW" sz="1600" i="1" dirty="0">
                <a:latin typeface="Courier New" pitchFamily="49" charset="0"/>
              </a:rPr>
              <a:t>[from…to]</a:t>
            </a:r>
            <a:r>
              <a:rPr kumimoji="0" lang="en-US" altLang="zh-TW" sz="1600" dirty="0" smtClean="0"/>
              <a:t>.</a:t>
            </a:r>
          </a:p>
          <a:p>
            <a:pPr lvl="4" eaLnBrk="1" hangingPunct="1"/>
            <a:endParaRPr kumimoji="0" lang="en-US" altLang="zh-TW" sz="1600" dirty="0" smtClean="0"/>
          </a:p>
          <a:p>
            <a:pPr lvl="1" eaLnBrk="1" hangingPunct="1"/>
            <a:r>
              <a:rPr kumimoji="0" lang="en-US" altLang="zh-TW" sz="1800" dirty="0" smtClean="0"/>
              <a:t>The midpoint in </a:t>
            </a:r>
            <a:r>
              <a:rPr kumimoji="0" lang="en-US" altLang="zh-TW" sz="1800" i="1" dirty="0" smtClean="0">
                <a:latin typeface="Courier New" pitchFamily="49" charset="0"/>
              </a:rPr>
              <a:t>[from…to]</a:t>
            </a:r>
            <a:r>
              <a:rPr kumimoji="0" lang="en-US" altLang="zh-TW" sz="1800" dirty="0" smtClean="0"/>
              <a:t> is:</a:t>
            </a:r>
          </a:p>
          <a:p>
            <a:pPr lvl="2" eaLnBrk="1" hangingPunct="1"/>
            <a:r>
              <a:rPr kumimoji="0" lang="en-US" altLang="zh-TW" sz="1600" i="1" dirty="0" smtClean="0">
                <a:latin typeface="Courier New" pitchFamily="49" charset="0"/>
              </a:rPr>
              <a:t>mid = (from + to) / 2</a:t>
            </a:r>
          </a:p>
          <a:p>
            <a:pPr lvl="3" eaLnBrk="1" hangingPunct="1"/>
            <a:endParaRPr kumimoji="0" lang="en-US" altLang="zh-TW" sz="1600" dirty="0" smtClean="0"/>
          </a:p>
          <a:p>
            <a:pPr lvl="1" eaLnBrk="1" hangingPunct="1"/>
            <a:r>
              <a:rPr kumimoji="0" lang="en-US" altLang="zh-TW" sz="1800" dirty="0" smtClean="0"/>
              <a:t>Then </a:t>
            </a:r>
            <a:r>
              <a:rPr kumimoji="0" lang="en-US" altLang="zh-TW" sz="1800" i="1" dirty="0" err="1" smtClean="0">
                <a:latin typeface="Courier New" pitchFamily="49" charset="0"/>
              </a:rPr>
              <a:t>binarySearch</a:t>
            </a:r>
            <a:r>
              <a:rPr kumimoji="0" lang="en-US" altLang="zh-TW" sz="1800" i="1" dirty="0" smtClean="0">
                <a:latin typeface="Courier New" pitchFamily="49" charset="0"/>
              </a:rPr>
              <a:t>(first half of </a:t>
            </a:r>
            <a:r>
              <a:rPr kumimoji="0" lang="en-US" altLang="zh-TW" sz="1800" i="1" dirty="0" err="1" smtClean="0">
                <a:latin typeface="Courier New" pitchFamily="49" charset="0"/>
              </a:rPr>
              <a:t>anArray</a:t>
            </a:r>
            <a:r>
              <a:rPr kumimoji="0" lang="en-US" altLang="zh-TW" sz="1800" i="1" dirty="0" smtClean="0">
                <a:latin typeface="Courier New" pitchFamily="49" charset="0"/>
              </a:rPr>
              <a:t>, value)</a:t>
            </a:r>
            <a:r>
              <a:rPr kumimoji="0" lang="en-US" altLang="zh-TW" sz="1800" dirty="0" smtClean="0"/>
              <a:t>: </a:t>
            </a:r>
            <a:r>
              <a:rPr kumimoji="0" lang="en-US" altLang="zh-TW" sz="1800" i="1" dirty="0" err="1" smtClean="0">
                <a:latin typeface="Courier New" pitchFamily="49" charset="0"/>
              </a:rPr>
              <a:t>binarySearch</a:t>
            </a:r>
            <a:r>
              <a:rPr kumimoji="0" lang="en-US" altLang="zh-TW" sz="1800" i="1" dirty="0" smtClean="0">
                <a:latin typeface="Courier New" pitchFamily="49" charset="0"/>
              </a:rPr>
              <a:t>(</a:t>
            </a:r>
            <a:r>
              <a:rPr kumimoji="0" lang="en-US" altLang="zh-TW" sz="1800" i="1" dirty="0" err="1" smtClean="0">
                <a:latin typeface="Courier New" pitchFamily="49" charset="0"/>
              </a:rPr>
              <a:t>anArray</a:t>
            </a:r>
            <a:r>
              <a:rPr kumimoji="0" lang="en-US" altLang="zh-TW" sz="1800" i="1" dirty="0" smtClean="0">
                <a:latin typeface="Courier New" pitchFamily="49" charset="0"/>
              </a:rPr>
              <a:t>, from, mid-1, value)</a:t>
            </a:r>
          </a:p>
          <a:p>
            <a:pPr lvl="2" eaLnBrk="1" hangingPunct="1"/>
            <a:endParaRPr kumimoji="0" lang="en-US" altLang="zh-TW" sz="1600" dirty="0" smtClean="0"/>
          </a:p>
          <a:p>
            <a:pPr lvl="1" eaLnBrk="1" hangingPunct="1"/>
            <a:r>
              <a:rPr kumimoji="0" lang="en-US" altLang="zh-TW" sz="1800" i="1" dirty="0" err="1" smtClean="0">
                <a:latin typeface="Courier New" pitchFamily="49" charset="0"/>
              </a:rPr>
              <a:t>binarySearch</a:t>
            </a:r>
            <a:r>
              <a:rPr kumimoji="0" lang="en-US" altLang="zh-TW" sz="1800" i="1" dirty="0" smtClean="0">
                <a:latin typeface="Courier New" pitchFamily="49" charset="0"/>
              </a:rPr>
              <a:t>(second half of </a:t>
            </a:r>
            <a:r>
              <a:rPr kumimoji="0" lang="en-US" altLang="zh-TW" sz="1800" i="1" dirty="0" err="1" smtClean="0">
                <a:latin typeface="Courier New" pitchFamily="49" charset="0"/>
              </a:rPr>
              <a:t>anArray</a:t>
            </a:r>
            <a:r>
              <a:rPr kumimoji="0" lang="en-US" altLang="zh-TW" sz="1800" i="1" dirty="0" smtClean="0">
                <a:latin typeface="Courier New" pitchFamily="49" charset="0"/>
              </a:rPr>
              <a:t>, value)</a:t>
            </a:r>
            <a:r>
              <a:rPr kumimoji="0" lang="en-US" altLang="zh-TW" sz="1800" dirty="0" smtClean="0"/>
              <a:t>: </a:t>
            </a:r>
            <a:r>
              <a:rPr kumimoji="0" lang="en-US" altLang="zh-TW" sz="1800" i="1" dirty="0" err="1" smtClean="0">
                <a:latin typeface="Courier New" pitchFamily="49" charset="0"/>
              </a:rPr>
              <a:t>binarySearch</a:t>
            </a:r>
            <a:r>
              <a:rPr kumimoji="0" lang="en-US" altLang="zh-TW" sz="1800" i="1" dirty="0" smtClean="0">
                <a:latin typeface="Courier New" pitchFamily="49" charset="0"/>
              </a:rPr>
              <a:t>(</a:t>
            </a:r>
            <a:r>
              <a:rPr kumimoji="0" lang="en-US" altLang="zh-TW" sz="1800" i="1" dirty="0" err="1" smtClean="0">
                <a:latin typeface="Courier New" pitchFamily="49" charset="0"/>
              </a:rPr>
              <a:t>anArray</a:t>
            </a:r>
            <a:r>
              <a:rPr kumimoji="0" lang="en-US" altLang="zh-TW" sz="1800" i="1" dirty="0" smtClean="0">
                <a:latin typeface="Courier New" pitchFamily="49" charset="0"/>
              </a:rPr>
              <a:t>, mid+1, to, value)</a:t>
            </a:r>
          </a:p>
        </p:txBody>
      </p:sp>
    </p:spTree>
    <p:extLst>
      <p:ext uri="{BB962C8B-B14F-4D97-AF65-F5344CB8AC3E}">
        <p14:creationId xmlns:p14="http://schemas.microsoft.com/office/powerpoint/2010/main" xmlns="" val="1840175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fld id="{663E5FCA-8308-45FE-9BD8-4937383E2EFB}" type="slidenum">
              <a:rPr kumimoji="0" lang="zh-TW" altLang="en-US" sz="1200"/>
              <a:pPr eaLnBrk="1" hangingPunct="1"/>
              <a:t>21</a:t>
            </a:fld>
            <a:endParaRPr kumimoji="0" lang="en-US" altLang="zh-TW" sz="1200"/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altLang="zh-TW" sz="2600" b="1" dirty="0" smtClean="0"/>
              <a:t>Searching an Array:</a:t>
            </a:r>
            <a:br>
              <a:rPr kumimoji="0" lang="en-US" altLang="zh-TW" sz="2600" b="1" dirty="0" smtClean="0"/>
            </a:br>
            <a:r>
              <a:rPr kumimoji="0" lang="en-US" altLang="zh-TW" sz="2600" dirty="0" smtClean="0"/>
              <a:t>Binary Search (3/6) Implementation details</a:t>
            </a:r>
            <a:endParaRPr kumimoji="0" lang="zh-TW" altLang="en-US" sz="2600" dirty="0" smtClean="0"/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kumimoji="0" lang="en-US" altLang="zh-TW" dirty="0" smtClean="0"/>
              <a:t>How do you determine which half of the array contains </a:t>
            </a:r>
            <a:r>
              <a:rPr kumimoji="0" lang="en-US" altLang="zh-TW" dirty="0" smtClean="0">
                <a:latin typeface="Courier New" pitchFamily="49" charset="0"/>
              </a:rPr>
              <a:t>value</a:t>
            </a:r>
            <a:r>
              <a:rPr kumimoji="0" lang="en-US" altLang="zh-TW" dirty="0" smtClean="0"/>
              <a:t>?</a:t>
            </a:r>
          </a:p>
          <a:p>
            <a:pPr lvl="1" eaLnBrk="1" hangingPunct="1"/>
            <a:r>
              <a:rPr kumimoji="0" lang="en-US" altLang="zh-TW" dirty="0" smtClean="0"/>
              <a:t>The first half will be: </a:t>
            </a:r>
            <a:r>
              <a:rPr kumimoji="0" lang="en-US" altLang="zh-TW" dirty="0" smtClean="0">
                <a:latin typeface="Courier New" pitchFamily="49" charset="0"/>
              </a:rPr>
              <a:t>if (value &lt; </a:t>
            </a:r>
            <a:r>
              <a:rPr kumimoji="0" lang="en-US" altLang="zh-TW" dirty="0" err="1" smtClean="0">
                <a:latin typeface="Courier New" pitchFamily="49" charset="0"/>
              </a:rPr>
              <a:t>anArray</a:t>
            </a:r>
            <a:r>
              <a:rPr kumimoji="0" lang="en-US" altLang="zh-TW" dirty="0" smtClean="0">
                <a:latin typeface="Courier New" pitchFamily="49" charset="0"/>
              </a:rPr>
              <a:t>[mid])</a:t>
            </a:r>
            <a:r>
              <a:rPr kumimoji="0" lang="en-US" altLang="zh-TW" dirty="0" smtClean="0"/>
              <a:t>.</a:t>
            </a:r>
          </a:p>
          <a:p>
            <a:pPr lvl="1" eaLnBrk="1" hangingPunct="1"/>
            <a:r>
              <a:rPr kumimoji="0" lang="en-US" altLang="zh-TW" dirty="0" smtClean="0"/>
              <a:t>Remember to test the equality between</a:t>
            </a:r>
            <a:r>
              <a:rPr kumimoji="0" lang="en-US" altLang="zh-TW" i="1" dirty="0" smtClean="0"/>
              <a:t> </a:t>
            </a:r>
            <a:r>
              <a:rPr kumimoji="0" lang="en-US" altLang="zh-TW" i="1" dirty="0" smtClean="0">
                <a:latin typeface="Courier New" pitchFamily="49" charset="0"/>
              </a:rPr>
              <a:t>value</a:t>
            </a:r>
            <a:r>
              <a:rPr kumimoji="0" lang="en-US" altLang="zh-TW" dirty="0" smtClean="0"/>
              <a:t> and </a:t>
            </a:r>
            <a:r>
              <a:rPr kumimoji="0" lang="en-US" altLang="zh-TW" i="1" dirty="0" err="1" smtClean="0">
                <a:latin typeface="Courier New" pitchFamily="49" charset="0"/>
              </a:rPr>
              <a:t>anArray</a:t>
            </a:r>
            <a:r>
              <a:rPr kumimoji="0" lang="en-US" altLang="zh-TW" i="1" dirty="0" smtClean="0">
                <a:latin typeface="Courier New" pitchFamily="49" charset="0"/>
              </a:rPr>
              <a:t>[mid]</a:t>
            </a:r>
            <a:r>
              <a:rPr kumimoji="0" lang="en-US" altLang="zh-TW" dirty="0" smtClean="0"/>
              <a:t>.</a:t>
            </a:r>
          </a:p>
          <a:p>
            <a:pPr eaLnBrk="1" hangingPunct="1"/>
            <a:endParaRPr kumimoji="0" lang="en-US" altLang="zh-TW" dirty="0" smtClean="0"/>
          </a:p>
          <a:p>
            <a:pPr eaLnBrk="1" hangingPunct="1"/>
            <a:r>
              <a:rPr kumimoji="0" lang="en-US" altLang="zh-TW" dirty="0" smtClean="0"/>
              <a:t>What should the base case(s) be?</a:t>
            </a:r>
          </a:p>
          <a:p>
            <a:pPr lvl="1" eaLnBrk="1" hangingPunct="1"/>
            <a:r>
              <a:rPr lang="en-US" altLang="zh-TW" dirty="0" smtClean="0">
                <a:latin typeface="Courier New" pitchFamily="49" charset="0"/>
              </a:rPr>
              <a:t>Length of search space == 1</a:t>
            </a:r>
          </a:p>
          <a:p>
            <a:pPr lvl="2"/>
            <a:r>
              <a:rPr lang="en-US" altLang="zh-TW" dirty="0" smtClean="0">
                <a:latin typeface="Courier New" pitchFamily="49" charset="0"/>
              </a:rPr>
              <a:t>value == </a:t>
            </a:r>
            <a:r>
              <a:rPr lang="en-US" altLang="zh-TW" dirty="0" err="1" smtClean="0">
                <a:latin typeface="Courier New" pitchFamily="49" charset="0"/>
              </a:rPr>
              <a:t>anArray</a:t>
            </a:r>
            <a:r>
              <a:rPr lang="en-US" altLang="zh-TW" dirty="0" smtClean="0">
                <a:latin typeface="Courier New" pitchFamily="49" charset="0"/>
              </a:rPr>
              <a:t>[mid]</a:t>
            </a:r>
          </a:p>
          <a:p>
            <a:pPr lvl="3"/>
            <a:r>
              <a:rPr lang="en-US" altLang="zh-TW" dirty="0" smtClean="0"/>
              <a:t>When value is in the array.</a:t>
            </a:r>
          </a:p>
          <a:p>
            <a:pPr lvl="2"/>
            <a:r>
              <a:rPr lang="en-US" altLang="zh-TW" dirty="0" smtClean="0">
                <a:latin typeface="Courier New" pitchFamily="49" charset="0"/>
              </a:rPr>
              <a:t>Value != </a:t>
            </a:r>
            <a:r>
              <a:rPr lang="en-US" altLang="zh-TW" dirty="0" err="1" smtClean="0">
                <a:latin typeface="Courier New" pitchFamily="49" charset="0"/>
              </a:rPr>
              <a:t>anArray</a:t>
            </a:r>
            <a:r>
              <a:rPr lang="en-US" altLang="zh-TW" dirty="0" smtClean="0">
                <a:latin typeface="Courier New" pitchFamily="49" charset="0"/>
              </a:rPr>
              <a:t>[mid]</a:t>
            </a:r>
          </a:p>
          <a:p>
            <a:pPr lvl="3"/>
            <a:r>
              <a:rPr lang="en-US" altLang="zh-TW" dirty="0" smtClean="0"/>
              <a:t>When value is not in the array.</a:t>
            </a:r>
          </a:p>
        </p:txBody>
      </p:sp>
    </p:spTree>
    <p:extLst>
      <p:ext uri="{BB962C8B-B14F-4D97-AF65-F5344CB8AC3E}">
        <p14:creationId xmlns:p14="http://schemas.microsoft.com/office/powerpoint/2010/main" xmlns="" val="4273783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44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447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447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447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447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447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447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Binary Search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latin typeface="Consolas" pitchFamily="49" charset="0"/>
                <a:cs typeface="Consolas" pitchFamily="49" charset="0"/>
              </a:rPr>
              <a:t>Lab06_binarySearch.cpp</a:t>
            </a:r>
          </a:p>
          <a:p>
            <a:endParaRPr lang="zh-TW" altLang="en-US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324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fld id="{038D8599-5383-492B-95F8-EA2055322A7B}" type="slidenum">
              <a:rPr kumimoji="0" lang="zh-TW" altLang="en-US" sz="1200"/>
              <a:pPr eaLnBrk="1" hangingPunct="1"/>
              <a:t>23</a:t>
            </a:fld>
            <a:endParaRPr kumimoji="0" lang="en-US" altLang="zh-TW" sz="1200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altLang="zh-TW" sz="2600" b="1" dirty="0" smtClean="0"/>
              <a:t>Searching an Array:</a:t>
            </a:r>
            <a:br>
              <a:rPr kumimoji="0" lang="en-US" altLang="zh-TW" sz="2600" b="1" dirty="0" smtClean="0"/>
            </a:br>
            <a:r>
              <a:rPr kumimoji="0" lang="en-US" altLang="zh-TW" sz="2600" dirty="0" smtClean="0"/>
              <a:t>Binary Search (4/6) Implementation details</a:t>
            </a:r>
            <a:endParaRPr kumimoji="0" lang="zh-TW" altLang="en-US" sz="2600" dirty="0" smtClean="0"/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kumimoji="0" lang="en-US" altLang="zh-TW" smtClean="0"/>
              <a:t>How will </a:t>
            </a:r>
            <a:r>
              <a:rPr kumimoji="0" lang="en-US" altLang="zh-TW" smtClean="0">
                <a:latin typeface="Courier New" pitchFamily="49" charset="0"/>
              </a:rPr>
              <a:t>binarySearch</a:t>
            </a:r>
            <a:r>
              <a:rPr kumimoji="0" lang="en-US" altLang="zh-TW" smtClean="0"/>
              <a:t> indicate the result of the search?</a:t>
            </a:r>
          </a:p>
          <a:p>
            <a:pPr lvl="1" eaLnBrk="1" hangingPunct="1"/>
            <a:r>
              <a:rPr kumimoji="0" lang="en-US" altLang="zh-TW" smtClean="0"/>
              <a:t>A negative value if it does not find value in the array.</a:t>
            </a:r>
          </a:p>
          <a:p>
            <a:pPr lvl="1" eaLnBrk="1" hangingPunct="1"/>
            <a:r>
              <a:rPr kumimoji="0" lang="en-US" altLang="zh-TW" smtClean="0"/>
              <a:t>The index of the array item that is equal to value.</a:t>
            </a:r>
            <a:endParaRPr lang="zh-TW" altLang="en-US" smtClean="0"/>
          </a:p>
        </p:txBody>
      </p:sp>
    </p:spTree>
    <p:extLst>
      <p:ext uri="{BB962C8B-B14F-4D97-AF65-F5344CB8AC3E}">
        <p14:creationId xmlns:p14="http://schemas.microsoft.com/office/powerpoint/2010/main" xmlns="" val="3150146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fld id="{3848434A-3643-436A-9ADC-F8C3CA343710}" type="slidenum">
              <a:rPr kumimoji="0" lang="zh-TW" altLang="en-US" sz="1200"/>
              <a:pPr eaLnBrk="1" hangingPunct="1"/>
              <a:t>24</a:t>
            </a:fld>
            <a:endParaRPr kumimoji="0" lang="en-US" altLang="zh-TW" sz="1200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0" y="404664"/>
            <a:ext cx="8229600" cy="1143000"/>
          </a:xfrm>
        </p:spPr>
        <p:txBody>
          <a:bodyPr/>
          <a:lstStyle/>
          <a:p>
            <a:pPr eaLnBrk="1" hangingPunct="1"/>
            <a:r>
              <a:rPr kumimoji="0" lang="en-US" altLang="zh-TW" sz="3000" b="1" dirty="0" smtClean="0"/>
              <a:t>Searching an Array:</a:t>
            </a:r>
            <a:br>
              <a:rPr kumimoji="0" lang="en-US" altLang="zh-TW" sz="3000" b="1" dirty="0" smtClean="0"/>
            </a:br>
            <a:r>
              <a:rPr kumimoji="0" lang="en-US" altLang="zh-TW" sz="3000" dirty="0" smtClean="0"/>
              <a:t>Binary Search (5/6)</a:t>
            </a:r>
            <a:endParaRPr kumimoji="0" lang="zh-TW" altLang="en-US" sz="3000" dirty="0" smtClean="0"/>
          </a:p>
        </p:txBody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12146"/>
            <a:ext cx="8229600" cy="4389120"/>
          </a:xfrm>
        </p:spPr>
        <p:txBody>
          <a:bodyPr/>
          <a:lstStyle/>
          <a:p>
            <a:pPr eaLnBrk="1" hangingPunct="1"/>
            <a:r>
              <a:rPr lang="en-US" altLang="zh-TW" dirty="0" smtClean="0"/>
              <a:t>Box trace of </a:t>
            </a:r>
            <a:r>
              <a:rPr lang="en-US" altLang="zh-TW" dirty="0" err="1" smtClean="0">
                <a:latin typeface="Courier New" pitchFamily="49" charset="0"/>
              </a:rPr>
              <a:t>binarySearch</a:t>
            </a:r>
            <a:r>
              <a:rPr lang="en-US" altLang="zh-TW" dirty="0" smtClean="0"/>
              <a:t>:</a:t>
            </a:r>
          </a:p>
          <a:p>
            <a:pPr lvl="1" eaLnBrk="1" hangingPunct="1"/>
            <a:r>
              <a:rPr lang="en-US" altLang="zh-TW" dirty="0" err="1" smtClean="0">
                <a:latin typeface="Courier New" pitchFamily="49" charset="0"/>
              </a:rPr>
              <a:t>anArray</a:t>
            </a:r>
            <a:r>
              <a:rPr lang="en-US" altLang="zh-TW" dirty="0" smtClean="0">
                <a:latin typeface="Courier New" pitchFamily="49" charset="0"/>
              </a:rPr>
              <a:t> = &lt;1, 5, </a:t>
            </a:r>
            <a:r>
              <a:rPr lang="en-US" altLang="zh-TW" dirty="0" smtClean="0">
                <a:solidFill>
                  <a:schemeClr val="accent2"/>
                </a:solidFill>
                <a:latin typeface="Courier New" pitchFamily="49" charset="0"/>
              </a:rPr>
              <a:t>9</a:t>
            </a:r>
            <a:r>
              <a:rPr lang="en-US" altLang="zh-TW" dirty="0" smtClean="0">
                <a:latin typeface="Courier New" pitchFamily="49" charset="0"/>
              </a:rPr>
              <a:t>, 12, 15, 21, 29, 31&gt;</a:t>
            </a:r>
          </a:p>
          <a:p>
            <a:pPr lvl="1" eaLnBrk="1" hangingPunct="1"/>
            <a:r>
              <a:rPr lang="en-US" altLang="zh-TW" dirty="0" smtClean="0"/>
              <a:t>Search for </a:t>
            </a:r>
            <a:r>
              <a:rPr lang="en-US" altLang="zh-TW" dirty="0" smtClean="0">
                <a:latin typeface="Courier New" pitchFamily="49" charset="0"/>
              </a:rPr>
              <a:t>9</a:t>
            </a:r>
            <a:r>
              <a:rPr lang="en-US" altLang="zh-TW" dirty="0" smtClean="0"/>
              <a:t>.</a:t>
            </a:r>
          </a:p>
        </p:txBody>
      </p:sp>
      <p:sp>
        <p:nvSpPr>
          <p:cNvPr id="248836" name="Rectangle 4"/>
          <p:cNvSpPr>
            <a:spLocks noChangeArrowheads="1"/>
          </p:cNvSpPr>
          <p:nvPr/>
        </p:nvSpPr>
        <p:spPr bwMode="auto">
          <a:xfrm>
            <a:off x="1143000" y="3352800"/>
            <a:ext cx="1828800" cy="2895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zh-TW" dirty="0"/>
              <a:t>value = 9</a:t>
            </a:r>
          </a:p>
          <a:p>
            <a:pPr algn="ctr">
              <a:defRPr/>
            </a:pPr>
            <a:endParaRPr lang="en-US" altLang="zh-TW" dirty="0"/>
          </a:p>
          <a:p>
            <a:pPr algn="ctr">
              <a:defRPr/>
            </a:pPr>
            <a:r>
              <a:rPr lang="en-US" altLang="zh-TW" dirty="0"/>
              <a:t>first = 0</a:t>
            </a:r>
          </a:p>
          <a:p>
            <a:pPr algn="ctr">
              <a:defRPr/>
            </a:pPr>
            <a:endParaRPr lang="en-US" altLang="zh-TW" dirty="0"/>
          </a:p>
          <a:p>
            <a:pPr algn="ctr">
              <a:defRPr/>
            </a:pPr>
            <a:r>
              <a:rPr lang="en-US" altLang="zh-TW" dirty="0"/>
              <a:t>last = 7</a:t>
            </a:r>
          </a:p>
          <a:p>
            <a:pPr algn="ctr">
              <a:defRPr/>
            </a:pPr>
            <a:endParaRPr lang="en-US" altLang="zh-TW" dirty="0"/>
          </a:p>
          <a:p>
            <a:pPr algn="ctr">
              <a:defRPr/>
            </a:pPr>
            <a:r>
              <a:rPr lang="en-US" altLang="zh-TW" dirty="0"/>
              <a:t>mid = (0+7)/2 = 3</a:t>
            </a:r>
          </a:p>
          <a:p>
            <a:pPr algn="ctr">
              <a:defRPr/>
            </a:pPr>
            <a:endParaRPr lang="en-US" altLang="zh-TW" dirty="0"/>
          </a:p>
          <a:p>
            <a:pPr algn="ctr">
              <a:defRPr/>
            </a:pPr>
            <a:r>
              <a:rPr lang="en-US" altLang="zh-TW" dirty="0"/>
              <a:t>value &lt; </a:t>
            </a:r>
            <a:r>
              <a:rPr lang="en-US" altLang="zh-TW" dirty="0" err="1"/>
              <a:t>anArray</a:t>
            </a:r>
            <a:r>
              <a:rPr lang="en-US" altLang="zh-TW" dirty="0"/>
              <a:t>[3]</a:t>
            </a:r>
          </a:p>
          <a:p>
            <a:pPr algn="ctr">
              <a:defRPr/>
            </a:pPr>
            <a:endParaRPr lang="en-US" altLang="zh-TW" dirty="0"/>
          </a:p>
          <a:p>
            <a:pPr algn="ctr">
              <a:defRPr/>
            </a:pPr>
            <a:r>
              <a:rPr lang="en-US" altLang="zh-TW" dirty="0"/>
              <a:t>X: </a:t>
            </a:r>
            <a:r>
              <a:rPr lang="en-US" altLang="zh-TW" dirty="0" err="1"/>
              <a:t>binarySearch</a:t>
            </a:r>
            <a:r>
              <a:rPr lang="en-US" altLang="zh-TW" dirty="0"/>
              <a:t> =  </a:t>
            </a:r>
          </a:p>
          <a:p>
            <a:pPr algn="ctr">
              <a:defRPr/>
            </a:pPr>
            <a:endParaRPr lang="en-US" altLang="zh-TW" dirty="0"/>
          </a:p>
          <a:p>
            <a:pPr algn="ctr">
              <a:defRPr/>
            </a:pPr>
            <a:r>
              <a:rPr lang="en-US" altLang="zh-TW" dirty="0"/>
              <a:t>return</a:t>
            </a:r>
          </a:p>
        </p:txBody>
      </p:sp>
      <p:sp>
        <p:nvSpPr>
          <p:cNvPr id="248837" name="Line 5"/>
          <p:cNvSpPr>
            <a:spLocks noChangeShapeType="1"/>
          </p:cNvSpPr>
          <p:nvPr/>
        </p:nvSpPr>
        <p:spPr bwMode="auto">
          <a:xfrm>
            <a:off x="2971800" y="4419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48838" name="Rectangle 6"/>
          <p:cNvSpPr>
            <a:spLocks noChangeArrowheads="1"/>
          </p:cNvSpPr>
          <p:nvPr/>
        </p:nvSpPr>
        <p:spPr bwMode="auto">
          <a:xfrm>
            <a:off x="3505200" y="3352800"/>
            <a:ext cx="1828800" cy="2895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zh-TW"/>
              <a:t>value = 9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first = 0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last = 2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mid = (0+2)/2 = 1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value &gt; anArray[1]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Y: binarySearch =  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return </a:t>
            </a:r>
          </a:p>
        </p:txBody>
      </p:sp>
      <p:sp>
        <p:nvSpPr>
          <p:cNvPr id="248839" name="Rectangle 7"/>
          <p:cNvSpPr>
            <a:spLocks noChangeArrowheads="1"/>
          </p:cNvSpPr>
          <p:nvPr/>
        </p:nvSpPr>
        <p:spPr bwMode="auto">
          <a:xfrm>
            <a:off x="5867400" y="3352800"/>
            <a:ext cx="1828800" cy="2362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zh-TW"/>
              <a:t>value = 9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first = 2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last = 2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mid = (2+2)/2 = 2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value = anArray[2]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 b="1">
                <a:solidFill>
                  <a:schemeClr val="accent2"/>
                </a:solidFill>
              </a:rPr>
              <a:t>return 2</a:t>
            </a:r>
          </a:p>
        </p:txBody>
      </p:sp>
      <p:sp>
        <p:nvSpPr>
          <p:cNvPr id="248840" name="Line 8"/>
          <p:cNvSpPr>
            <a:spLocks noChangeShapeType="1"/>
          </p:cNvSpPr>
          <p:nvPr/>
        </p:nvSpPr>
        <p:spPr bwMode="auto">
          <a:xfrm>
            <a:off x="5334000" y="4419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48841" name="Text Box 9"/>
          <p:cNvSpPr txBox="1">
            <a:spLocks noChangeArrowheads="1"/>
          </p:cNvSpPr>
          <p:nvPr/>
        </p:nvSpPr>
        <p:spPr bwMode="auto">
          <a:xfrm>
            <a:off x="3048000" y="4114800"/>
            <a:ext cx="3063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/>
              <a:t>X</a:t>
            </a:r>
          </a:p>
        </p:txBody>
      </p:sp>
      <p:sp>
        <p:nvSpPr>
          <p:cNvPr id="248842" name="Text Box 10"/>
          <p:cNvSpPr txBox="1">
            <a:spLocks noChangeArrowheads="1"/>
          </p:cNvSpPr>
          <p:nvPr/>
        </p:nvSpPr>
        <p:spPr bwMode="auto">
          <a:xfrm>
            <a:off x="5457825" y="4114800"/>
            <a:ext cx="2936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/>
              <a:t>Y</a:t>
            </a:r>
          </a:p>
        </p:txBody>
      </p:sp>
      <p:sp>
        <p:nvSpPr>
          <p:cNvPr id="248843" name="Text Box 11"/>
          <p:cNvSpPr txBox="1">
            <a:spLocks noChangeArrowheads="1"/>
          </p:cNvSpPr>
          <p:nvPr/>
        </p:nvSpPr>
        <p:spPr bwMode="auto">
          <a:xfrm>
            <a:off x="5099050" y="5486400"/>
            <a:ext cx="311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248844" name="Text Box 12"/>
          <p:cNvSpPr txBox="1">
            <a:spLocks noChangeArrowheads="1"/>
          </p:cNvSpPr>
          <p:nvPr/>
        </p:nvSpPr>
        <p:spPr bwMode="auto">
          <a:xfrm>
            <a:off x="4641850" y="5943600"/>
            <a:ext cx="311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248845" name="Text Box 13"/>
          <p:cNvSpPr txBox="1">
            <a:spLocks noChangeArrowheads="1"/>
          </p:cNvSpPr>
          <p:nvPr/>
        </p:nvSpPr>
        <p:spPr bwMode="auto">
          <a:xfrm>
            <a:off x="2743200" y="5486400"/>
            <a:ext cx="311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248846" name="Text Box 14"/>
          <p:cNvSpPr txBox="1">
            <a:spLocks noChangeArrowheads="1"/>
          </p:cNvSpPr>
          <p:nvPr/>
        </p:nvSpPr>
        <p:spPr bwMode="auto">
          <a:xfrm>
            <a:off x="2286000" y="5943600"/>
            <a:ext cx="311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accent2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xmlns="" val="2888373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88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488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488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488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488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488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488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488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48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48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488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248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2488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2488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2488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2488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2488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2488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1" dur="500"/>
                                        <p:tgtEl>
                                          <p:spTgt spid="248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4" dur="500"/>
                                        <p:tgtEl>
                                          <p:spTgt spid="248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2488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2488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3" dur="500"/>
                                        <p:tgtEl>
                                          <p:spTgt spid="2488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6" dur="500"/>
                                        <p:tgtEl>
                                          <p:spTgt spid="2488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1" dur="500"/>
                                        <p:tgtEl>
                                          <p:spTgt spid="2488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6" dur="500"/>
                                        <p:tgtEl>
                                          <p:spTgt spid="2488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1" dur="500"/>
                                        <p:tgtEl>
                                          <p:spTgt spid="2488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6" dur="500"/>
                                        <p:tgtEl>
                                          <p:spTgt spid="248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9" dur="500"/>
                                        <p:tgtEl>
                                          <p:spTgt spid="248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4" dur="500"/>
                                        <p:tgtEl>
                                          <p:spTgt spid="248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7" dur="500"/>
                                        <p:tgtEl>
                                          <p:spTgt spid="248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36" grpId="0" build="allAtOnce" animBg="1"/>
      <p:bldP spid="248837" grpId="0" animBg="1"/>
      <p:bldP spid="248838" grpId="0" build="allAtOnce" animBg="1"/>
      <p:bldP spid="248839" grpId="0" build="allAtOnce" animBg="1"/>
      <p:bldP spid="248840" grpId="0" animBg="1"/>
      <p:bldP spid="248841" grpId="0"/>
      <p:bldP spid="248842" grpId="0"/>
      <p:bldP spid="248843" grpId="0"/>
      <p:bldP spid="248844" grpId="0"/>
      <p:bldP spid="248845" grpId="0"/>
      <p:bldP spid="2488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fld id="{91525C10-7D08-4F2E-8197-AC1EF223C4DA}" type="slidenum">
              <a:rPr kumimoji="0" lang="zh-TW" altLang="en-US" sz="1200"/>
              <a:pPr eaLnBrk="1" hangingPunct="1"/>
              <a:t>25</a:t>
            </a:fld>
            <a:endParaRPr kumimoji="0" lang="en-US" altLang="zh-TW" sz="1200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altLang="zh-TW" sz="3000" b="1" dirty="0" smtClean="0"/>
              <a:t>Searching an Array:</a:t>
            </a:r>
            <a:br>
              <a:rPr kumimoji="0" lang="en-US" altLang="zh-TW" sz="3000" b="1" dirty="0" smtClean="0"/>
            </a:br>
            <a:r>
              <a:rPr kumimoji="0" lang="en-US" altLang="zh-TW" sz="3000" dirty="0" smtClean="0"/>
              <a:t>Binary Search (6/6)</a:t>
            </a:r>
            <a:endParaRPr kumimoji="0" lang="zh-TW" altLang="en-US" sz="3000" dirty="0" smtClean="0"/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Box trace of </a:t>
            </a:r>
            <a:r>
              <a:rPr lang="en-US" altLang="zh-TW" smtClean="0">
                <a:latin typeface="Courier New" pitchFamily="49" charset="0"/>
              </a:rPr>
              <a:t>binarySearch</a:t>
            </a:r>
            <a:r>
              <a:rPr lang="en-US" altLang="zh-TW" smtClean="0"/>
              <a:t>:</a:t>
            </a:r>
          </a:p>
          <a:p>
            <a:pPr lvl="1" eaLnBrk="1" hangingPunct="1"/>
            <a:r>
              <a:rPr lang="en-US" altLang="zh-TW" smtClean="0">
                <a:latin typeface="Courier New" pitchFamily="49" charset="0"/>
              </a:rPr>
              <a:t>anArray = &lt;1, </a:t>
            </a:r>
            <a:r>
              <a:rPr lang="en-US" altLang="zh-TW" smtClean="0">
                <a:solidFill>
                  <a:srgbClr val="009900"/>
                </a:solidFill>
                <a:latin typeface="Courier New" pitchFamily="49" charset="0"/>
              </a:rPr>
              <a:t>5, 9,</a:t>
            </a:r>
            <a:r>
              <a:rPr lang="en-US" altLang="zh-TW" smtClean="0">
                <a:latin typeface="Courier New" pitchFamily="49" charset="0"/>
              </a:rPr>
              <a:t> 12, 15, 21, 29, 31&gt;</a:t>
            </a:r>
          </a:p>
          <a:p>
            <a:pPr lvl="1" eaLnBrk="1" hangingPunct="1"/>
            <a:r>
              <a:rPr lang="en-US" altLang="zh-TW" smtClean="0"/>
              <a:t>Search for </a:t>
            </a:r>
            <a:r>
              <a:rPr lang="en-US" altLang="zh-TW" smtClean="0">
                <a:latin typeface="Courier New" pitchFamily="49" charset="0"/>
              </a:rPr>
              <a:t>6</a:t>
            </a:r>
            <a:r>
              <a:rPr lang="en-US" altLang="zh-TW" smtClean="0"/>
              <a:t>.</a:t>
            </a:r>
          </a:p>
          <a:p>
            <a:pPr eaLnBrk="1" hangingPunct="1"/>
            <a:endParaRPr lang="zh-TW" altLang="en-US" smtClean="0"/>
          </a:p>
        </p:txBody>
      </p:sp>
      <p:sp>
        <p:nvSpPr>
          <p:cNvPr id="267268" name="Rectangle 4"/>
          <p:cNvSpPr>
            <a:spLocks noChangeArrowheads="1"/>
          </p:cNvSpPr>
          <p:nvPr/>
        </p:nvSpPr>
        <p:spPr bwMode="auto">
          <a:xfrm>
            <a:off x="381000" y="3505200"/>
            <a:ext cx="1828800" cy="274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zh-TW"/>
              <a:t>value = 6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first = 0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last = 7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mid = (0+7)/2 = 3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value &lt; anArray[3]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X: binarySearch =  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return</a:t>
            </a:r>
          </a:p>
        </p:txBody>
      </p:sp>
      <p:sp>
        <p:nvSpPr>
          <p:cNvPr id="267269" name="Rectangle 5"/>
          <p:cNvSpPr>
            <a:spLocks noChangeArrowheads="1"/>
          </p:cNvSpPr>
          <p:nvPr/>
        </p:nvSpPr>
        <p:spPr bwMode="auto">
          <a:xfrm>
            <a:off x="2590800" y="3505200"/>
            <a:ext cx="1828800" cy="274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zh-TW"/>
              <a:t>value = 6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first = 0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last = 2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mid = (0+2)/2 = 1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value &gt; anArray[1]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Y: binarySearch =  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return</a:t>
            </a:r>
          </a:p>
        </p:txBody>
      </p:sp>
      <p:sp>
        <p:nvSpPr>
          <p:cNvPr id="267270" name="Rectangle 6"/>
          <p:cNvSpPr>
            <a:spLocks noChangeArrowheads="1"/>
          </p:cNvSpPr>
          <p:nvPr/>
        </p:nvSpPr>
        <p:spPr bwMode="auto">
          <a:xfrm>
            <a:off x="4800600" y="3505200"/>
            <a:ext cx="1828800" cy="2743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zh-TW"/>
              <a:t>value = 6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first = 2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last = 2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mid = (2+2)/2 = 2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value &lt; anArray[2]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X: binarySearch =  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return</a:t>
            </a:r>
          </a:p>
        </p:txBody>
      </p:sp>
      <p:sp>
        <p:nvSpPr>
          <p:cNvPr id="267271" name="Rectangle 7"/>
          <p:cNvSpPr>
            <a:spLocks noChangeArrowheads="1"/>
          </p:cNvSpPr>
          <p:nvPr/>
        </p:nvSpPr>
        <p:spPr bwMode="auto">
          <a:xfrm>
            <a:off x="7010400" y="3505200"/>
            <a:ext cx="1828800" cy="2362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zh-TW"/>
              <a:t>value = 6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first = 2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last = 1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/>
              <a:t>first &gt; last</a:t>
            </a:r>
          </a:p>
          <a:p>
            <a:pPr algn="ctr">
              <a:defRPr/>
            </a:pPr>
            <a:endParaRPr lang="en-US" altLang="zh-TW"/>
          </a:p>
          <a:p>
            <a:pPr algn="ctr">
              <a:defRPr/>
            </a:pPr>
            <a:r>
              <a:rPr lang="en-US" altLang="zh-TW" b="1">
                <a:solidFill>
                  <a:schemeClr val="accent2"/>
                </a:solidFill>
              </a:rPr>
              <a:t>return -1</a:t>
            </a:r>
          </a:p>
        </p:txBody>
      </p:sp>
      <p:sp>
        <p:nvSpPr>
          <p:cNvPr id="267272" name="Line 8"/>
          <p:cNvSpPr>
            <a:spLocks noChangeShapeType="1"/>
          </p:cNvSpPr>
          <p:nvPr/>
        </p:nvSpPr>
        <p:spPr bwMode="auto">
          <a:xfrm>
            <a:off x="2209800" y="4495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67273" name="Line 9"/>
          <p:cNvSpPr>
            <a:spLocks noChangeShapeType="1"/>
          </p:cNvSpPr>
          <p:nvPr/>
        </p:nvSpPr>
        <p:spPr bwMode="auto">
          <a:xfrm>
            <a:off x="4419600" y="4495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67274" name="Line 10"/>
          <p:cNvSpPr>
            <a:spLocks noChangeShapeType="1"/>
          </p:cNvSpPr>
          <p:nvPr/>
        </p:nvSpPr>
        <p:spPr bwMode="auto">
          <a:xfrm>
            <a:off x="6629400" y="4495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267276" name="Text Box 12"/>
          <p:cNvSpPr txBox="1">
            <a:spLocks noChangeArrowheads="1"/>
          </p:cNvSpPr>
          <p:nvPr/>
        </p:nvSpPr>
        <p:spPr bwMode="auto">
          <a:xfrm>
            <a:off x="2209800" y="4114800"/>
            <a:ext cx="3063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/>
              <a:t>X</a:t>
            </a:r>
          </a:p>
        </p:txBody>
      </p:sp>
      <p:sp>
        <p:nvSpPr>
          <p:cNvPr id="267277" name="Text Box 13"/>
          <p:cNvSpPr txBox="1">
            <a:spLocks noChangeArrowheads="1"/>
          </p:cNvSpPr>
          <p:nvPr/>
        </p:nvSpPr>
        <p:spPr bwMode="auto">
          <a:xfrm>
            <a:off x="6705600" y="4114800"/>
            <a:ext cx="3063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/>
              <a:t>X</a:t>
            </a:r>
          </a:p>
        </p:txBody>
      </p:sp>
      <p:sp>
        <p:nvSpPr>
          <p:cNvPr id="267278" name="Text Box 14"/>
          <p:cNvSpPr txBox="1">
            <a:spLocks noChangeArrowheads="1"/>
          </p:cNvSpPr>
          <p:nvPr/>
        </p:nvSpPr>
        <p:spPr bwMode="auto">
          <a:xfrm>
            <a:off x="4418013" y="4114800"/>
            <a:ext cx="2936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/>
              <a:t>Y</a:t>
            </a:r>
          </a:p>
        </p:txBody>
      </p:sp>
      <p:sp>
        <p:nvSpPr>
          <p:cNvPr id="267279" name="Text Box 15"/>
          <p:cNvSpPr txBox="1">
            <a:spLocks noChangeArrowheads="1"/>
          </p:cNvSpPr>
          <p:nvPr/>
        </p:nvSpPr>
        <p:spPr bwMode="auto">
          <a:xfrm>
            <a:off x="5956300" y="6005513"/>
            <a:ext cx="396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accent2"/>
                </a:solidFill>
              </a:rPr>
              <a:t>-1</a:t>
            </a:r>
          </a:p>
        </p:txBody>
      </p:sp>
      <p:sp>
        <p:nvSpPr>
          <p:cNvPr id="267280" name="Text Box 16"/>
          <p:cNvSpPr txBox="1">
            <a:spLocks noChangeArrowheads="1"/>
          </p:cNvSpPr>
          <p:nvPr/>
        </p:nvSpPr>
        <p:spPr bwMode="auto">
          <a:xfrm>
            <a:off x="6324600" y="5514975"/>
            <a:ext cx="396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accent2"/>
                </a:solidFill>
              </a:rPr>
              <a:t>-1</a:t>
            </a:r>
          </a:p>
        </p:txBody>
      </p:sp>
      <p:sp>
        <p:nvSpPr>
          <p:cNvPr id="267281" name="Text Box 17"/>
          <p:cNvSpPr txBox="1">
            <a:spLocks noChangeArrowheads="1"/>
          </p:cNvSpPr>
          <p:nvPr/>
        </p:nvSpPr>
        <p:spPr bwMode="auto">
          <a:xfrm>
            <a:off x="3733800" y="5976938"/>
            <a:ext cx="396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accent2"/>
                </a:solidFill>
              </a:rPr>
              <a:t>-1</a:t>
            </a:r>
          </a:p>
        </p:txBody>
      </p:sp>
      <p:sp>
        <p:nvSpPr>
          <p:cNvPr id="267282" name="Text Box 18"/>
          <p:cNvSpPr txBox="1">
            <a:spLocks noChangeArrowheads="1"/>
          </p:cNvSpPr>
          <p:nvPr/>
        </p:nvSpPr>
        <p:spPr bwMode="auto">
          <a:xfrm>
            <a:off x="4102100" y="5486400"/>
            <a:ext cx="396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accent2"/>
                </a:solidFill>
              </a:rPr>
              <a:t>-1</a:t>
            </a:r>
          </a:p>
        </p:txBody>
      </p:sp>
      <p:sp>
        <p:nvSpPr>
          <p:cNvPr id="267283" name="Text Box 19"/>
          <p:cNvSpPr txBox="1">
            <a:spLocks noChangeArrowheads="1"/>
          </p:cNvSpPr>
          <p:nvPr/>
        </p:nvSpPr>
        <p:spPr bwMode="auto">
          <a:xfrm>
            <a:off x="1524000" y="5976938"/>
            <a:ext cx="396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accent2"/>
                </a:solidFill>
              </a:rPr>
              <a:t>-1</a:t>
            </a:r>
          </a:p>
        </p:txBody>
      </p:sp>
      <p:sp>
        <p:nvSpPr>
          <p:cNvPr id="267284" name="Text Box 20"/>
          <p:cNvSpPr txBox="1">
            <a:spLocks noChangeArrowheads="1"/>
          </p:cNvSpPr>
          <p:nvPr/>
        </p:nvSpPr>
        <p:spPr bwMode="auto">
          <a:xfrm>
            <a:off x="1892300" y="5486400"/>
            <a:ext cx="396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b="1">
                <a:solidFill>
                  <a:schemeClr val="accent2"/>
                </a:solidFill>
              </a:rPr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xmlns="" val="2168997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726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67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67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67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672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672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672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26726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6726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67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67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2672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267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267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267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6" dur="500"/>
                                        <p:tgtEl>
                                          <p:spTgt spid="2672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2672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26726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1" dur="500"/>
                                        <p:tgtEl>
                                          <p:spTgt spid="267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4" dur="500"/>
                                        <p:tgtEl>
                                          <p:spTgt spid="267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26727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267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3" dur="500"/>
                                        <p:tgtEl>
                                          <p:spTgt spid="267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6" dur="500"/>
                                        <p:tgtEl>
                                          <p:spTgt spid="267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1" dur="500"/>
                                        <p:tgtEl>
                                          <p:spTgt spid="2672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6" dur="500"/>
                                        <p:tgtEl>
                                          <p:spTgt spid="2672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1" dur="500"/>
                                        <p:tgtEl>
                                          <p:spTgt spid="2672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6" dur="500"/>
                                        <p:tgtEl>
                                          <p:spTgt spid="2672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1" dur="500"/>
                                        <p:tgtEl>
                                          <p:spTgt spid="267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4" dur="500"/>
                                        <p:tgtEl>
                                          <p:spTgt spid="267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7" dur="500"/>
                                        <p:tgtEl>
                                          <p:spTgt spid="2672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0" dur="500"/>
                                        <p:tgtEl>
                                          <p:spTgt spid="267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3" dur="500"/>
                                        <p:tgtEl>
                                          <p:spTgt spid="267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6" dur="500"/>
                                        <p:tgtEl>
                                          <p:spTgt spid="267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1" dur="500"/>
                                        <p:tgtEl>
                                          <p:spTgt spid="2672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6" dur="500"/>
                                        <p:tgtEl>
                                          <p:spTgt spid="2672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1" dur="500"/>
                                        <p:tgtEl>
                                          <p:spTgt spid="267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4" dur="500"/>
                                        <p:tgtEl>
                                          <p:spTgt spid="267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9" dur="500"/>
                                        <p:tgtEl>
                                          <p:spTgt spid="267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2" dur="500"/>
                                        <p:tgtEl>
                                          <p:spTgt spid="267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7" dur="500"/>
                                        <p:tgtEl>
                                          <p:spTgt spid="267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0" dur="500"/>
                                        <p:tgtEl>
                                          <p:spTgt spid="267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68" grpId="0" build="allAtOnce" animBg="1"/>
      <p:bldP spid="267269" grpId="0" build="allAtOnce" animBg="1"/>
      <p:bldP spid="267270" grpId="0" build="allAtOnce" animBg="1"/>
      <p:bldP spid="267271" grpId="0" build="allAtOnce" animBg="1"/>
      <p:bldP spid="267272" grpId="0" animBg="1"/>
      <p:bldP spid="267273" grpId="0" animBg="1"/>
      <p:bldP spid="267274" grpId="0" animBg="1"/>
      <p:bldP spid="267276" grpId="0"/>
      <p:bldP spid="267277" grpId="0"/>
      <p:bldP spid="267278" grpId="0"/>
      <p:bldP spid="267279" grpId="0"/>
      <p:bldP spid="267280" grpId="0"/>
      <p:bldP spid="267281" grpId="0"/>
      <p:bldP spid="267282" grpId="0"/>
      <p:bldP spid="267283" grpId="0"/>
      <p:bldP spid="26728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fld id="{452C2012-46D3-4FD3-BC88-02340E6DBB6B}" type="slidenum">
              <a:rPr kumimoji="0" lang="zh-TW" altLang="en-US" sz="1200"/>
              <a:pPr eaLnBrk="1" hangingPunct="1"/>
              <a:t>26</a:t>
            </a:fld>
            <a:endParaRPr kumimoji="0" lang="en-US" altLang="zh-TW" sz="120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altLang="zh-TW" sz="3400" dirty="0" smtClean="0"/>
              <a:t>A Recursive </a:t>
            </a:r>
            <a:r>
              <a:rPr kumimoji="0" lang="en-US" altLang="zh-TW" sz="3400" dirty="0" smtClean="0">
                <a:latin typeface="Courier New" pitchFamily="49" charset="0"/>
              </a:rPr>
              <a:t>void</a:t>
            </a:r>
            <a:r>
              <a:rPr kumimoji="0" lang="en-US" altLang="zh-TW" sz="3400" dirty="0" smtClean="0"/>
              <a:t> Function: </a:t>
            </a:r>
            <a:br>
              <a:rPr kumimoji="0" lang="en-US" altLang="zh-TW" sz="3400" dirty="0" smtClean="0"/>
            </a:br>
            <a:r>
              <a:rPr kumimoji="0" lang="en-US" altLang="zh-TW" sz="3400" dirty="0" smtClean="0"/>
              <a:t>Writing a String Backward (2/11)</a:t>
            </a:r>
            <a:endParaRPr kumimoji="0" lang="zh-TW" altLang="en-US" sz="3400" dirty="0" smtClean="0"/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 eaLnBrk="1" hangingPunct="1">
              <a:lnSpc>
                <a:spcPct val="90000"/>
              </a:lnSpc>
            </a:pPr>
            <a:r>
              <a:rPr lang="en-US" altLang="zh-TW" dirty="0" smtClean="0"/>
              <a:t>Question 1: </a:t>
            </a:r>
            <a:r>
              <a:rPr kumimoji="0" lang="en-US" altLang="zh-TW" dirty="0" smtClean="0"/>
              <a:t>how can you define the problem </a:t>
            </a:r>
            <a:r>
              <a:rPr kumimoji="0" lang="en-US" altLang="zh-TW" u="sng" dirty="0" smtClean="0"/>
              <a:t>in terms of a smaller problem of the same type</a:t>
            </a:r>
            <a:r>
              <a:rPr kumimoji="0" lang="en-US" altLang="zh-TW" dirty="0" smtClean="0"/>
              <a:t>?</a:t>
            </a:r>
            <a:endParaRPr lang="en-US" altLang="zh-TW" dirty="0" smtClean="0"/>
          </a:p>
          <a:p>
            <a:pPr lvl="2" eaLnBrk="1" hangingPunct="1">
              <a:lnSpc>
                <a:spcPct val="90000"/>
              </a:lnSpc>
            </a:pPr>
            <a:r>
              <a:rPr kumimoji="0" lang="en-US" altLang="zh-TW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The ability to write the </a:t>
            </a:r>
            <a:r>
              <a:rPr kumimoji="0" lang="en-US" altLang="zh-TW" b="1" u="sng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sub</a:t>
            </a:r>
            <a:r>
              <a:rPr kumimoji="0" lang="en-US" altLang="zh-TW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string backward </a:t>
            </a:r>
            <a:r>
              <a:rPr kumimoji="0" lang="en-US" altLang="zh-TW" sz="1200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(smaller problem)</a:t>
            </a:r>
            <a:r>
              <a:rPr kumimoji="0" lang="en-US" altLang="zh-TW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, </a:t>
            </a:r>
            <a:r>
              <a:rPr kumimoji="0" lang="en-US" altLang="zh-TW" u="sng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combined with the ability to perform some minor task</a:t>
            </a:r>
            <a:r>
              <a:rPr kumimoji="0" lang="en-US" altLang="zh-TW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, must write the original string backward.</a:t>
            </a:r>
          </a:p>
          <a:p>
            <a:pPr lvl="3" eaLnBrk="1" hangingPunct="1">
              <a:lnSpc>
                <a:spcPct val="90000"/>
              </a:lnSpc>
            </a:pPr>
            <a:r>
              <a:rPr lang="en-US" altLang="zh-TW" sz="1600" dirty="0" smtClean="0">
                <a:solidFill>
                  <a:schemeClr val="accent1">
                    <a:lumMod val="75000"/>
                  </a:schemeClr>
                </a:solidFill>
              </a:rPr>
              <a:t>Minor task:</a:t>
            </a:r>
            <a:r>
              <a:rPr lang="en-US" altLang="zh-TW" sz="1600" dirty="0" smtClean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 write the character you take away.</a:t>
            </a:r>
            <a:endParaRPr kumimoji="0" lang="en-US" altLang="zh-TW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 eaLnBrk="1" hangingPunct="1">
              <a:lnSpc>
                <a:spcPct val="90000"/>
              </a:lnSpc>
            </a:pPr>
            <a:endParaRPr kumimoji="0" lang="en-US" altLang="zh-TW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2542393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2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2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90000"/>
              </a:lnSpc>
            </a:pPr>
            <a:r>
              <a:rPr lang="en-US" altLang="zh-TW" dirty="0"/>
              <a:t>Question 2: how does each recursive call </a:t>
            </a:r>
            <a:r>
              <a:rPr lang="en-US" altLang="zh-TW" u="sng" dirty="0"/>
              <a:t>diminish the size of the problem</a:t>
            </a:r>
            <a:r>
              <a:rPr lang="en-US" altLang="zh-TW" dirty="0"/>
              <a:t>?</a:t>
            </a:r>
          </a:p>
          <a:p>
            <a:pPr lvl="2">
              <a:lnSpc>
                <a:spcPct val="90000"/>
              </a:lnSpc>
            </a:pPr>
            <a:r>
              <a:rPr lang="en-US" altLang="zh-TW" dirty="0"/>
              <a:t>You need to decide </a:t>
            </a:r>
            <a:r>
              <a:rPr lang="en-US" altLang="zh-TW" u="sng" dirty="0"/>
              <a:t>which character to strip away</a:t>
            </a:r>
            <a:r>
              <a:rPr lang="en-US" altLang="zh-TW" dirty="0"/>
              <a:t>:</a:t>
            </a:r>
          </a:p>
          <a:p>
            <a:pPr lvl="3">
              <a:lnSpc>
                <a:spcPct val="90000"/>
              </a:lnSpc>
            </a:pPr>
            <a:r>
              <a:rPr lang="en-US" altLang="zh-TW" sz="1600" u="sng" dirty="0"/>
              <a:t>The last character</a:t>
            </a:r>
            <a:r>
              <a:rPr lang="en-US" altLang="zh-TW" sz="1600" dirty="0"/>
              <a:t>, </a:t>
            </a:r>
            <a:r>
              <a:rPr lang="en-US" altLang="zh-TW" sz="1600" u="sng" dirty="0"/>
              <a:t>the first character,</a:t>
            </a:r>
            <a:r>
              <a:rPr lang="en-US" altLang="zh-TW" sz="1600" dirty="0"/>
              <a:t> or other possible alternatives.</a:t>
            </a:r>
          </a:p>
          <a:p>
            <a:endParaRPr lang="zh-TW" alt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09600" y="6206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3400" dirty="0" smtClean="0"/>
              <a:t>A Recursive </a:t>
            </a:r>
            <a:r>
              <a:rPr lang="en-US" altLang="zh-TW" sz="3400" dirty="0" smtClean="0">
                <a:latin typeface="Courier New" pitchFamily="49" charset="0"/>
              </a:rPr>
              <a:t>void</a:t>
            </a:r>
            <a:r>
              <a:rPr lang="en-US" altLang="zh-TW" sz="3400" dirty="0" smtClean="0"/>
              <a:t> Function: </a:t>
            </a:r>
            <a:br>
              <a:rPr lang="en-US" altLang="zh-TW" sz="3400" dirty="0" smtClean="0"/>
            </a:br>
            <a:r>
              <a:rPr lang="en-US" altLang="zh-TW" sz="3400" dirty="0" smtClean="0"/>
              <a:t>Writing a String Backward (3/11)</a:t>
            </a:r>
            <a:endParaRPr lang="zh-TW" altLang="en-US" sz="3400" dirty="0" smtClean="0"/>
          </a:p>
        </p:txBody>
      </p:sp>
    </p:spTree>
    <p:extLst>
      <p:ext uri="{BB962C8B-B14F-4D97-AF65-F5344CB8AC3E}">
        <p14:creationId xmlns:p14="http://schemas.microsoft.com/office/powerpoint/2010/main" xmlns="" val="222251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fld id="{ECC520EC-D88E-4BDF-A3FA-B61EA4BE8951}" type="slidenum">
              <a:rPr kumimoji="0" lang="zh-TW" altLang="en-US" sz="1200"/>
              <a:pPr eaLnBrk="1" hangingPunct="1"/>
              <a:t>28</a:t>
            </a:fld>
            <a:endParaRPr kumimoji="0" lang="en-US" altLang="zh-TW" sz="120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altLang="zh-TW" sz="3400" dirty="0" smtClean="0"/>
              <a:t>A Recursive </a:t>
            </a:r>
            <a:r>
              <a:rPr kumimoji="0" lang="en-US" altLang="zh-TW" sz="3400" dirty="0" smtClean="0">
                <a:latin typeface="Courier New" pitchFamily="49" charset="0"/>
              </a:rPr>
              <a:t>void</a:t>
            </a:r>
            <a:r>
              <a:rPr kumimoji="0" lang="en-US" altLang="zh-TW" sz="3400" dirty="0" smtClean="0"/>
              <a:t> Function: </a:t>
            </a:r>
            <a:br>
              <a:rPr kumimoji="0" lang="en-US" altLang="zh-TW" sz="3400" dirty="0" smtClean="0"/>
            </a:br>
            <a:r>
              <a:rPr kumimoji="0" lang="en-US" altLang="zh-TW" sz="3400" dirty="0" smtClean="0"/>
              <a:t>Writing a String Backward (4/11)</a:t>
            </a:r>
            <a:endParaRPr kumimoji="0" lang="zh-TW" altLang="en-US" sz="3400" dirty="0" smtClean="0"/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US" altLang="zh-TW" sz="2400" smtClean="0"/>
              <a:t>Question 3: </a:t>
            </a:r>
            <a:r>
              <a:rPr kumimoji="0" lang="en-US" altLang="zh-TW" sz="2400" smtClean="0"/>
              <a:t>what instance of the problem can serve as the </a:t>
            </a:r>
            <a:r>
              <a:rPr kumimoji="0" lang="en-US" altLang="zh-TW" sz="2400" u="sng" smtClean="0"/>
              <a:t>base case</a:t>
            </a:r>
            <a:r>
              <a:rPr kumimoji="0" lang="en-US" altLang="zh-TW" sz="2400" smtClean="0"/>
              <a:t>?</a:t>
            </a:r>
          </a:p>
          <a:p>
            <a:pPr lvl="2" eaLnBrk="1" hangingPunct="1"/>
            <a:r>
              <a:rPr kumimoji="0" lang="en-US" altLang="zh-TW" sz="2000" i="1" smtClean="0"/>
              <a:t>Write the empty string backward</a:t>
            </a:r>
            <a:r>
              <a:rPr kumimoji="0" lang="en-US" altLang="zh-TW" sz="2000" smtClean="0"/>
              <a:t>. </a:t>
            </a:r>
          </a:p>
          <a:p>
            <a:pPr lvl="3" eaLnBrk="1" hangingPunct="1"/>
            <a:r>
              <a:rPr kumimoji="0" lang="en-US" altLang="zh-TW" smtClean="0">
                <a:sym typeface="Wingdings" pitchFamily="2" charset="2"/>
              </a:rPr>
              <a:t>Do nothing at all.</a:t>
            </a:r>
          </a:p>
          <a:p>
            <a:pPr lvl="3" eaLnBrk="1" hangingPunct="1"/>
            <a:endParaRPr kumimoji="0" lang="en-US" altLang="zh-TW" smtClean="0">
              <a:sym typeface="Wingdings" pitchFamily="2" charset="2"/>
            </a:endParaRPr>
          </a:p>
          <a:p>
            <a:pPr lvl="1" eaLnBrk="1" hangingPunct="1"/>
            <a:r>
              <a:rPr kumimoji="0" lang="en-US" altLang="zh-TW" sz="2400" smtClean="0"/>
              <a:t>Question 4: as the problem size diminishes, </a:t>
            </a:r>
            <a:r>
              <a:rPr kumimoji="0" lang="en-US" altLang="zh-TW" sz="2400" u="sng" smtClean="0"/>
              <a:t>will you reach this base case</a:t>
            </a:r>
            <a:r>
              <a:rPr kumimoji="0" lang="en-US" altLang="zh-TW" sz="2400" smtClean="0"/>
              <a:t>?</a:t>
            </a:r>
          </a:p>
          <a:p>
            <a:pPr lvl="2" eaLnBrk="1" hangingPunct="1"/>
            <a:r>
              <a:rPr kumimoji="0" lang="en-US" altLang="zh-TW" sz="2000" smtClean="0"/>
              <a:t>Yes.</a:t>
            </a:r>
            <a:endParaRPr lang="en-US" altLang="zh-TW" sz="2000" smtClean="0"/>
          </a:p>
        </p:txBody>
      </p:sp>
    </p:spTree>
    <p:extLst>
      <p:ext uri="{BB962C8B-B14F-4D97-AF65-F5344CB8AC3E}">
        <p14:creationId xmlns:p14="http://schemas.microsoft.com/office/powerpoint/2010/main" xmlns="" val="262025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3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23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23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Dynamic memory allocation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u="sng" dirty="0" smtClean="0"/>
              <a:t>dynamic memory allocation.cpp</a:t>
            </a:r>
          </a:p>
          <a:p>
            <a:endParaRPr lang="en-US" altLang="zh-TW" u="sng" dirty="0"/>
          </a:p>
          <a:p>
            <a:r>
              <a:rPr lang="en-US" altLang="zh-TW" u="sng" dirty="0"/>
              <a:t>dynamic memory allocation-2Darray</a:t>
            </a:r>
            <a:endParaRPr lang="zh-TW" altLang="en-US" u="sng" dirty="0"/>
          </a:p>
        </p:txBody>
      </p:sp>
    </p:spTree>
    <p:extLst>
      <p:ext uri="{BB962C8B-B14F-4D97-AF65-F5344CB8AC3E}">
        <p14:creationId xmlns:p14="http://schemas.microsoft.com/office/powerpoint/2010/main" xmlns="" val="287005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Dynamic memory allocation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Memory leak : some variables or objects store in the memory but can not access by code</a:t>
            </a:r>
          </a:p>
          <a:p>
            <a:endParaRPr lang="en-US" altLang="zh-TW" dirty="0"/>
          </a:p>
          <a:p>
            <a:r>
              <a:rPr lang="en-US" altLang="zh-TW" dirty="0" smtClean="0"/>
              <a:t>Double delete : allocate once, but delete twice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3846795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Important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When you have one “new”, you must have exactly one “delete”</a:t>
            </a:r>
          </a:p>
          <a:p>
            <a:r>
              <a:rPr lang="en-US" altLang="zh-TW" dirty="0" smtClean="0"/>
              <a:t>Be very careful when you handling pointer</a:t>
            </a:r>
          </a:p>
        </p:txBody>
      </p:sp>
    </p:spTree>
    <p:extLst>
      <p:ext uri="{BB962C8B-B14F-4D97-AF65-F5344CB8AC3E}">
        <p14:creationId xmlns:p14="http://schemas.microsoft.com/office/powerpoint/2010/main" xmlns="" val="422168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Recursive Function(1/3)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 recursive function calls itself</a:t>
            </a:r>
          </a:p>
          <a:p>
            <a:r>
              <a:rPr lang="en-US" altLang="zh-TW" dirty="0" smtClean="0"/>
              <a:t>Each recursive call solves an identical, but smaller, problem</a:t>
            </a:r>
          </a:p>
          <a:p>
            <a:r>
              <a:rPr lang="en-US" altLang="zh-TW" dirty="0" smtClean="0"/>
              <a:t>A test for the base case enables the recursive calls to stop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485109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Recursive Function (2/3)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Four Questions: </a:t>
            </a:r>
          </a:p>
          <a:p>
            <a:pPr lvl="1"/>
            <a:r>
              <a:rPr lang="en-US" altLang="zh-TW" dirty="0" smtClean="0"/>
              <a:t>How can you define the problem in terms of a smaller problem of the same type?</a:t>
            </a:r>
          </a:p>
          <a:p>
            <a:pPr lvl="1"/>
            <a:r>
              <a:rPr lang="en-US" altLang="zh-TW" dirty="0" smtClean="0"/>
              <a:t>How does each recursive call diminish the size of the problem?</a:t>
            </a:r>
          </a:p>
        </p:txBody>
      </p:sp>
    </p:spTree>
    <p:extLst>
      <p:ext uri="{BB962C8B-B14F-4D97-AF65-F5344CB8AC3E}">
        <p14:creationId xmlns:p14="http://schemas.microsoft.com/office/powerpoint/2010/main" xmlns="" val="3035139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Recursive </a:t>
            </a:r>
            <a:r>
              <a:rPr lang="en-US" altLang="zh-TW" dirty="0" smtClean="0"/>
              <a:t>Function (3/3)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zh-TW" dirty="0"/>
              <a:t>What instance of the problem can serve as the base case?</a:t>
            </a:r>
          </a:p>
          <a:p>
            <a:pPr lvl="1"/>
            <a:r>
              <a:rPr lang="en-US" altLang="zh-TW" dirty="0"/>
              <a:t>As the problem size diminishes, will you reach this base case? 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51082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Verdana" pitchFamily="34" charset="0"/>
                <a:ea typeface="新細明體" pitchFamily="18" charset="-120"/>
              </a:defRPr>
            </a:lvl9pPr>
          </a:lstStyle>
          <a:p>
            <a:pPr eaLnBrk="1" hangingPunct="1"/>
            <a:fld id="{6CC2CB65-2747-4E89-8D2E-BFFE6351D4EC}" type="slidenum">
              <a:rPr kumimoji="0" lang="zh-TW" altLang="en-US" sz="1200"/>
              <a:pPr eaLnBrk="1" hangingPunct="1"/>
              <a:t>9</a:t>
            </a:fld>
            <a:endParaRPr kumimoji="0" lang="en-US" altLang="zh-TW" sz="1200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0" lang="en-US" altLang="zh-TW" sz="3400" dirty="0" smtClean="0"/>
              <a:t>A Recursive </a:t>
            </a:r>
            <a:r>
              <a:rPr kumimoji="0" lang="en-US" altLang="zh-TW" sz="3400" dirty="0" smtClean="0">
                <a:latin typeface="Courier New" pitchFamily="49" charset="0"/>
              </a:rPr>
              <a:t>void</a:t>
            </a:r>
            <a:r>
              <a:rPr kumimoji="0" lang="en-US" altLang="zh-TW" sz="3400" dirty="0" smtClean="0"/>
              <a:t> Function: </a:t>
            </a:r>
            <a:br>
              <a:rPr kumimoji="0" lang="en-US" altLang="zh-TW" sz="3400" dirty="0" smtClean="0"/>
            </a:br>
            <a:r>
              <a:rPr kumimoji="0" lang="en-US" altLang="zh-TW" sz="3400" dirty="0" smtClean="0"/>
              <a:t>Writing a String Backward (1/11)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16832"/>
            <a:ext cx="8229600" cy="4389120"/>
          </a:xfrm>
        </p:spPr>
        <p:txBody>
          <a:bodyPr/>
          <a:lstStyle/>
          <a:p>
            <a:pPr eaLnBrk="1" hangingPunct="1"/>
            <a:r>
              <a:rPr kumimoji="0" lang="en-US" altLang="zh-TW" b="1" dirty="0" smtClean="0"/>
              <a:t>Problem</a:t>
            </a:r>
            <a:r>
              <a:rPr kumimoji="0" lang="en-US" altLang="zh-TW" dirty="0" smtClean="0"/>
              <a:t>:</a:t>
            </a:r>
          </a:p>
          <a:p>
            <a:pPr lvl="1" eaLnBrk="1" hangingPunct="1"/>
            <a:r>
              <a:rPr kumimoji="0" lang="en-US" altLang="zh-TW" dirty="0" smtClean="0"/>
              <a:t>Given a string of characters, write it in reverse order.</a:t>
            </a:r>
          </a:p>
          <a:p>
            <a:pPr lvl="2" eaLnBrk="1" hangingPunct="1"/>
            <a:r>
              <a:rPr kumimoji="0" lang="en-US" altLang="zh-TW" dirty="0" smtClean="0"/>
              <a:t>E.g., </a:t>
            </a:r>
            <a:r>
              <a:rPr kumimoji="0" lang="en-US" altLang="zh-TW" dirty="0" smtClean="0">
                <a:latin typeface="Arial" charset="0"/>
              </a:rPr>
              <a:t>“</a:t>
            </a:r>
            <a:r>
              <a:rPr kumimoji="0" lang="en-US" altLang="zh-TW" dirty="0" smtClean="0"/>
              <a:t>cat</a:t>
            </a:r>
            <a:r>
              <a:rPr kumimoji="0" lang="en-US" altLang="zh-TW" dirty="0" smtClean="0">
                <a:latin typeface="Arial" charset="0"/>
              </a:rPr>
              <a:t>”</a:t>
            </a:r>
            <a:r>
              <a:rPr kumimoji="0" lang="en-US" altLang="zh-TW" dirty="0" smtClean="0"/>
              <a:t> </a:t>
            </a:r>
            <a:r>
              <a:rPr kumimoji="0" lang="en-US" altLang="zh-TW" dirty="0" smtClean="0">
                <a:sym typeface="Wingdings" pitchFamily="2" charset="2"/>
              </a:rPr>
              <a:t> </a:t>
            </a:r>
            <a:r>
              <a:rPr kumimoji="0" lang="en-US" altLang="zh-TW" dirty="0" smtClean="0">
                <a:latin typeface="Arial" charset="0"/>
                <a:sym typeface="Wingdings" pitchFamily="2" charset="2"/>
              </a:rPr>
              <a:t>“</a:t>
            </a:r>
            <a:r>
              <a:rPr kumimoji="0" lang="en-US" altLang="zh-TW" dirty="0" err="1" smtClean="0">
                <a:sym typeface="Wingdings" pitchFamily="2" charset="2"/>
              </a:rPr>
              <a:t>tac</a:t>
            </a:r>
            <a:r>
              <a:rPr kumimoji="0" lang="en-US" altLang="zh-TW" dirty="0" smtClean="0">
                <a:latin typeface="Arial" charset="0"/>
                <a:sym typeface="Wingdings" pitchFamily="2" charset="2"/>
              </a:rPr>
              <a:t>”</a:t>
            </a:r>
            <a:r>
              <a:rPr kumimoji="0" lang="en-US" altLang="zh-TW" dirty="0" smtClean="0">
                <a:sym typeface="Wingdings" pitchFamily="2" charset="2"/>
              </a:rPr>
              <a:t>.</a:t>
            </a:r>
          </a:p>
          <a:p>
            <a:r>
              <a:rPr lang="en-US" altLang="zh-TW" dirty="0" smtClean="0"/>
              <a:t>How </a:t>
            </a:r>
            <a:r>
              <a:rPr lang="en-US" altLang="zh-TW" dirty="0"/>
              <a:t>can you write an n-character string backward, if you can write an (n-1)-character  string backward? </a:t>
            </a:r>
            <a:endParaRPr lang="en-US" altLang="zh-TW" dirty="0" smtClean="0"/>
          </a:p>
          <a:p>
            <a:r>
              <a:rPr lang="en-US" altLang="zh-TW" dirty="0"/>
              <a:t>The base case: Write the empty string backward</a:t>
            </a:r>
          </a:p>
          <a:p>
            <a:endParaRPr lang="zh-TW" altLang="en-US" dirty="0"/>
          </a:p>
          <a:p>
            <a:pPr lvl="2" eaLnBrk="1" hangingPunct="1"/>
            <a:endParaRPr kumimoji="0" lang="en-US" altLang="zh-TW" dirty="0" smtClean="0">
              <a:sym typeface="Wingdings" pitchFamily="2" charset="2"/>
            </a:endParaRPr>
          </a:p>
          <a:p>
            <a:pPr lvl="2" eaLnBrk="1" hangingPunct="1"/>
            <a:endParaRPr kumimoji="0" lang="en-US" altLang="zh-TW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1108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線">
  <a:themeElements>
    <a:clrScheme name="流線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線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線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1188</TotalTime>
  <Words>1527</Words>
  <Application>Microsoft Office PowerPoint</Application>
  <PresentationFormat>如螢幕大小 (4:3)</PresentationFormat>
  <Paragraphs>376</Paragraphs>
  <Slides>28</Slides>
  <Notes>13</Notes>
  <HiddenSlides>3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28</vt:i4>
      </vt:variant>
    </vt:vector>
  </HeadingPairs>
  <TitlesOfParts>
    <vt:vector size="29" baseType="lpstr">
      <vt:lpstr>流線</vt:lpstr>
      <vt:lpstr>Lab #06</vt:lpstr>
      <vt:lpstr>http://goo.gl/trBKF</vt:lpstr>
      <vt:lpstr>Dynamic memory allocation</vt:lpstr>
      <vt:lpstr>Dynamic memory allocation</vt:lpstr>
      <vt:lpstr>Important</vt:lpstr>
      <vt:lpstr>Recursive Function(1/3)</vt:lpstr>
      <vt:lpstr>Recursive Function (2/3)</vt:lpstr>
      <vt:lpstr>Recursive Function (3/3)</vt:lpstr>
      <vt:lpstr>A Recursive void Function:  Writing a String Backward (1/11)</vt:lpstr>
      <vt:lpstr>A Recursive void Function:  Writing a String Backward (2/11)</vt:lpstr>
      <vt:lpstr>A Recursive void Function:  Writing a String Backward (3/11) WriteBackward.cpp</vt:lpstr>
      <vt:lpstr>A Recursive void Function:  Writing a String Backward (4/11)</vt:lpstr>
      <vt:lpstr>A Recursive void Function:  Writing a String Backward (5/11)</vt:lpstr>
      <vt:lpstr>A Recursive void Function:  Writing a String Backward (6/11)</vt:lpstr>
      <vt:lpstr>A Recursive void Function:  Writing a String Backward (7/11)</vt:lpstr>
      <vt:lpstr>Lab Work :</vt:lpstr>
      <vt:lpstr>A Recursive void Function:  Writing a String Backward (8/11)</vt:lpstr>
      <vt:lpstr>A Recursive void Function:  Writing a String Backward (9/11)</vt:lpstr>
      <vt:lpstr>Searching an Array: Binary Search (1/6)</vt:lpstr>
      <vt:lpstr>Searching an Array: Binary Search (2/6) Implementation details</vt:lpstr>
      <vt:lpstr>Searching an Array: Binary Search (3/6) Implementation details</vt:lpstr>
      <vt:lpstr>Binary Search</vt:lpstr>
      <vt:lpstr>Searching an Array: Binary Search (4/6) Implementation details</vt:lpstr>
      <vt:lpstr>Searching an Array: Binary Search (5/6)</vt:lpstr>
      <vt:lpstr>Searching an Array: Binary Search (6/6)</vt:lpstr>
      <vt:lpstr>A Recursive void Function:  Writing a String Backward (2/11)</vt:lpstr>
      <vt:lpstr>投影片 27</vt:lpstr>
      <vt:lpstr>A Recursive void Function:  Writing a String Backward (4/11)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#02</dc:title>
  <dc:creator>Illeanore</dc:creator>
  <cp:lastModifiedBy>User</cp:lastModifiedBy>
  <cp:revision>63</cp:revision>
  <dcterms:created xsi:type="dcterms:W3CDTF">2013-02-27T03:12:46Z</dcterms:created>
  <dcterms:modified xsi:type="dcterms:W3CDTF">2013-04-17T10:35:49Z</dcterms:modified>
</cp:coreProperties>
</file>