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21"/>
  </p:notesMasterIdLst>
  <p:sldIdLst>
    <p:sldId id="256" r:id="rId2"/>
    <p:sldId id="311" r:id="rId3"/>
    <p:sldId id="319" r:id="rId4"/>
    <p:sldId id="286" r:id="rId5"/>
    <p:sldId id="287" r:id="rId6"/>
    <p:sldId id="291" r:id="rId7"/>
    <p:sldId id="293" r:id="rId8"/>
    <p:sldId id="321" r:id="rId9"/>
    <p:sldId id="322" r:id="rId10"/>
    <p:sldId id="320" r:id="rId11"/>
    <p:sldId id="296" r:id="rId12"/>
    <p:sldId id="318" r:id="rId13"/>
    <p:sldId id="317" r:id="rId14"/>
    <p:sldId id="323" r:id="rId15"/>
    <p:sldId id="294" r:id="rId16"/>
    <p:sldId id="314" r:id="rId17"/>
    <p:sldId id="298" r:id="rId18"/>
    <p:sldId id="301" r:id="rId19"/>
    <p:sldId id="304" r:id="rId20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424" autoAdjust="0"/>
  </p:normalViewPr>
  <p:slideViewPr>
    <p:cSldViewPr snapToGrid="0" snapToObjects="1">
      <p:cViewPr varScale="1">
        <p:scale>
          <a:sx n="74" d="100"/>
          <a:sy n="74" d="100"/>
        </p:scale>
        <p:origin x="10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200" b="0" dirty="0" smtClean="0">
                <a:latin typeface="+mn-ea"/>
              </a:rPr>
              <a:t>Separate the index and score with a space, and separate the two students with a new line character.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DD3AC-56C3-8643-A10C-791B8272748F}" type="slidenum">
              <a:rPr kumimoji="1" lang="zh-TW" altLang="en-US" smtClean="0"/>
              <a:t>18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955695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2015/3/18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#03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2015/03/18 (week 4)</a:t>
            </a:r>
          </a:p>
          <a:p>
            <a:r>
              <a:rPr kumimoji="1" lang="en-US" altLang="zh-TW" dirty="0" smtClean="0"/>
              <a:t>Presenter: Shelley sun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Array Declaration &amp; Initialization</a:t>
            </a:r>
          </a:p>
          <a:p>
            <a:pPr marL="800100" lvl="1" indent="-342900">
              <a:buClr>
                <a:schemeClr val="accent1">
                  <a:lumMod val="40000"/>
                  <a:lumOff val="60000"/>
                </a:schemeClr>
              </a:buClr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#1 – Find number</a:t>
            </a:r>
          </a:p>
          <a:p>
            <a:pPr marL="800100" lvl="1" indent="-342900">
              <a:buClr>
                <a:schemeClr val="accent1">
                  <a:lumMod val="40000"/>
                  <a:lumOff val="60000"/>
                </a:schemeClr>
              </a:buClr>
              <a:buFont typeface="Arial"/>
              <a:buChar char="•"/>
            </a:pPr>
            <a:r>
              <a:rPr kumimoji="1" lang="en-US" altLang="zh-TW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</a:t>
            </a:r>
            <a:r>
              <a:rPr kumimoji="1" lang="en-US" altLang="zh-TW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#2a </a:t>
            </a:r>
            <a:r>
              <a:rPr kumimoji="1" lang="en-US" altLang="zh-TW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– Max </a:t>
            </a:r>
            <a:r>
              <a:rPr kumimoji="1" lang="en-US" altLang="zh-TW" sz="2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Num</a:t>
            </a:r>
            <a:r>
              <a:rPr kumimoji="1" lang="en-US" altLang="zh-TW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 Frequency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Dynamic Arrays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#2b – </a:t>
            </a:r>
            <a:r>
              <a:rPr kumimoji="1" lang="en-US" altLang="zh-TW" sz="2800" dirty="0" smtClean="0">
                <a:latin typeface="+mn-ea"/>
              </a:rPr>
              <a:t>Bar Chart </a:t>
            </a:r>
            <a:r>
              <a:rPr kumimoji="1" lang="en-US" altLang="zh-TW" sz="2800" dirty="0">
                <a:latin typeface="+mn-ea"/>
              </a:rPr>
              <a:t>Printing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Multi-dimensional Arrays</a:t>
            </a:r>
            <a:endParaRPr kumimoji="1" lang="en-US" altLang="zh-TW" sz="2800" dirty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  <a:p>
            <a:pPr marL="800100" lvl="1" indent="-342900">
              <a:buClr>
                <a:schemeClr val="accent1">
                  <a:lumMod val="40000"/>
                  <a:lumOff val="60000"/>
                </a:schemeClr>
              </a:buClr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#3 – Students Grade</a:t>
            </a:r>
          </a:p>
        </p:txBody>
      </p:sp>
    </p:spTree>
    <p:extLst>
      <p:ext uri="{BB962C8B-B14F-4D97-AF65-F5344CB8AC3E}">
        <p14:creationId xmlns:p14="http://schemas.microsoft.com/office/powerpoint/2010/main" val="38730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Dynamic Arrays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length of an array must be </a:t>
            </a:r>
            <a:r>
              <a:rPr kumimoji="1" lang="en-US" altLang="zh-TW" sz="2800" b="0" dirty="0" smtClean="0">
                <a:solidFill>
                  <a:srgbClr val="C00000"/>
                </a:solidFill>
                <a:latin typeface="+mn-ea"/>
              </a:rPr>
              <a:t>fixed</a:t>
            </a:r>
            <a:r>
              <a:rPr kumimoji="1" lang="en-US" altLang="zh-TW" sz="2800" b="0" dirty="0" smtClean="0">
                <a:latin typeface="+mn-ea"/>
              </a:rPr>
              <a:t> when declared.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As the professor mentioned</a:t>
            </a:r>
            <a:r>
              <a:rPr kumimoji="1" lang="zh-TW" altLang="en-US" sz="2800" b="0" dirty="0" smtClean="0">
                <a:latin typeface="+mn-ea"/>
              </a:rPr>
              <a:t>：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568713" y="4187171"/>
            <a:ext cx="2581156" cy="193899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int x = 0;</a:t>
            </a:r>
          </a:p>
          <a:p>
            <a:r>
              <a:rPr lang="en-US" altLang="zh-TW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cin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&gt;&gt; x;</a:t>
            </a:r>
          </a:p>
          <a:p>
            <a:endParaRPr lang="en-US" altLang="zh-TW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array[x];</a:t>
            </a:r>
          </a:p>
          <a:p>
            <a:r>
              <a:rPr lang="en-US" altLang="zh-TW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rray[2] = 3;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3754352" y="4187171"/>
            <a:ext cx="4608954" cy="193899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 x = 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0;</a:t>
            </a:r>
            <a:endParaRPr lang="en-US" altLang="zh-TW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cin</a:t>
            </a:r>
            <a:r>
              <a:rPr lang="en-US" altLang="zh-TW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&gt;&gt; 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x;</a:t>
            </a:r>
            <a:endParaRPr lang="en-US" altLang="zh-TW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zh-TW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int* array = new int[x];</a:t>
            </a:r>
            <a:endParaRPr lang="en-US" altLang="zh-TW" sz="2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rray[2</a:t>
            </a:r>
            <a:r>
              <a:rPr lang="en-US" altLang="zh-TW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] = 3;</a:t>
            </a:r>
          </a:p>
        </p:txBody>
      </p:sp>
      <p:sp>
        <p:nvSpPr>
          <p:cNvPr id="6" name="乘號 5"/>
          <p:cNvSpPr/>
          <p:nvPr/>
        </p:nvSpPr>
        <p:spPr>
          <a:xfrm>
            <a:off x="2119165" y="4376082"/>
            <a:ext cx="1360232" cy="1110318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甜甜圈 8"/>
          <p:cNvSpPr/>
          <p:nvPr/>
        </p:nvSpPr>
        <p:spPr>
          <a:xfrm>
            <a:off x="7556056" y="4518646"/>
            <a:ext cx="836341" cy="825190"/>
          </a:xfrm>
          <a:prstGeom prst="donu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62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#2B – </a:t>
            </a:r>
            <a:r>
              <a:rPr kumimoji="1" lang="en-US" altLang="zh-TW" sz="3200" b="1" cap="none" dirty="0" smtClean="0">
                <a:latin typeface="+mj-ea"/>
              </a:rPr>
              <a:t>Bar Chart Printing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Let users </a:t>
            </a:r>
            <a:r>
              <a:rPr kumimoji="1" lang="en-US" altLang="zh-TW" sz="2800" b="0" dirty="0" smtClean="0">
                <a:latin typeface="+mn-ea"/>
              </a:rPr>
              <a:t>input any 20 positive integers </a:t>
            </a:r>
            <a:r>
              <a:rPr kumimoji="1" lang="en-US" altLang="zh-TW" sz="2800" b="0" i="1" dirty="0" err="1" smtClean="0">
                <a:latin typeface="+mn-ea"/>
              </a:rPr>
              <a:t>n</a:t>
            </a:r>
            <a:r>
              <a:rPr kumimoji="1" lang="en-US" altLang="zh-TW" sz="2800" b="0" i="1" baseline="-25000" dirty="0" err="1" smtClean="0">
                <a:latin typeface="+mn-ea"/>
              </a:rPr>
              <a:t>i</a:t>
            </a:r>
            <a:r>
              <a:rPr kumimoji="1" lang="en-US" altLang="zh-TW" sz="2800" b="0" dirty="0" smtClean="0">
                <a:latin typeface="+mn-ea"/>
              </a:rPr>
              <a:t>  to initialize </a:t>
            </a:r>
            <a:r>
              <a:rPr kumimoji="1" lang="en-US" altLang="zh-TW" sz="2800" b="0" dirty="0">
                <a:latin typeface="+mn-ea"/>
              </a:rPr>
              <a:t>an array </a:t>
            </a:r>
            <a:r>
              <a:rPr kumimoji="1" lang="en-US" altLang="zh-TW" sz="2800" b="0" dirty="0" smtClean="0">
                <a:latin typeface="+mn-ea"/>
              </a:rPr>
              <a:t>A.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 </a:t>
            </a:r>
            <a:r>
              <a:rPr kumimoji="1" lang="en-US" altLang="zh-TW" sz="2800" b="0" dirty="0">
                <a:latin typeface="+mn-ea"/>
              </a:rPr>
              <a:t>= </a:t>
            </a:r>
            <a:r>
              <a:rPr kumimoji="1" lang="en-US" altLang="zh-TW" sz="2800" b="0" dirty="0" smtClean="0">
                <a:latin typeface="+mn-ea"/>
              </a:rPr>
              <a:t>{12, 3, 12, 1, 5, 3, 7, 3, 7, 3, 7, 12, 12, 3, 3, 1, 5, 7, 1, 12}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2551884" y="3166245"/>
            <a:ext cx="4192173" cy="1077218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12 3 12 1 5 3 7 3 7 3 </a:t>
            </a:r>
            <a:br>
              <a:rPr kumimoji="1" lang="en-US" altLang="zh-TW" sz="3200" dirty="0" smtClean="0">
                <a:latin typeface="+mn-ea"/>
              </a:rPr>
            </a:br>
            <a:r>
              <a:rPr kumimoji="1" lang="en-US" altLang="zh-TW" sz="3200" dirty="0" smtClean="0">
                <a:latin typeface="+mn-ea"/>
              </a:rPr>
              <a:t>7 12 12 3 3 1 5 7 1 12</a:t>
            </a:r>
            <a:endParaRPr kumimoji="1" lang="zh-TW" altLang="en-US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8514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Count the frequency of each integer appeared in A and draw a bar chart with *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Separate each column with a tab (\t)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to screen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009622" y="3448507"/>
            <a:ext cx="2833404" cy="3046988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n	 f	bar chart</a:t>
            </a:r>
          </a:p>
          <a:p>
            <a:r>
              <a:rPr kumimoji="1" lang="en-US" altLang="zh-TW" sz="3200" dirty="0" smtClean="0">
                <a:latin typeface="+mn-ea"/>
              </a:rPr>
              <a:t>1	 3	***</a:t>
            </a:r>
          </a:p>
          <a:p>
            <a:r>
              <a:rPr kumimoji="1" lang="en-US" altLang="zh-TW" sz="3200" dirty="0" smtClean="0">
                <a:latin typeface="+mn-ea"/>
              </a:rPr>
              <a:t>3	 6	******</a:t>
            </a:r>
          </a:p>
          <a:p>
            <a:r>
              <a:rPr kumimoji="1" lang="en-US" altLang="zh-TW" sz="3200" dirty="0" smtClean="0">
                <a:latin typeface="+mn-ea"/>
              </a:rPr>
              <a:t>5	 2	**</a:t>
            </a:r>
          </a:p>
          <a:p>
            <a:r>
              <a:rPr kumimoji="1" lang="en-US" altLang="zh-TW" sz="3200" dirty="0" smtClean="0">
                <a:latin typeface="+mn-ea"/>
              </a:rPr>
              <a:t>7	 4	****</a:t>
            </a:r>
          </a:p>
          <a:p>
            <a:r>
              <a:rPr kumimoji="1" lang="en-US" altLang="zh-TW" sz="3200" dirty="0" smtClean="0">
                <a:latin typeface="+mn-ea"/>
              </a:rPr>
              <a:t>12 5	*****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57200" y="152718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#2B – </a:t>
            </a:r>
            <a:r>
              <a:rPr kumimoji="1" lang="en-US" altLang="zh-TW" sz="3200" b="1" cap="none" dirty="0">
                <a:latin typeface="+mj-ea"/>
              </a:rPr>
              <a:t>Bar Chart Printing</a:t>
            </a:r>
            <a:endParaRPr kumimoji="1" lang="zh-TW" altLang="en-US" sz="4000" b="1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0044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Array Declaration &amp; Initialization</a:t>
            </a:r>
          </a:p>
          <a:p>
            <a:pPr marL="800100" lvl="1" indent="-342900">
              <a:buClr>
                <a:schemeClr val="accent1">
                  <a:lumMod val="40000"/>
                  <a:lumOff val="60000"/>
                </a:schemeClr>
              </a:buClr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#1 – Find number</a:t>
            </a:r>
          </a:p>
          <a:p>
            <a:pPr marL="800100" lvl="1" indent="-342900">
              <a:buClr>
                <a:schemeClr val="accent1">
                  <a:lumMod val="40000"/>
                  <a:lumOff val="60000"/>
                </a:schemeClr>
              </a:buClr>
              <a:buFont typeface="Arial"/>
              <a:buChar char="•"/>
            </a:pPr>
            <a:r>
              <a:rPr kumimoji="1" lang="en-US" altLang="zh-TW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</a:t>
            </a:r>
            <a:r>
              <a:rPr kumimoji="1" lang="en-US" altLang="zh-TW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#2a </a:t>
            </a:r>
            <a:r>
              <a:rPr kumimoji="1" lang="en-US" altLang="zh-TW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– Max </a:t>
            </a:r>
            <a:r>
              <a:rPr kumimoji="1" lang="en-US" altLang="zh-TW" sz="2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Num</a:t>
            </a:r>
            <a:r>
              <a:rPr kumimoji="1" lang="en-US" altLang="zh-TW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 Frequency</a:t>
            </a:r>
            <a:endParaRPr kumimoji="1" lang="en-US" altLang="zh-TW" sz="2800" dirty="0" smtClean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Dynamic Arrays</a:t>
            </a:r>
          </a:p>
          <a:p>
            <a:pPr marL="800100" lvl="1" indent="-342900">
              <a:buClr>
                <a:schemeClr val="accent1">
                  <a:lumMod val="40000"/>
                  <a:lumOff val="60000"/>
                </a:schemeClr>
              </a:buClr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#2b – </a:t>
            </a:r>
            <a:r>
              <a:rPr kumimoji="1" lang="en-US" altLang="zh-TW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Bar Chart </a:t>
            </a:r>
            <a:r>
              <a:rPr kumimoji="1" lang="en-US" altLang="zh-TW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Printing</a:t>
            </a:r>
            <a:endParaRPr kumimoji="1" lang="en-US" altLang="zh-TW" sz="2800" b="0" dirty="0" smtClean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Multi-dimensional Arrays</a:t>
            </a:r>
            <a:endParaRPr kumimoji="1" lang="en-US" altLang="zh-TW" sz="2800" dirty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Students Grade</a:t>
            </a:r>
          </a:p>
        </p:txBody>
      </p:sp>
    </p:spTree>
    <p:extLst>
      <p:ext uri="{BB962C8B-B14F-4D97-AF65-F5344CB8AC3E}">
        <p14:creationId xmlns:p14="http://schemas.microsoft.com/office/powerpoint/2010/main" val="53917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Multi-dimensional Arrays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060351"/>
            <a:ext cx="7620000" cy="4373563"/>
          </a:xfrm>
        </p:spPr>
        <p:txBody>
          <a:bodyPr>
            <a:normAutofit/>
          </a:bodyPr>
          <a:lstStyle/>
          <a:p>
            <a:endParaRPr kumimoji="1" lang="en-US" altLang="zh-TW" sz="2800" b="0" dirty="0" smtClean="0">
              <a:latin typeface="+mn-ea"/>
            </a:endParaRPr>
          </a:p>
          <a:p>
            <a:r>
              <a:rPr kumimoji="1" lang="en-US" altLang="zh-TW" sz="2800" b="0" dirty="0" smtClean="0">
                <a:latin typeface="+mn-ea"/>
              </a:rPr>
              <a:t>Ex:</a:t>
            </a:r>
          </a:p>
          <a:p>
            <a:r>
              <a:rPr kumimoji="1" lang="en-US" altLang="zh-TW" sz="24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 </a:t>
            </a:r>
            <a:r>
              <a:rPr kumimoji="1" lang="en-US" altLang="zh-TW" sz="2400" b="0" dirty="0" err="1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score[2][3] = 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{{1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, 2, 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3}, {4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, 5, 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6}};</a:t>
            </a:r>
            <a:endParaRPr kumimoji="1" lang="en-US" altLang="zh-TW" sz="2400" b="0" dirty="0" smtClean="0">
              <a:latin typeface="+mn-ea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864625"/>
              </p:ext>
            </p:extLst>
          </p:nvPr>
        </p:nvGraphicFramePr>
        <p:xfrm>
          <a:off x="1645767" y="4605302"/>
          <a:ext cx="6431433" cy="99454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143811"/>
                <a:gridCol w="2143811"/>
                <a:gridCol w="2143811"/>
              </a:tblGrid>
              <a:tr h="49727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dirty="0" smtClean="0">
                          <a:latin typeface="+mn-ea"/>
                          <a:ea typeface="+mn-ea"/>
                        </a:rPr>
                        <a:t>Score[0][0]</a:t>
                      </a:r>
                      <a:endParaRPr lang="zh-TW" altLang="en-US" sz="2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kern="1200" dirty="0" smtClean="0">
                          <a:latin typeface="+mn-ea"/>
                          <a:ea typeface="+mn-ea"/>
                        </a:rPr>
                        <a:t>Score[0][1]</a:t>
                      </a:r>
                      <a:endParaRPr lang="zh-TW" altLang="en-US" sz="24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kern="1200" dirty="0" smtClean="0">
                          <a:latin typeface="+mn-ea"/>
                          <a:ea typeface="+mn-ea"/>
                        </a:rPr>
                        <a:t>Score[0][2]</a:t>
                      </a:r>
                      <a:endParaRPr lang="zh-TW" altLang="en-US" sz="24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49727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kern="1200" dirty="0" smtClean="0">
                          <a:latin typeface="+mn-ea"/>
                          <a:ea typeface="+mn-ea"/>
                        </a:rPr>
                        <a:t>Score[1][0]</a:t>
                      </a:r>
                      <a:endParaRPr lang="zh-TW" altLang="en-US" sz="24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kern="1200" dirty="0" smtClean="0">
                          <a:latin typeface="+mn-ea"/>
                          <a:ea typeface="+mn-ea"/>
                        </a:rPr>
                        <a:t>Score[1][1]</a:t>
                      </a:r>
                      <a:endParaRPr lang="zh-TW" altLang="en-US" sz="24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kern="1200" dirty="0" smtClean="0">
                          <a:latin typeface="+mn-ea"/>
                          <a:ea typeface="+mn-ea"/>
                        </a:rPr>
                        <a:t>Score[1][2]</a:t>
                      </a:r>
                      <a:endParaRPr lang="zh-TW" altLang="en-US" sz="24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群組 4"/>
          <p:cNvGrpSpPr/>
          <p:nvPr/>
        </p:nvGrpSpPr>
        <p:grpSpPr>
          <a:xfrm>
            <a:off x="731888" y="4181634"/>
            <a:ext cx="7435464" cy="1396449"/>
            <a:chOff x="472164" y="4131216"/>
            <a:chExt cx="7435464" cy="1396449"/>
          </a:xfrm>
        </p:grpSpPr>
        <p:sp>
          <p:nvSpPr>
            <p:cNvPr id="8" name="文字方塊 7"/>
            <p:cNvSpPr txBox="1"/>
            <p:nvPr/>
          </p:nvSpPr>
          <p:spPr>
            <a:xfrm>
              <a:off x="473614" y="4621417"/>
              <a:ext cx="9124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TW"/>
              </a:defPPr>
              <a:lvl1pPr>
                <a:defRPr sz="2000"/>
              </a:lvl1pPr>
            </a:lstStyle>
            <a:p>
              <a:r>
                <a:rPr lang="en-US" altLang="zh-TW" dirty="0"/>
                <a:t>Row 0</a:t>
              </a:r>
              <a:endParaRPr lang="zh-TW" altLang="en-US" dirty="0"/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472164" y="5127555"/>
              <a:ext cx="8915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/>
                <a:t>Row</a:t>
              </a:r>
              <a:r>
                <a:rPr lang="en-US" altLang="zh-TW" dirty="0" smtClean="0"/>
                <a:t> 1</a:t>
              </a:r>
              <a:endParaRPr lang="zh-TW" altLang="en-US" dirty="0"/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1879178" y="4131216"/>
              <a:ext cx="12827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 smtClean="0"/>
                <a:t>Column 0</a:t>
              </a:r>
              <a:endParaRPr lang="zh-TW" altLang="en-US" sz="2000" dirty="0"/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4084534" y="4134495"/>
              <a:ext cx="12827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TW"/>
              </a:defPPr>
              <a:lvl1pPr>
                <a:defRPr sz="2000"/>
              </a:lvl1pPr>
            </a:lstStyle>
            <a:p>
              <a:r>
                <a:rPr lang="en-US" altLang="zh-TW" dirty="0"/>
                <a:t>Column 1</a:t>
              </a:r>
              <a:endParaRPr lang="zh-TW" altLang="en-US" dirty="0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6065520" y="4133922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/>
                <a:t>Column</a:t>
              </a:r>
              <a:r>
                <a:rPr lang="en-US" altLang="zh-TW" dirty="0" smtClean="0"/>
                <a:t> 2</a:t>
              </a:r>
              <a:endParaRPr lang="zh-TW" altLang="en-US" dirty="0"/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3161901" y="4544474"/>
              <a:ext cx="474572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800" b="1" dirty="0" smtClean="0">
                  <a:solidFill>
                    <a:srgbClr val="C00000"/>
                  </a:solidFill>
                </a:rPr>
                <a:t>1				   2				  3</a:t>
              </a:r>
            </a:p>
            <a:p>
              <a:r>
                <a:rPr lang="en-US" altLang="zh-TW" sz="2800" b="1" dirty="0">
                  <a:solidFill>
                    <a:srgbClr val="C00000"/>
                  </a:solidFill>
                </a:rPr>
                <a:t>4				   </a:t>
              </a:r>
              <a:r>
                <a:rPr lang="en-US" altLang="zh-TW" sz="2800" b="1" dirty="0" smtClean="0">
                  <a:solidFill>
                    <a:srgbClr val="C00000"/>
                  </a:solidFill>
                </a:rPr>
                <a:t>5</a:t>
              </a:r>
              <a:r>
                <a:rPr lang="en-US" altLang="zh-TW" sz="2800" b="1" dirty="0">
                  <a:solidFill>
                    <a:srgbClr val="C00000"/>
                  </a:solidFill>
                </a:rPr>
                <a:t>				</a:t>
              </a:r>
              <a:r>
                <a:rPr lang="en-US" altLang="zh-TW" sz="2800" b="1" dirty="0" smtClean="0">
                  <a:solidFill>
                    <a:srgbClr val="C00000"/>
                  </a:solidFill>
                </a:rPr>
                <a:t>  6</a:t>
              </a:r>
              <a:endParaRPr lang="en-US" altLang="zh-TW" sz="28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731888" y="1949753"/>
            <a:ext cx="6187240" cy="5110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sz="2400" b="1" i="1" u="sng" dirty="0">
                <a:solidFill>
                  <a:srgbClr val="000000"/>
                </a:solidFill>
              </a:rPr>
              <a:t>data type</a:t>
            </a:r>
            <a:r>
              <a:rPr lang="en-US" altLang="zh-TW" sz="2400" b="1" dirty="0">
                <a:solidFill>
                  <a:srgbClr val="000000"/>
                </a:solidFill>
              </a:rPr>
              <a:t> </a:t>
            </a:r>
            <a:r>
              <a:rPr lang="en-US" altLang="zh-TW" sz="2400" b="1" i="1" u="sng" dirty="0">
                <a:solidFill>
                  <a:srgbClr val="000000"/>
                </a:solidFill>
              </a:rPr>
              <a:t>array name</a:t>
            </a:r>
            <a:r>
              <a:rPr lang="en-US" altLang="zh-TW" sz="2400" b="1" i="1" dirty="0">
                <a:solidFill>
                  <a:srgbClr val="000000"/>
                </a:solidFill>
              </a:rPr>
              <a:t> </a:t>
            </a:r>
            <a:r>
              <a:rPr lang="en-US" altLang="zh-TW" sz="2400" b="1" dirty="0">
                <a:solidFill>
                  <a:srgbClr val="000000"/>
                </a:solidFill>
              </a:rPr>
              <a:t>[ </a:t>
            </a:r>
            <a:r>
              <a:rPr lang="en-US" altLang="zh-TW" sz="2400" b="1" i="1" u="sng" dirty="0">
                <a:solidFill>
                  <a:srgbClr val="000000"/>
                </a:solidFill>
              </a:rPr>
              <a:t>rows</a:t>
            </a:r>
            <a:r>
              <a:rPr lang="en-US" altLang="zh-TW" sz="2400" b="1" i="1" dirty="0">
                <a:solidFill>
                  <a:srgbClr val="000000"/>
                </a:solidFill>
              </a:rPr>
              <a:t> </a:t>
            </a:r>
            <a:r>
              <a:rPr lang="en-US" altLang="zh-TW" sz="2400" b="1" dirty="0">
                <a:solidFill>
                  <a:srgbClr val="000000"/>
                </a:solidFill>
              </a:rPr>
              <a:t>] [ </a:t>
            </a:r>
            <a:r>
              <a:rPr lang="en-US" altLang="zh-TW" sz="2400" b="1" i="1" u="sng" dirty="0">
                <a:solidFill>
                  <a:srgbClr val="000000"/>
                </a:solidFill>
              </a:rPr>
              <a:t>columns</a:t>
            </a:r>
            <a:r>
              <a:rPr lang="en-US" altLang="zh-TW" sz="2400" b="1" i="1" dirty="0">
                <a:solidFill>
                  <a:srgbClr val="000000"/>
                </a:solidFill>
              </a:rPr>
              <a:t> </a:t>
            </a:r>
            <a:r>
              <a:rPr lang="en-US" altLang="zh-TW" sz="2400" b="1" dirty="0">
                <a:solidFill>
                  <a:srgbClr val="000000"/>
                </a:solidFill>
              </a:rPr>
              <a:t>];</a:t>
            </a:r>
          </a:p>
        </p:txBody>
      </p:sp>
    </p:spTree>
    <p:extLst>
      <p:ext uri="{BB962C8B-B14F-4D97-AF65-F5344CB8AC3E}">
        <p14:creationId xmlns:p14="http://schemas.microsoft.com/office/powerpoint/2010/main" val="124236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Multi-dimensional Arrays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699715"/>
          </a:xfrm>
        </p:spPr>
        <p:txBody>
          <a:bodyPr>
            <a:normAutofit/>
          </a:bodyPr>
          <a:lstStyle/>
          <a:p>
            <a:r>
              <a:rPr kumimoji="1" lang="en-US" altLang="zh-TW" sz="2400" b="0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score[2][3] = {{1, 2, 3}, {4, 5, 6}}; </a:t>
            </a:r>
          </a:p>
          <a:p>
            <a:r>
              <a:rPr kumimoji="1" lang="en-US" altLang="zh-TW" sz="2400" b="0" dirty="0" err="1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score[2][3] = {1, 2, 3, 4, 5, 6}; </a:t>
            </a:r>
          </a:p>
          <a:p>
            <a:r>
              <a:rPr kumimoji="1" lang="en-US" altLang="zh-TW" sz="2400" b="0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score[][3] = {1, 2, 3, 4, 5, 6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};</a:t>
            </a:r>
          </a:p>
          <a:p>
            <a:r>
              <a:rPr kumimoji="1" lang="en-US" altLang="zh-TW" sz="24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//same statement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endParaRPr kumimoji="1" lang="en-US" altLang="zh-TW" sz="2400" b="0" dirty="0"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  <a:p>
            <a:endParaRPr kumimoji="1" lang="en-US" altLang="zh-TW" sz="2400" b="0" dirty="0" smtClean="0"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  <a:p>
            <a:r>
              <a:rPr kumimoji="1" lang="en-US" altLang="zh-TW" sz="24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score[2][] = {1, 2, 3, 4, 5, 6};</a:t>
            </a:r>
          </a:p>
          <a:p>
            <a:r>
              <a:rPr kumimoji="1" lang="en-US" altLang="zh-TW" sz="2400" b="0" dirty="0" err="1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score[][] = {1, 2, 3, 4, 5, 6}; 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</a:p>
          <a:p>
            <a:r>
              <a:rPr kumimoji="1" lang="en-US" altLang="zh-TW" sz="24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//error</a:t>
            </a:r>
          </a:p>
        </p:txBody>
      </p:sp>
    </p:spTree>
    <p:extLst>
      <p:ext uri="{BB962C8B-B14F-4D97-AF65-F5344CB8AC3E}">
        <p14:creationId xmlns:p14="http://schemas.microsoft.com/office/powerpoint/2010/main" val="409460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Casting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Use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Casting for </a:t>
            </a:r>
            <a:r>
              <a:rPr kumimoji="1" lang="en-US" altLang="zh-TW" sz="2800" b="0" dirty="0" smtClean="0">
                <a:latin typeface="+mn-ea"/>
              </a:rPr>
              <a:t>division: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If </a:t>
            </a:r>
            <a:r>
              <a:rPr kumimoji="1" lang="en-US" altLang="zh-TW" sz="2800" b="0" dirty="0" smtClean="0">
                <a:latin typeface="+mn-ea"/>
              </a:rPr>
              <a:t>both a, b </a:t>
            </a:r>
            <a:r>
              <a:rPr kumimoji="1" lang="en-US" altLang="zh-TW" sz="2800" dirty="0">
                <a:latin typeface="+mn-ea"/>
              </a:rPr>
              <a:t>are integers, </a:t>
            </a:r>
            <a:r>
              <a:rPr kumimoji="1" lang="en-US" altLang="zh-TW" sz="2800" dirty="0" smtClean="0">
                <a:latin typeface="+mn-ea"/>
              </a:rPr>
              <a:t>try </a:t>
            </a:r>
            <a:r>
              <a:rPr kumimoji="1" lang="en-US" altLang="zh-TW" sz="2800" dirty="0">
                <a:latin typeface="+mn-ea"/>
              </a:rPr>
              <a:t>to do </a:t>
            </a:r>
            <a:r>
              <a:rPr kumimoji="1" lang="en-US" altLang="zh-TW" sz="2800" dirty="0" smtClean="0">
                <a:latin typeface="+mn-ea"/>
              </a:rPr>
              <a:t>a/b:</a:t>
            </a:r>
            <a:endParaRPr kumimoji="1" lang="en-US" altLang="zh-TW" sz="2800" b="0" dirty="0" smtClean="0">
              <a:latin typeface="+mn-ea"/>
            </a:endParaRPr>
          </a:p>
          <a:p>
            <a:pPr marL="971550" lvl="1" indent="-514350">
              <a:buFont typeface="+mj-lt"/>
              <a:buAutoNum type="arabicPeriod"/>
            </a:pPr>
            <a:r>
              <a:rPr kumimoji="1" lang="en-US" altLang="zh-TW" sz="2800" dirty="0" smtClean="0">
                <a:latin typeface="+mn-ea"/>
              </a:rPr>
              <a:t>Change either a or b to </a:t>
            </a:r>
            <a:r>
              <a:rPr kumimoji="1" lang="en-US" altLang="zh-TW" sz="2800" b="1" dirty="0" smtClean="0">
                <a:latin typeface="+mn-ea"/>
              </a:rPr>
              <a:t>double</a:t>
            </a:r>
          </a:p>
          <a:p>
            <a:pPr marL="971550" lvl="1" indent="-514350">
              <a:buFont typeface="+mj-lt"/>
              <a:buAutoNum type="arabicPeriod"/>
            </a:pPr>
            <a:r>
              <a:rPr kumimoji="1" lang="en-US" altLang="zh-TW" sz="2800" dirty="0" smtClean="0">
                <a:latin typeface="+mj-ea"/>
                <a:ea typeface="+mj-ea"/>
                <a:cs typeface="Courier New" panose="02070309020205020404" pitchFamily="49" charset="0"/>
              </a:rPr>
              <a:t> </a:t>
            </a:r>
            <a:r>
              <a:rPr kumimoji="1" lang="en-US" altLang="zh-TW" sz="2800" dirty="0" err="1" smtClean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static_cast</a:t>
            </a:r>
            <a:r>
              <a:rPr kumimoji="1" lang="en-US" altLang="zh-TW" sz="2800" dirty="0" smtClean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&lt;double&gt;</a:t>
            </a:r>
            <a:r>
              <a:rPr kumimoji="1" lang="en-US" altLang="zh-TW" sz="2800" b="1" dirty="0" smtClean="0">
                <a:solidFill>
                  <a:srgbClr val="C00000"/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(a/b)</a:t>
            </a:r>
            <a:r>
              <a:rPr kumimoji="1" lang="en-US" altLang="zh-TW" sz="2800" dirty="0" smtClean="0"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	?</a:t>
            </a:r>
          </a:p>
          <a:p>
            <a:pPr lvl="1" indent="0">
              <a:buNone/>
            </a:pPr>
            <a:r>
              <a:rPr kumimoji="1" lang="en-US" altLang="zh-TW" sz="2800" dirty="0" smtClean="0">
                <a:latin typeface="Courier New" panose="02070309020205020404" pitchFamily="49" charset="0"/>
                <a:ea typeface="Meiryo" panose="020B0604030504040204" pitchFamily="34" charset="-128"/>
                <a:cs typeface="Courier New" panose="02070309020205020404" pitchFamily="49" charset="0"/>
              </a:rPr>
              <a:t>	</a:t>
            </a:r>
            <a:r>
              <a:rPr kumimoji="1" lang="en-US" altLang="zh-TW" sz="2800" dirty="0" smtClean="0">
                <a:latin typeface="+mj-ea"/>
                <a:cs typeface="Courier New" panose="02070309020205020404" pitchFamily="49" charset="0"/>
              </a:rPr>
              <a:t>  </a:t>
            </a:r>
            <a:r>
              <a:rPr kumimoji="1" lang="en-US" altLang="zh-TW" sz="2800" dirty="0" err="1" smtClean="0">
                <a:latin typeface="Courier New" panose="02070309020205020404" pitchFamily="49" charset="0"/>
                <a:ea typeface="Meiryo" panose="020B0604030504040204" pitchFamily="34" charset="-128"/>
                <a:cs typeface="Courier New" panose="02070309020205020404" pitchFamily="49" charset="0"/>
              </a:rPr>
              <a:t>static_cast</a:t>
            </a:r>
            <a:r>
              <a:rPr kumimoji="1" lang="en-US" altLang="zh-TW" sz="2800" dirty="0" smtClean="0">
                <a:latin typeface="Courier New" panose="02070309020205020404" pitchFamily="49" charset="0"/>
                <a:ea typeface="Meiryo" panose="020B0604030504040204" pitchFamily="34" charset="-128"/>
                <a:cs typeface="Courier New" panose="02070309020205020404" pitchFamily="49" charset="0"/>
              </a:rPr>
              <a:t>&lt;double&gt;</a:t>
            </a:r>
            <a:r>
              <a:rPr kumimoji="1" lang="en-US" altLang="zh-TW" sz="2800" b="1" dirty="0" smtClean="0">
                <a:solidFill>
                  <a:srgbClr val="C00000"/>
                </a:solidFill>
                <a:latin typeface="Courier New" panose="02070309020205020404" pitchFamily="49" charset="0"/>
                <a:ea typeface="Meiryo" panose="020B0604030504040204" pitchFamily="34" charset="-128"/>
                <a:cs typeface="Courier New" panose="02070309020205020404" pitchFamily="49" charset="0"/>
              </a:rPr>
              <a:t>(</a:t>
            </a:r>
            <a:r>
              <a:rPr kumimoji="1" lang="en-US" altLang="zh-TW" sz="2800" b="1" dirty="0">
                <a:solidFill>
                  <a:srgbClr val="C00000"/>
                </a:solidFill>
                <a:latin typeface="Courier New" panose="02070309020205020404" pitchFamily="49" charset="0"/>
                <a:ea typeface="Meiryo" panose="020B0604030504040204" pitchFamily="34" charset="-128"/>
                <a:cs typeface="Courier New" panose="02070309020205020404" pitchFamily="49" charset="0"/>
              </a:rPr>
              <a:t>a</a:t>
            </a:r>
            <a:r>
              <a:rPr kumimoji="1" lang="en-US" altLang="zh-TW" sz="2800" b="1" dirty="0" smtClean="0">
                <a:solidFill>
                  <a:srgbClr val="C00000"/>
                </a:solidFill>
                <a:latin typeface="Courier New" panose="02070309020205020404" pitchFamily="49" charset="0"/>
                <a:ea typeface="Meiryo" panose="020B0604030504040204" pitchFamily="34" charset="-128"/>
                <a:cs typeface="Courier New" panose="02070309020205020404" pitchFamily="49" charset="0"/>
              </a:rPr>
              <a:t>)</a:t>
            </a:r>
            <a:r>
              <a:rPr kumimoji="1" lang="en-US" altLang="zh-TW" sz="2800" dirty="0" smtClean="0">
                <a:latin typeface="Courier New" panose="02070309020205020404" pitchFamily="49" charset="0"/>
                <a:ea typeface="Meiryo" panose="020B0604030504040204" pitchFamily="34" charset="-128"/>
                <a:cs typeface="Courier New" panose="02070309020205020404" pitchFamily="49" charset="0"/>
              </a:rPr>
              <a:t>/b	?</a:t>
            </a:r>
            <a:endParaRPr kumimoji="1" lang="en-US" altLang="zh-TW" sz="2800" b="0" dirty="0" smtClean="0">
              <a:latin typeface="Courier New" panose="02070309020205020404" pitchFamily="49" charset="0"/>
              <a:ea typeface="Meiryo" panose="020B0604030504040204" pitchFamily="34" charset="-128"/>
              <a:cs typeface="Courier New" panose="02070309020205020404" pitchFamily="49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11628" y="2117853"/>
            <a:ext cx="5091448" cy="5110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TW" sz="2400" b="1" dirty="0" err="1" smtClean="0">
                <a:solidFill>
                  <a:srgbClr val="000000"/>
                </a:solidFill>
                <a:cs typeface="Courier New" panose="02070309020205020404" pitchFamily="49" charset="0"/>
              </a:rPr>
              <a:t>static_cast</a:t>
            </a:r>
            <a:r>
              <a:rPr lang="en-US" altLang="zh-TW" sz="2400" b="1" dirty="0" smtClean="0">
                <a:solidFill>
                  <a:srgbClr val="000000"/>
                </a:solidFill>
                <a:cs typeface="Courier New" panose="02070309020205020404" pitchFamily="49" charset="0"/>
              </a:rPr>
              <a:t> &lt;</a:t>
            </a:r>
            <a:r>
              <a:rPr lang="en-US" altLang="zh-TW" sz="2400" b="1" i="1" u="sng" dirty="0" smtClean="0">
                <a:solidFill>
                  <a:srgbClr val="000000"/>
                </a:solidFill>
                <a:cs typeface="Courier New" panose="02070309020205020404" pitchFamily="49" charset="0"/>
              </a:rPr>
              <a:t>type</a:t>
            </a:r>
            <a:r>
              <a:rPr lang="en-US" altLang="zh-TW" sz="2400" b="1" i="1" dirty="0" smtClean="0">
                <a:solidFill>
                  <a:srgbClr val="000000"/>
                </a:solidFill>
                <a:cs typeface="Courier New" panose="02070309020205020404" pitchFamily="49" charset="0"/>
              </a:rPr>
              <a:t>&gt; </a:t>
            </a:r>
            <a:r>
              <a:rPr lang="en-US" altLang="zh-TW" sz="2400" b="1" dirty="0" smtClean="0">
                <a:solidFill>
                  <a:srgbClr val="000000"/>
                </a:solidFill>
                <a:cs typeface="Courier New" panose="02070309020205020404" pitchFamily="49" charset="0"/>
              </a:rPr>
              <a:t>( </a:t>
            </a:r>
            <a:r>
              <a:rPr lang="en-US" altLang="zh-TW" sz="2400" b="1" i="1" u="sng" dirty="0" smtClean="0">
                <a:solidFill>
                  <a:srgbClr val="000000"/>
                </a:solidFill>
                <a:cs typeface="Courier New" panose="02070309020205020404" pitchFamily="49" charset="0"/>
              </a:rPr>
              <a:t>expressions</a:t>
            </a:r>
            <a:r>
              <a:rPr lang="en-US" altLang="zh-TW" sz="2400" b="1" i="1" dirty="0" smtClean="0">
                <a:solidFill>
                  <a:srgbClr val="000000"/>
                </a:solidFill>
                <a:cs typeface="Courier New" panose="02070309020205020404" pitchFamily="49" charset="0"/>
              </a:rPr>
              <a:t> </a:t>
            </a:r>
            <a:r>
              <a:rPr lang="en-US" altLang="zh-TW" sz="2400" b="1" dirty="0" smtClean="0">
                <a:solidFill>
                  <a:srgbClr val="000000"/>
                </a:solidFill>
                <a:cs typeface="Courier New" panose="02070309020205020404" pitchFamily="49" charset="0"/>
              </a:rPr>
              <a:t>)</a:t>
            </a:r>
            <a:endParaRPr lang="en-US" altLang="zh-TW" sz="2400" b="1" dirty="0">
              <a:solidFill>
                <a:srgbClr val="000000"/>
              </a:solidFill>
              <a:cs typeface="Courier New" panose="02070309020205020404" pitchFamily="49" charset="0"/>
            </a:endParaRPr>
          </a:p>
        </p:txBody>
      </p:sp>
      <p:sp>
        <p:nvSpPr>
          <p:cNvPr id="5" name="甜甜圈 4"/>
          <p:cNvSpPr/>
          <p:nvPr/>
        </p:nvSpPr>
        <p:spPr>
          <a:xfrm>
            <a:off x="7392473" y="5176985"/>
            <a:ext cx="412124" cy="425003"/>
          </a:xfrm>
          <a:prstGeom prst="donu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" name="乘號 5"/>
          <p:cNvSpPr/>
          <p:nvPr/>
        </p:nvSpPr>
        <p:spPr>
          <a:xfrm>
            <a:off x="7308760" y="4485386"/>
            <a:ext cx="579550" cy="592428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090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 – </a:t>
            </a:r>
            <a:r>
              <a:rPr kumimoji="1" lang="en-US" altLang="zh-TW" sz="3200" b="1" cap="none" dirty="0">
                <a:latin typeface="+mj-ea"/>
              </a:rPr>
              <a:t>Students Grade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 scores of 3 students with 4 grades into a two-dimensional array, and compute the average scores of each grade.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O</a:t>
            </a:r>
            <a:r>
              <a:rPr kumimoji="1" lang="en-US" altLang="zh-TW" sz="2800" b="0" dirty="0" smtClean="0">
                <a:latin typeface="+mn-ea"/>
              </a:rPr>
              <a:t>utput the average scores of the 4 grades, separate each number with </a:t>
            </a:r>
            <a:r>
              <a:rPr kumimoji="1" lang="en-US" altLang="zh-TW" sz="2800" b="0" dirty="0">
                <a:latin typeface="+mn-ea"/>
              </a:rPr>
              <a:t>a </a:t>
            </a:r>
            <a:r>
              <a:rPr kumimoji="1" lang="en-US" altLang="zh-TW" sz="2800" b="0" dirty="0" smtClean="0">
                <a:latin typeface="+mn-ea"/>
              </a:rPr>
              <a:t>new line.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0103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 – </a:t>
            </a:r>
            <a:r>
              <a:rPr kumimoji="1" lang="en-US" altLang="zh-TW" sz="3200" b="1" cap="none" dirty="0">
                <a:latin typeface="+mj-ea"/>
              </a:rPr>
              <a:t>Students Grade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TW" sz="2800" b="0" dirty="0" smtClean="0">
                <a:latin typeface="+mn-ea"/>
              </a:rPr>
              <a:t>Example: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to screen</a:t>
            </a:r>
          </a:p>
        </p:txBody>
      </p:sp>
      <p:grpSp>
        <p:nvGrpSpPr>
          <p:cNvPr id="4" name="群組 3"/>
          <p:cNvGrpSpPr/>
          <p:nvPr/>
        </p:nvGrpSpPr>
        <p:grpSpPr>
          <a:xfrm>
            <a:off x="1997659" y="1752600"/>
            <a:ext cx="4429418" cy="2311160"/>
            <a:chOff x="1398078" y="1929580"/>
            <a:chExt cx="4429418" cy="2311160"/>
          </a:xfrm>
        </p:grpSpPr>
        <p:sp>
          <p:nvSpPr>
            <p:cNvPr id="8" name="文字方塊 7"/>
            <p:cNvSpPr txBox="1"/>
            <p:nvPr/>
          </p:nvSpPr>
          <p:spPr>
            <a:xfrm>
              <a:off x="1398078" y="2855745"/>
              <a:ext cx="4429418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sz="2800" dirty="0" smtClean="0">
                  <a:latin typeface="+mn-ea"/>
                </a:rPr>
                <a:t>(Student 1)	91 </a:t>
              </a:r>
              <a:r>
                <a:rPr kumimoji="1" lang="en-US" altLang="zh-TW" sz="2800" dirty="0">
                  <a:latin typeface="+mn-ea"/>
                </a:rPr>
                <a:t>92 93 94</a:t>
              </a:r>
            </a:p>
            <a:p>
              <a:r>
                <a:rPr kumimoji="1" lang="en-US" altLang="zh-TW" sz="2800" dirty="0" smtClean="0">
                  <a:latin typeface="+mn-ea"/>
                </a:rPr>
                <a:t>(Student 2)	61 </a:t>
              </a:r>
              <a:r>
                <a:rPr kumimoji="1" lang="en-US" altLang="zh-TW" sz="2800" dirty="0">
                  <a:latin typeface="+mn-ea"/>
                </a:rPr>
                <a:t>6</a:t>
              </a:r>
              <a:r>
                <a:rPr kumimoji="1" lang="en-US" altLang="zh-TW" sz="2800" dirty="0" smtClean="0">
                  <a:latin typeface="+mn-ea"/>
                </a:rPr>
                <a:t>2 </a:t>
              </a:r>
              <a:r>
                <a:rPr kumimoji="1" lang="en-US" altLang="zh-TW" sz="2800" dirty="0">
                  <a:latin typeface="+mn-ea"/>
                </a:rPr>
                <a:t>6</a:t>
              </a:r>
              <a:r>
                <a:rPr kumimoji="1" lang="en-US" altLang="zh-TW" sz="2800" dirty="0" smtClean="0">
                  <a:latin typeface="+mn-ea"/>
                </a:rPr>
                <a:t>3 64</a:t>
              </a:r>
              <a:endParaRPr kumimoji="1" lang="en-US" altLang="zh-TW" sz="2800" dirty="0">
                <a:latin typeface="+mn-ea"/>
              </a:endParaRPr>
            </a:p>
            <a:p>
              <a:r>
                <a:rPr kumimoji="1" lang="en-US" altLang="zh-TW" sz="2800" dirty="0" smtClean="0">
                  <a:latin typeface="+mn-ea"/>
                </a:rPr>
                <a:t>(Student 3)	71 </a:t>
              </a:r>
              <a:r>
                <a:rPr kumimoji="1" lang="en-US" altLang="zh-TW" sz="2800" dirty="0">
                  <a:latin typeface="+mn-ea"/>
                </a:rPr>
                <a:t>72 73 74</a:t>
              </a:r>
              <a:endParaRPr kumimoji="1" lang="zh-TW" altLang="en-US" sz="2800" dirty="0">
                <a:latin typeface="+mn-ea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670479" y="2884853"/>
              <a:ext cx="2157017" cy="1355887"/>
            </a:xfrm>
            <a:prstGeom prst="rect">
              <a:avLst/>
            </a:prstGeom>
            <a:noFill/>
            <a:ln w="57150" cmpd="sng"/>
            <a:effec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kumimoji="1" lang="zh-TW" altLang="en-US" sz="2800" dirty="0">
                <a:latin typeface="+mn-ea"/>
              </a:endParaRPr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3725309" y="1929580"/>
              <a:ext cx="204735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TW" sz="2800" dirty="0" smtClean="0">
                  <a:latin typeface="+mn-ea"/>
                </a:rPr>
                <a:t>(Grade)</a:t>
              </a:r>
            </a:p>
            <a:p>
              <a:r>
                <a:rPr kumimoji="1" lang="en-US" altLang="zh-TW" sz="2800" dirty="0" smtClean="0">
                  <a:latin typeface="+mn-ea"/>
                </a:rPr>
                <a:t>1	 2	  3	   4</a:t>
              </a:r>
              <a:endParaRPr kumimoji="1" lang="zh-TW" altLang="en-US" sz="2800" dirty="0">
                <a:latin typeface="+mn-ea"/>
              </a:endParaRPr>
            </a:p>
          </p:txBody>
        </p:sp>
      </p:grpSp>
      <p:sp>
        <p:nvSpPr>
          <p:cNvPr id="7" name="文字方塊 6"/>
          <p:cNvSpPr txBox="1"/>
          <p:nvPr/>
        </p:nvSpPr>
        <p:spPr>
          <a:xfrm>
            <a:off x="4265281" y="4689792"/>
            <a:ext cx="1524776" cy="1815882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74.3333</a:t>
            </a:r>
            <a:br>
              <a:rPr kumimoji="1" lang="en-US" altLang="zh-TW" sz="2800" dirty="0" smtClean="0">
                <a:latin typeface="+mn-ea"/>
              </a:rPr>
            </a:br>
            <a:r>
              <a:rPr kumimoji="1" lang="en-US" altLang="zh-TW" sz="2800" dirty="0" smtClean="0">
                <a:latin typeface="+mn-ea"/>
              </a:rPr>
              <a:t>75.33	33</a:t>
            </a:r>
            <a:br>
              <a:rPr kumimoji="1" lang="en-US" altLang="zh-TW" sz="2800" dirty="0" smtClean="0">
                <a:latin typeface="+mn-ea"/>
              </a:rPr>
            </a:br>
            <a:r>
              <a:rPr kumimoji="1" lang="en-US" altLang="zh-TW" sz="2800" dirty="0" smtClean="0">
                <a:latin typeface="+mn-ea"/>
              </a:rPr>
              <a:t>76.33	33</a:t>
            </a:r>
            <a:br>
              <a:rPr kumimoji="1" lang="en-US" altLang="zh-TW" sz="2800" dirty="0" smtClean="0">
                <a:latin typeface="+mn-ea"/>
              </a:rPr>
            </a:br>
            <a:r>
              <a:rPr kumimoji="1" lang="en-US" altLang="zh-TW" sz="2800" dirty="0" smtClean="0">
                <a:latin typeface="+mn-ea"/>
              </a:rPr>
              <a:t>77.3333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2306967" y="4691674"/>
            <a:ext cx="173797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(Grade 1)</a:t>
            </a:r>
          </a:p>
          <a:p>
            <a:r>
              <a:rPr kumimoji="1" lang="en-US" altLang="zh-TW" sz="2800" dirty="0" smtClean="0">
                <a:latin typeface="+mn-ea"/>
              </a:rPr>
              <a:t>(Grade 2)</a:t>
            </a:r>
            <a:endParaRPr kumimoji="1" lang="en-US" altLang="zh-TW" sz="2800" dirty="0">
              <a:latin typeface="+mn-ea"/>
            </a:endParaRPr>
          </a:p>
          <a:p>
            <a:r>
              <a:rPr kumimoji="1" lang="en-US" altLang="zh-TW" sz="2800" dirty="0" smtClean="0">
                <a:latin typeface="+mn-ea"/>
              </a:rPr>
              <a:t>(Grade 3</a:t>
            </a:r>
            <a:r>
              <a:rPr kumimoji="1" lang="en-US" altLang="zh-TW" sz="2800" dirty="0">
                <a:latin typeface="+mn-ea"/>
              </a:rPr>
              <a:t>)</a:t>
            </a:r>
          </a:p>
          <a:p>
            <a:r>
              <a:rPr kumimoji="1" lang="en-US" altLang="zh-TW" sz="2800" dirty="0" smtClean="0">
                <a:latin typeface="+mn-ea"/>
              </a:rPr>
              <a:t>(Grade 4)</a:t>
            </a:r>
            <a:endParaRPr kumimoji="1"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9542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Array Declaration &amp; Initialization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Find number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latin typeface="+mn-ea"/>
              </a:rPr>
              <a:t>Practice </a:t>
            </a:r>
            <a:r>
              <a:rPr kumimoji="1" lang="en-US" altLang="zh-TW" sz="2800" dirty="0" smtClean="0">
                <a:latin typeface="+mn-ea"/>
              </a:rPr>
              <a:t>#2a </a:t>
            </a:r>
            <a:r>
              <a:rPr kumimoji="1" lang="en-US" altLang="zh-TW" sz="2800" dirty="0">
                <a:latin typeface="+mn-ea"/>
              </a:rPr>
              <a:t>– Max </a:t>
            </a:r>
            <a:r>
              <a:rPr kumimoji="1" lang="en-US" altLang="zh-TW" sz="2800" dirty="0" err="1">
                <a:latin typeface="+mn-ea"/>
              </a:rPr>
              <a:t>Num</a:t>
            </a:r>
            <a:r>
              <a:rPr kumimoji="1" lang="en-US" altLang="zh-TW" sz="2800" dirty="0">
                <a:latin typeface="+mn-ea"/>
              </a:rPr>
              <a:t> Frequency</a:t>
            </a:r>
            <a:endParaRPr kumimoji="1" lang="en-US" altLang="zh-TW" sz="28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Dynamic Arrays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#2b – </a:t>
            </a:r>
            <a:r>
              <a:rPr kumimoji="1" lang="en-US" altLang="zh-TW" sz="2800" dirty="0" smtClean="0">
                <a:latin typeface="+mn-ea"/>
              </a:rPr>
              <a:t>Bar Chart </a:t>
            </a:r>
            <a:r>
              <a:rPr kumimoji="1" lang="en-US" altLang="zh-TW" sz="2800" dirty="0">
                <a:latin typeface="+mn-ea"/>
              </a:rPr>
              <a:t>Printing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Multi-dimensional Arrays</a:t>
            </a:r>
            <a:endParaRPr kumimoji="1" lang="en-US" altLang="zh-TW" sz="2800" dirty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Students Grade</a:t>
            </a:r>
          </a:p>
        </p:txBody>
      </p:sp>
    </p:spTree>
    <p:extLst>
      <p:ext uri="{BB962C8B-B14F-4D97-AF65-F5344CB8AC3E}">
        <p14:creationId xmlns:p14="http://schemas.microsoft.com/office/powerpoint/2010/main" val="1846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Array Declaration &amp; Initialization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Find number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latin typeface="+mn-ea"/>
              </a:rPr>
              <a:t>Practice </a:t>
            </a:r>
            <a:r>
              <a:rPr kumimoji="1" lang="en-US" altLang="zh-TW" sz="2800" dirty="0" smtClean="0">
                <a:latin typeface="+mn-ea"/>
              </a:rPr>
              <a:t>#2a </a:t>
            </a:r>
            <a:r>
              <a:rPr kumimoji="1" lang="en-US" altLang="zh-TW" sz="2800" dirty="0">
                <a:latin typeface="+mn-ea"/>
              </a:rPr>
              <a:t>– </a:t>
            </a:r>
            <a:r>
              <a:rPr kumimoji="1" lang="en-US" altLang="zh-TW" sz="2800" dirty="0" smtClean="0">
                <a:latin typeface="+mn-ea"/>
              </a:rPr>
              <a:t>Max </a:t>
            </a:r>
            <a:r>
              <a:rPr kumimoji="1" lang="en-US" altLang="zh-TW" sz="2800" dirty="0" err="1" smtClean="0">
                <a:latin typeface="+mn-ea"/>
              </a:rPr>
              <a:t>Num</a:t>
            </a:r>
            <a:r>
              <a:rPr kumimoji="1" lang="en-US" altLang="zh-TW" sz="2800" dirty="0" smtClean="0">
                <a:latin typeface="+mn-ea"/>
              </a:rPr>
              <a:t> Frequency</a:t>
            </a:r>
            <a:endParaRPr kumimoji="1" lang="en-US" altLang="zh-TW" sz="280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Dynamic Arrays</a:t>
            </a:r>
          </a:p>
          <a:p>
            <a:pPr marL="800100" lvl="1" indent="-342900">
              <a:buClr>
                <a:schemeClr val="accent1">
                  <a:lumMod val="40000"/>
                  <a:lumOff val="60000"/>
                </a:schemeClr>
              </a:buClr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#2b – </a:t>
            </a:r>
            <a:r>
              <a:rPr kumimoji="1" lang="en-US" altLang="zh-TW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Bar Chart </a:t>
            </a:r>
            <a:r>
              <a:rPr kumimoji="1" lang="en-US" altLang="zh-TW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Printing</a:t>
            </a:r>
            <a:endParaRPr kumimoji="1" lang="en-US" altLang="zh-TW" sz="2800" b="0" dirty="0" smtClean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Multi-dimensional Arrays</a:t>
            </a:r>
            <a:endParaRPr kumimoji="1" lang="en-US" altLang="zh-TW" sz="2800" dirty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  <a:p>
            <a:pPr marL="800100" lvl="1" indent="-342900">
              <a:buClr>
                <a:schemeClr val="accent1">
                  <a:lumMod val="40000"/>
                  <a:lumOff val="60000"/>
                </a:schemeClr>
              </a:buClr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#3 – Students Grade</a:t>
            </a:r>
          </a:p>
        </p:txBody>
      </p:sp>
    </p:spTree>
    <p:extLst>
      <p:ext uri="{BB962C8B-B14F-4D97-AF65-F5344CB8AC3E}">
        <p14:creationId xmlns:p14="http://schemas.microsoft.com/office/powerpoint/2010/main" val="176365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Array Declaration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i="1" u="sng" dirty="0"/>
              <a:t>data type</a:t>
            </a:r>
            <a:r>
              <a:rPr lang="en-US" altLang="zh-TW" sz="2400" dirty="0"/>
              <a:t> </a:t>
            </a:r>
            <a:r>
              <a:rPr lang="en-US" altLang="zh-TW" sz="2400" i="1" u="sng" dirty="0"/>
              <a:t>array name</a:t>
            </a:r>
            <a:r>
              <a:rPr lang="en-US" altLang="zh-TW" sz="2400" i="1" dirty="0"/>
              <a:t> </a:t>
            </a:r>
            <a:r>
              <a:rPr lang="en-US" altLang="zh-TW" sz="2400" dirty="0"/>
              <a:t>[ </a:t>
            </a:r>
            <a:r>
              <a:rPr lang="en-US" altLang="zh-TW" sz="2400" i="1" u="sng" dirty="0"/>
              <a:t>number of elements</a:t>
            </a:r>
            <a:r>
              <a:rPr lang="en-US" altLang="zh-TW" sz="2400" i="1" dirty="0"/>
              <a:t> </a:t>
            </a:r>
            <a:r>
              <a:rPr lang="en-US" altLang="zh-TW" sz="2400" dirty="0" smtClean="0"/>
              <a:t>];</a:t>
            </a:r>
          </a:p>
          <a:p>
            <a:endParaRPr lang="zh-TW" altLang="en-US" sz="2400" dirty="0"/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800" b="0" dirty="0" err="1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[5] = {0, 1, 2, 3, 4};</a:t>
            </a:r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double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d[5] = {0.0, 1.0, 2.0, 3.0, 4.0};</a:t>
            </a:r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char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c[5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] = 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{‘a’, ‘b’, ‘c’, ‘d’, ‘e’};</a:t>
            </a:r>
          </a:p>
          <a:p>
            <a:endParaRPr kumimoji="1" lang="en-US" altLang="zh-TW" sz="2800" b="0" dirty="0" smtClean="0"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  <a:p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The </a:t>
            </a:r>
            <a:r>
              <a:rPr kumimoji="1" lang="en-US" altLang="zh-TW" sz="2800" b="0" dirty="0">
                <a:solidFill>
                  <a:schemeClr val="accent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index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starts at </a:t>
            </a:r>
            <a:r>
              <a:rPr kumimoji="1" lang="en-US" altLang="zh-TW" sz="2800" b="0" dirty="0">
                <a:solidFill>
                  <a:schemeClr val="accent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! 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/>
            </a:r>
            <a:b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	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  <a:sym typeface="Wingdings" panose="05000000000000000000" pitchFamily="2" charset="2"/>
              </a:rPr>
              <a:t> array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[0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], 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  <a:sym typeface="Wingdings" panose="05000000000000000000" pitchFamily="2" charset="2"/>
              </a:rPr>
              <a:t>array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[1], …, and 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  <a:sym typeface="Wingdings" panose="05000000000000000000" pitchFamily="2" charset="2"/>
              </a:rPr>
              <a:t>array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[4]</a:t>
            </a:r>
            <a:endParaRPr kumimoji="1" lang="en-US" altLang="zh-TW" sz="2800" b="0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7200" y="1752600"/>
            <a:ext cx="6690732" cy="5110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980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Array Initialization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en-US" altLang="zh-TW" sz="2800" b="0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800" b="0" dirty="0" err="1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[5] 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= {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0}; </a:t>
            </a:r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//{0, 0, 0, 0, 0}</a:t>
            </a:r>
          </a:p>
          <a:p>
            <a:r>
              <a:rPr kumimoji="1" lang="en-US" altLang="zh-TW" sz="2800" b="0" dirty="0" err="1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800" b="0" dirty="0" err="1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[5] = {0, 1, 2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}; </a:t>
            </a:r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//{</a:t>
            </a:r>
            <a:r>
              <a:rPr kumimoji="1" lang="en-US" altLang="zh-TW" sz="2800" b="0" dirty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0, 1, 2, </a:t>
            </a:r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0, 0}</a:t>
            </a:r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double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d[5] = {0.0};</a:t>
            </a:r>
          </a:p>
          <a:p>
            <a:endParaRPr kumimoji="1" lang="en-US" altLang="zh-TW" sz="2800" b="0" dirty="0" smtClean="0"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800" b="0" dirty="0" err="1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[5] = 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{0, 1, 2, 3, 4}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;</a:t>
            </a:r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800" b="0" dirty="0" err="1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[] = 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{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0, 1, 2, 3, 4};</a:t>
            </a:r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//size of </a:t>
            </a:r>
            <a:r>
              <a:rPr kumimoji="1" lang="en-US" altLang="zh-TW" sz="2800" b="0" dirty="0" err="1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will be 5</a:t>
            </a:r>
          </a:p>
          <a:p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//same statement</a:t>
            </a:r>
          </a:p>
        </p:txBody>
      </p:sp>
    </p:spTree>
    <p:extLst>
      <p:ext uri="{BB962C8B-B14F-4D97-AF65-F5344CB8AC3E}">
        <p14:creationId xmlns:p14="http://schemas.microsoft.com/office/powerpoint/2010/main" val="231878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#1 – </a:t>
            </a:r>
            <a:r>
              <a:rPr kumimoji="1" lang="en-US" altLang="zh-TW" sz="3200" b="1" cap="none" dirty="0" smtClean="0">
                <a:latin typeface="+mj-ea"/>
              </a:rPr>
              <a:t>Find number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Let users input 10 integer of an array and an integer N, then search if N is in the array of 10 integers.</a:t>
            </a: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If the integer N is in the array, </a:t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>output:	"N is in the array"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If the integer N is </a:t>
            </a:r>
            <a:r>
              <a:rPr kumimoji="1" lang="en-US" altLang="zh-TW" sz="2800" b="0" dirty="0" smtClean="0">
                <a:latin typeface="+mn-ea"/>
              </a:rPr>
              <a:t>not in </a:t>
            </a:r>
            <a:r>
              <a:rPr kumimoji="1" lang="en-US" altLang="zh-TW" sz="2800" b="0" dirty="0">
                <a:latin typeface="+mn-ea"/>
              </a:rPr>
              <a:t>the array, </a:t>
            </a:r>
            <a:r>
              <a:rPr kumimoji="1" lang="en-US" altLang="zh-TW" sz="2800" b="0" dirty="0" smtClean="0">
                <a:latin typeface="+mn-ea"/>
              </a:rPr>
              <a:t/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>output:	"</a:t>
            </a:r>
            <a:r>
              <a:rPr kumimoji="1" lang="en-US" altLang="zh-TW" sz="2800" b="0" dirty="0">
                <a:latin typeface="+mn-ea"/>
              </a:rPr>
              <a:t>N is </a:t>
            </a:r>
            <a:r>
              <a:rPr kumimoji="1" lang="en-US" altLang="zh-TW" sz="2800" b="0" dirty="0" smtClean="0">
                <a:latin typeface="+mn-ea"/>
              </a:rPr>
              <a:t>not in </a:t>
            </a:r>
            <a:r>
              <a:rPr kumimoji="1" lang="en-US" altLang="zh-TW" sz="2800" b="0" dirty="0">
                <a:latin typeface="+mn-ea"/>
              </a:rPr>
              <a:t>the array"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6257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/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/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>Output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/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/>
            </a:r>
            <a:br>
              <a:rPr kumimoji="1" lang="en-US" altLang="zh-TW" sz="2800" b="0" dirty="0" smtClean="0">
                <a:latin typeface="+mn-ea"/>
              </a:rPr>
            </a:br>
            <a:r>
              <a:rPr kumimoji="1" lang="en-US" altLang="zh-TW" sz="2800" b="0" dirty="0" smtClean="0">
                <a:latin typeface="+mn-ea"/>
              </a:rPr>
              <a:t>Output</a:t>
            </a: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57200" y="152718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#1 – </a:t>
            </a:r>
            <a:r>
              <a:rPr kumimoji="1" lang="en-US" altLang="zh-TW" sz="3200" b="1" cap="none" dirty="0" smtClean="0">
                <a:latin typeface="+mj-ea"/>
              </a:rPr>
              <a:t>Find number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2380475" y="1788275"/>
            <a:ext cx="35830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1 3 2 2 3 1 1 3 1 3 </a:t>
            </a:r>
            <a:br>
              <a:rPr kumimoji="1" lang="en-US" altLang="zh-TW" sz="3200" dirty="0" smtClean="0">
                <a:latin typeface="+mn-ea"/>
              </a:rPr>
            </a:br>
            <a:r>
              <a:rPr kumimoji="1" lang="en-US" altLang="zh-TW" sz="3200" dirty="0" smtClean="0">
                <a:latin typeface="+mn-ea"/>
              </a:rPr>
              <a:t>1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2380475" y="2979634"/>
            <a:ext cx="3078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1 is in the array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380475" y="4249072"/>
            <a:ext cx="35830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1 3 2 2 3 1 1 3 1 3 </a:t>
            </a:r>
            <a:br>
              <a:rPr kumimoji="1" lang="en-US" altLang="zh-TW" sz="3200" dirty="0" smtClean="0">
                <a:latin typeface="+mn-ea"/>
              </a:rPr>
            </a:br>
            <a:r>
              <a:rPr kumimoji="1" lang="en-US" altLang="zh-TW" sz="3200" dirty="0" smtClean="0">
                <a:latin typeface="+mn-ea"/>
              </a:rPr>
              <a:t>4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2380475" y="5420960"/>
            <a:ext cx="3839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>
                <a:latin typeface="+mn-ea"/>
              </a:rPr>
              <a:t>4</a:t>
            </a:r>
            <a:r>
              <a:rPr kumimoji="1" lang="en-US" altLang="zh-TW" sz="3200" dirty="0" smtClean="0">
                <a:latin typeface="+mn-ea"/>
              </a:rPr>
              <a:t> is not in the array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53803" y="1696261"/>
            <a:ext cx="4881093" cy="2025733"/>
          </a:xfrm>
          <a:prstGeom prst="rect">
            <a:avLst/>
          </a:prstGeom>
          <a:noFill/>
          <a:ln w="5715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53803" y="4098283"/>
            <a:ext cx="4881093" cy="2025733"/>
          </a:xfrm>
          <a:prstGeom prst="rect">
            <a:avLst/>
          </a:prstGeom>
          <a:noFill/>
          <a:ln w="5715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5472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#2a – </a:t>
            </a:r>
            <a:r>
              <a:rPr kumimoji="1" lang="en-US" altLang="zh-TW" sz="3200" b="1" cap="none" dirty="0">
                <a:latin typeface="+mj-ea"/>
              </a:rPr>
              <a:t>Max </a:t>
            </a:r>
            <a:r>
              <a:rPr kumimoji="1" lang="en-US" altLang="zh-TW" sz="3200" b="1" cap="none" dirty="0" err="1">
                <a:latin typeface="+mj-ea"/>
              </a:rPr>
              <a:t>Num</a:t>
            </a:r>
            <a:r>
              <a:rPr kumimoji="1" lang="en-US" altLang="zh-TW" sz="3200" b="1" cap="none" dirty="0">
                <a:latin typeface="+mj-ea"/>
              </a:rPr>
              <a:t> Frequency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Let users </a:t>
            </a:r>
            <a:r>
              <a:rPr kumimoji="1" lang="en-US" altLang="zh-TW" sz="2800" b="0" dirty="0" smtClean="0">
                <a:latin typeface="+mn-ea"/>
              </a:rPr>
              <a:t>input any 20 positive integers </a:t>
            </a:r>
            <a:r>
              <a:rPr kumimoji="1" lang="en-US" altLang="zh-TW" sz="2800" b="0" i="1" dirty="0" err="1" smtClean="0">
                <a:latin typeface="+mn-ea"/>
              </a:rPr>
              <a:t>n</a:t>
            </a:r>
            <a:r>
              <a:rPr kumimoji="1" lang="en-US" altLang="zh-TW" sz="2800" b="0" i="1" baseline="-25000" dirty="0" err="1" smtClean="0">
                <a:latin typeface="+mn-ea"/>
              </a:rPr>
              <a:t>i</a:t>
            </a:r>
            <a:r>
              <a:rPr kumimoji="1" lang="en-US" altLang="zh-TW" sz="2800" b="0" dirty="0" smtClean="0">
                <a:latin typeface="+mn-ea"/>
              </a:rPr>
              <a:t>  to initialize </a:t>
            </a:r>
            <a:r>
              <a:rPr kumimoji="1" lang="en-US" altLang="zh-TW" sz="2800" b="0" dirty="0">
                <a:latin typeface="+mn-ea"/>
              </a:rPr>
              <a:t>an array </a:t>
            </a:r>
            <a:r>
              <a:rPr kumimoji="1" lang="en-US" altLang="zh-TW" sz="2800" b="0" dirty="0" smtClean="0">
                <a:latin typeface="+mn-ea"/>
              </a:rPr>
              <a:t>A.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 = {1, 3, 2, 2, 3, 1, 4, 3, 1, 3, 2, 4, 3, 1, 4, 2, 1, 2, 3, 3}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2551884" y="3166245"/>
            <a:ext cx="3583032" cy="1077218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1 3 2 2 3 1 </a:t>
            </a:r>
            <a:r>
              <a:rPr kumimoji="1" lang="en-US" altLang="zh-TW" sz="3200" dirty="0">
                <a:latin typeface="+mn-ea"/>
              </a:rPr>
              <a:t>4</a:t>
            </a:r>
            <a:r>
              <a:rPr kumimoji="1" lang="en-US" altLang="zh-TW" sz="3200" dirty="0" smtClean="0">
                <a:latin typeface="+mn-ea"/>
              </a:rPr>
              <a:t> 3 1 3 </a:t>
            </a:r>
            <a:br>
              <a:rPr kumimoji="1" lang="en-US" altLang="zh-TW" sz="3200" dirty="0" smtClean="0">
                <a:latin typeface="+mn-ea"/>
              </a:rPr>
            </a:br>
            <a:r>
              <a:rPr kumimoji="1" lang="en-US" altLang="zh-TW" sz="3200" dirty="0" smtClean="0">
                <a:latin typeface="+mn-ea"/>
              </a:rPr>
              <a:t>2 4 3 1 4 2 1 2 3 </a:t>
            </a:r>
            <a:r>
              <a:rPr kumimoji="1" lang="en-US" altLang="zh-TW" sz="3200" dirty="0">
                <a:latin typeface="+mn-ea"/>
              </a:rPr>
              <a:t>3</a:t>
            </a:r>
            <a:endParaRPr kumimoji="1" lang="zh-TW" altLang="en-US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2651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Find the maximum integer in A and count </a:t>
            </a:r>
            <a:r>
              <a:rPr kumimoji="1" lang="en-US" altLang="zh-TW" sz="2800" b="0" dirty="0">
                <a:latin typeface="+mn-ea"/>
              </a:rPr>
              <a:t>the frequency of </a:t>
            </a:r>
            <a:r>
              <a:rPr kumimoji="1" lang="en-US" altLang="zh-TW" sz="2800" b="0" dirty="0" smtClean="0">
                <a:latin typeface="+mn-ea"/>
              </a:rPr>
              <a:t>the maximum number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to screen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290032" y="4244364"/>
            <a:ext cx="5828647" cy="584775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>
                <a:latin typeface="+mn-ea"/>
              </a:rPr>
              <a:t>M</a:t>
            </a:r>
            <a:r>
              <a:rPr kumimoji="1" lang="en-US" altLang="zh-TW" sz="3200" dirty="0" smtClean="0">
                <a:latin typeface="+mn-ea"/>
              </a:rPr>
              <a:t>aximum 4 appears 3 times! 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57200" y="152718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#2a – </a:t>
            </a:r>
            <a:r>
              <a:rPr kumimoji="1" lang="en-US" altLang="zh-TW" sz="3200" b="1" cap="none" dirty="0">
                <a:latin typeface="+mj-ea"/>
              </a:rPr>
              <a:t>Max </a:t>
            </a:r>
            <a:r>
              <a:rPr kumimoji="1" lang="en-US" altLang="zh-TW" sz="3200" b="1" cap="none" dirty="0" err="1">
                <a:latin typeface="+mj-ea"/>
              </a:rPr>
              <a:t>Num</a:t>
            </a:r>
            <a:r>
              <a:rPr kumimoji="1" lang="en-US" altLang="zh-TW" sz="3200" b="1" cap="none" dirty="0">
                <a:latin typeface="+mj-ea"/>
              </a:rPr>
              <a:t> Frequency</a:t>
            </a:r>
            <a:endParaRPr kumimoji="1" lang="zh-TW" altLang="en-US" sz="4000" b="1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0054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1900</TotalTime>
  <Words>968</Words>
  <Application>Microsoft Office PowerPoint</Application>
  <PresentationFormat>如螢幕大小 (4:3)</PresentationFormat>
  <Paragraphs>168</Paragraphs>
  <Slides>19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8" baseType="lpstr">
      <vt:lpstr>Meiryo</vt:lpstr>
      <vt:lpstr>微軟正黑體</vt:lpstr>
      <vt:lpstr>新細明體</vt:lpstr>
      <vt:lpstr>Arial</vt:lpstr>
      <vt:lpstr>Arial Black</vt:lpstr>
      <vt:lpstr>Calibri</vt:lpstr>
      <vt:lpstr>Courier New</vt:lpstr>
      <vt:lpstr>Wingdings</vt:lpstr>
      <vt:lpstr>基礎</vt:lpstr>
      <vt:lpstr>Lab #03</vt:lpstr>
      <vt:lpstr>Agenda</vt:lpstr>
      <vt:lpstr>Agenda</vt:lpstr>
      <vt:lpstr>Array Declaration</vt:lpstr>
      <vt:lpstr>Array Initialization</vt:lpstr>
      <vt:lpstr>Practice #1 – Find number</vt:lpstr>
      <vt:lpstr>PowerPoint 簡報</vt:lpstr>
      <vt:lpstr>Practice #2a – Max Num Frequency</vt:lpstr>
      <vt:lpstr>PowerPoint 簡報</vt:lpstr>
      <vt:lpstr>Agenda</vt:lpstr>
      <vt:lpstr>Dynamic Arrays</vt:lpstr>
      <vt:lpstr>Practice #2B – Bar Chart Printing</vt:lpstr>
      <vt:lpstr>PowerPoint 簡報</vt:lpstr>
      <vt:lpstr>Agenda</vt:lpstr>
      <vt:lpstr>Multi-dimensional Arrays</vt:lpstr>
      <vt:lpstr>Multi-dimensional Arrays</vt:lpstr>
      <vt:lpstr>Casting</vt:lpstr>
      <vt:lpstr>Practice #3 – Students Grade</vt:lpstr>
      <vt:lpstr>Practice #3 – Students Grade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shelley sun</cp:lastModifiedBy>
  <cp:revision>118</cp:revision>
  <dcterms:created xsi:type="dcterms:W3CDTF">2015-03-03T01:58:10Z</dcterms:created>
  <dcterms:modified xsi:type="dcterms:W3CDTF">2015-03-18T09:18:47Z</dcterms:modified>
</cp:coreProperties>
</file>