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22"/>
  </p:notesMasterIdLst>
  <p:sldIdLst>
    <p:sldId id="256" r:id="rId2"/>
    <p:sldId id="311" r:id="rId3"/>
    <p:sldId id="324" r:id="rId4"/>
    <p:sldId id="286" r:id="rId5"/>
    <p:sldId id="287" r:id="rId6"/>
    <p:sldId id="291" r:id="rId7"/>
    <p:sldId id="327" r:id="rId8"/>
    <p:sldId id="293" r:id="rId9"/>
    <p:sldId id="328" r:id="rId10"/>
    <p:sldId id="325" r:id="rId11"/>
    <p:sldId id="296" r:id="rId12"/>
    <p:sldId id="318" r:id="rId13"/>
    <p:sldId id="317" r:id="rId14"/>
    <p:sldId id="326" r:id="rId15"/>
    <p:sldId id="314" r:id="rId16"/>
    <p:sldId id="301" r:id="rId17"/>
    <p:sldId id="329" r:id="rId18"/>
    <p:sldId id="304" r:id="rId19"/>
    <p:sldId id="330" r:id="rId20"/>
    <p:sldId id="331" r:id="rId21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424" autoAdjust="0"/>
  </p:normalViewPr>
  <p:slideViewPr>
    <p:cSldViewPr snapToGrid="0" snapToObjects="1">
      <p:cViewPr varScale="1">
        <p:scale>
          <a:sx n="71" d="100"/>
          <a:sy n="71" d="100"/>
        </p:scale>
        <p:origin x="10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200" b="0" dirty="0" smtClean="0">
                <a:latin typeface="+mn-ea"/>
              </a:rPr>
              <a:t>Separate the index and score with a space, and separate the two students with a new line character.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DD3AC-56C3-8643-A10C-791B8272748F}" type="slidenum">
              <a:rPr kumimoji="1" lang="zh-TW" altLang="en-US" smtClean="0"/>
              <a:t>16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5569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2015/5/6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#07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2015/05/06 (week 11)</a:t>
            </a:r>
          </a:p>
          <a:p>
            <a:r>
              <a:rPr kumimoji="1" lang="en-US" altLang="zh-TW" dirty="0" smtClean="0"/>
              <a:t>Presenter: Shelley sun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#1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Static members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#2 </a:t>
            </a:r>
            <a:r>
              <a:rPr kumimoji="1" lang="en-US" altLang="zh-TW" sz="3200" b="0" dirty="0">
                <a:latin typeface="+mn-ea"/>
              </a:rPr>
              <a:t>– Copy </a:t>
            </a:r>
            <a:r>
              <a:rPr kumimoji="1" lang="en-US" altLang="zh-TW" sz="3200" b="0" dirty="0" smtClean="0">
                <a:latin typeface="+mn-ea"/>
              </a:rPr>
              <a:t>constructor</a:t>
            </a:r>
            <a:endParaRPr kumimoji="1" lang="en-US" altLang="zh-TW" sz="32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#3 – </a:t>
            </a:r>
            <a:r>
              <a:rPr kumimoji="1" lang="en-US" altLang="zh-TW" sz="32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endParaRPr kumimoji="1" lang="en-US" altLang="zh-TW" sz="3200" dirty="0" smtClean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196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Copy constructor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Implement "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</a:rPr>
              <a:t>deep copy</a:t>
            </a:r>
            <a:r>
              <a:rPr kumimoji="1" lang="en-US" altLang="zh-TW" sz="2800" b="0" dirty="0" smtClean="0">
                <a:latin typeface="+mn-ea"/>
              </a:rPr>
              <a:t>"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For </a:t>
            </a:r>
            <a:r>
              <a:rPr kumimoji="1"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kumimoji="1" lang="en-US" altLang="zh-TW" sz="2800" b="0" dirty="0">
                <a:latin typeface="+mn-ea"/>
              </a:rPr>
              <a:t>,</a:t>
            </a:r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8" name="內容版面配置區 2"/>
          <p:cNvSpPr txBox="1">
            <a:spLocks/>
          </p:cNvSpPr>
          <p:nvPr/>
        </p:nvSpPr>
        <p:spPr>
          <a:xfrm>
            <a:off x="941294" y="2930179"/>
            <a:ext cx="7135906" cy="344123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&amp; v)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n =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v.n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m =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altLang="zh-TW" sz="28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[n]; </a:t>
            </a:r>
            <a:r>
              <a:rPr lang="en-US" altLang="zh-TW" sz="2800" dirty="0" smtClean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altLang="zh-TW" sz="28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deep </a:t>
            </a:r>
            <a:r>
              <a:rPr lang="en-US" altLang="zh-TW" sz="2800" dirty="0" smtClean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copy </a:t>
            </a:r>
            <a:endParaRPr lang="en-US" altLang="zh-TW" sz="28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for(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0;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&lt; n;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++)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m[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v.m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];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endParaRPr lang="zh-TW" alt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6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Continue with practice #1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We assume that there is a student who has almost the same grades with the first student, but only the third grade is different (which is 88)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Copy the first Student to create the fourth student, and modify the third grade to 88</a:t>
            </a:r>
          </a:p>
        </p:txBody>
      </p:sp>
    </p:spTree>
    <p:extLst>
      <p:ext uri="{BB962C8B-B14F-4D97-AF65-F5344CB8AC3E}">
        <p14:creationId xmlns:p14="http://schemas.microsoft.com/office/powerpoint/2010/main" val="98514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the grades of first student and fourth student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</a:t>
            </a: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719485" y="2861696"/>
            <a:ext cx="2390398" cy="156966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91 92 93 94</a:t>
            </a:r>
          </a:p>
          <a:p>
            <a:r>
              <a:rPr kumimoji="1" lang="en-US" altLang="zh-TW" sz="3200" dirty="0">
                <a:latin typeface="+mn-ea"/>
              </a:rPr>
              <a:t>61 62 63 64</a:t>
            </a:r>
          </a:p>
          <a:p>
            <a:r>
              <a:rPr kumimoji="1" lang="en-US" altLang="zh-TW" sz="3200" dirty="0">
                <a:latin typeface="+mn-ea"/>
              </a:rPr>
              <a:t>71 72 73 </a:t>
            </a:r>
            <a:r>
              <a:rPr kumimoji="1" lang="en-US" altLang="zh-TW" sz="3200" dirty="0" smtClean="0">
                <a:latin typeface="+mn-ea"/>
              </a:rPr>
              <a:t>74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2719485" y="4653147"/>
            <a:ext cx="2390398" cy="156966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------------</a:t>
            </a:r>
          </a:p>
          <a:p>
            <a:r>
              <a:rPr kumimoji="1" lang="en-US" altLang="zh-TW" sz="3200" dirty="0" smtClean="0">
                <a:latin typeface="+mn-ea"/>
              </a:rPr>
              <a:t>91 92 </a:t>
            </a:r>
            <a:r>
              <a:rPr kumimoji="1" lang="en-US" altLang="zh-TW" sz="3200" dirty="0">
                <a:latin typeface="+mn-ea"/>
              </a:rPr>
              <a:t>93 </a:t>
            </a:r>
            <a:r>
              <a:rPr kumimoji="1" lang="en-US" altLang="zh-TW" sz="3200" dirty="0" smtClean="0">
                <a:latin typeface="+mn-ea"/>
              </a:rPr>
              <a:t>94</a:t>
            </a:r>
          </a:p>
          <a:p>
            <a:r>
              <a:rPr kumimoji="1" lang="en-US" altLang="zh-TW" sz="3200" dirty="0">
                <a:latin typeface="+mn-ea"/>
              </a:rPr>
              <a:t>91 92 </a:t>
            </a:r>
            <a:r>
              <a:rPr kumimoji="1" lang="en-US" altLang="zh-TW" sz="3200" dirty="0" smtClean="0">
                <a:latin typeface="+mn-ea"/>
              </a:rPr>
              <a:t>88 </a:t>
            </a:r>
            <a:r>
              <a:rPr kumimoji="1" lang="en-US" altLang="zh-TW" sz="3200" dirty="0">
                <a:latin typeface="+mn-ea"/>
              </a:rPr>
              <a:t>94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44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#1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Static members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#2 </a:t>
            </a: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Copy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constructor</a:t>
            </a:r>
            <a:endParaRPr kumimoji="1" lang="en-US" altLang="zh-TW" sz="3200" b="0" dirty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#3 – </a:t>
            </a:r>
            <a:r>
              <a:rPr kumimoji="1" lang="en-US" altLang="zh-TW" sz="3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1065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3980329" cy="469971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Use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>
                <a:solidFill>
                  <a:schemeClr val="accent5"/>
                </a:solidFill>
                <a:latin typeface="+mn-ea"/>
                <a:cs typeface="Meiryo" panose="020B0604030504040204" pitchFamily="34" charset="-128"/>
              </a:rPr>
              <a:t>c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  <a:cs typeface="Meiryo" panose="020B0604030504040204" pitchFamily="34" charset="-128"/>
              </a:rPr>
              <a:t>onstant </a:t>
            </a:r>
            <a:r>
              <a:rPr kumimoji="1" lang="en-US" altLang="zh-TW" sz="2800" b="0" dirty="0">
                <a:solidFill>
                  <a:schemeClr val="accent5"/>
                </a:solidFill>
                <a:latin typeface="+mn-ea"/>
                <a:cs typeface="Meiryo" panose="020B0604030504040204" pitchFamily="34" charset="-128"/>
              </a:rPr>
              <a:t>instance 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  <a:cs typeface="Meiryo" panose="020B0604030504040204" pitchFamily="34" charset="-128"/>
              </a:rPr>
              <a:t>variables</a:t>
            </a: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 if they should not be modified.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Should </a:t>
            </a:r>
            <a:r>
              <a:rPr kumimoji="1" lang="en-US" altLang="zh-TW" sz="2800" b="0" dirty="0">
                <a:latin typeface="+mn-ea"/>
                <a:cs typeface="Meiryo" panose="020B0604030504040204" pitchFamily="34" charset="-128"/>
              </a:rPr>
              <a:t>be initialized in the </a:t>
            </a: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constructor</a:t>
            </a:r>
          </a:p>
          <a:p>
            <a:r>
              <a:rPr kumimoji="1" lang="en-US" altLang="zh-TW" sz="2800" b="0" dirty="0">
                <a:latin typeface="+mn-ea"/>
                <a:cs typeface="Meiryo" panose="020B0604030504040204" pitchFamily="34" charset="-128"/>
                <a:sym typeface="Wingdings" panose="05000000000000000000" pitchFamily="2" charset="2"/>
              </a:rPr>
              <a:t> </a:t>
            </a:r>
            <a:r>
              <a:rPr kumimoji="1" lang="en-US" altLang="zh-TW" sz="2800" b="0" dirty="0">
                <a:solidFill>
                  <a:schemeClr val="accent5"/>
                </a:solidFill>
                <a:latin typeface="+mn-ea"/>
                <a:cs typeface="Meiryo" panose="020B0604030504040204" pitchFamily="34" charset="-128"/>
                <a:sym typeface="Wingdings" panose="05000000000000000000" pitchFamily="2" charset="2"/>
              </a:rPr>
              <a:t>member initializer</a:t>
            </a:r>
            <a:endParaRPr kumimoji="1" lang="en-US" altLang="zh-TW" sz="2800" b="0" dirty="0" smtClean="0">
              <a:solidFill>
                <a:schemeClr val="accent5"/>
              </a:solidFill>
              <a:latin typeface="+mn-ea"/>
              <a:cs typeface="Meiryo" panose="020B0604030504040204" pitchFamily="34" charset="-128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58553" y="1770529"/>
            <a:ext cx="4128247" cy="41461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private: </a:t>
            </a: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n;  </a:t>
            </a: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 m;  </a:t>
            </a: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public: </a:t>
            </a: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zh-TW" b="1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n(0){m </a:t>
            </a:r>
            <a:r>
              <a:rPr lang="en-US" altLang="zh-TW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NULL</a:t>
            </a:r>
            <a:r>
              <a:rPr lang="en-US" altLang="zh-TW" b="1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;}</a:t>
            </a:r>
            <a:r>
              <a:rPr lang="en-US" altLang="zh-TW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altLang="zh-TW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dim, </a:t>
            </a:r>
            <a:r>
              <a:rPr lang="en-US" altLang="zh-TW" b="1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</a:t>
            </a:r>
            <a:r>
              <a:rPr lang="en-US" altLang="zh-TW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[])</a:t>
            </a:r>
            <a:r>
              <a:rPr lang="en-US" altLang="zh-TW" b="1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n(dim</a:t>
            </a:r>
            <a:r>
              <a:rPr lang="en-US" altLang="zh-TW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... }</a:t>
            </a:r>
            <a:endParaRPr lang="en-US" altLang="zh-TW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</a:p>
        </p:txBody>
      </p:sp>
    </p:spTree>
    <p:extLst>
      <p:ext uri="{BB962C8B-B14F-4D97-AF65-F5344CB8AC3E}">
        <p14:creationId xmlns:p14="http://schemas.microsoft.com/office/powerpoint/2010/main" val="409460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Continue with practice #</a:t>
            </a:r>
            <a:r>
              <a:rPr kumimoji="1" lang="en-US" altLang="zh-TW" sz="2800" b="0" dirty="0" smtClean="0">
                <a:latin typeface="+mn-ea"/>
              </a:rPr>
              <a:t>1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Assume that every student has his/her own </a:t>
            </a:r>
            <a:r>
              <a:rPr kumimoji="1" lang="en-US" altLang="zh-TW" sz="2800" dirty="0" smtClean="0">
                <a:latin typeface="+mn-ea"/>
              </a:rPr>
              <a:t>student id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D</a:t>
            </a:r>
            <a:r>
              <a:rPr kumimoji="1" lang="en-US" altLang="zh-TW" sz="2800" b="0" dirty="0" smtClean="0">
                <a:latin typeface="+mn-ea"/>
              </a:rPr>
              <a:t>efine a constant instance variable</a:t>
            </a:r>
            <a:r>
              <a:rPr kumimoji="1" lang="en-US" altLang="zh-TW" sz="2800" dirty="0" smtClean="0">
                <a:latin typeface="+mn-ea"/>
              </a:rPr>
              <a:t> "</a:t>
            </a:r>
            <a:r>
              <a:rPr kumimoji="1" lang="en-US" altLang="zh-TW" sz="2800" b="0" dirty="0" smtClean="0">
                <a:latin typeface="+mn-ea"/>
              </a:rPr>
              <a:t>id" and initialize it using </a:t>
            </a:r>
            <a:r>
              <a:rPr kumimoji="1" lang="en-US" altLang="zh-TW" sz="2800" dirty="0" smtClean="0">
                <a:latin typeface="+mn-ea"/>
              </a:rPr>
              <a:t>member initializer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O</a:t>
            </a:r>
            <a:r>
              <a:rPr kumimoji="1" lang="en-US" altLang="zh-TW" sz="2800" b="0" dirty="0" smtClean="0">
                <a:latin typeface="+mn-ea"/>
              </a:rPr>
              <a:t>utput the student id after initialization.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0103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E</a:t>
            </a:r>
            <a:r>
              <a:rPr kumimoji="1" lang="en-US" altLang="zh-TW" sz="2800" b="0" dirty="0" smtClean="0">
                <a:latin typeface="+mn-ea"/>
              </a:rPr>
              <a:t>xample format: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1048870" y="2420471"/>
            <a:ext cx="6436659" cy="3933973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Student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private: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id;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grade;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static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numGrade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public: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Student(</a:t>
            </a:r>
            <a:r>
              <a:rPr lang="en-US" altLang="zh-TW" sz="28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id, </a:t>
            </a:r>
            <a:r>
              <a:rPr lang="en-US" altLang="zh-TW" sz="28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g[]) ...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; //implement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getID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	//implement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5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0" dirty="0">
                <a:latin typeface="+mn-ea"/>
              </a:rPr>
              <a:t>Output the student id of </a:t>
            </a:r>
            <a:r>
              <a:rPr kumimoji="1" lang="en-US" altLang="zh-TW" sz="2800" b="0" dirty="0" smtClean="0">
                <a:latin typeface="+mn-ea"/>
              </a:rPr>
              <a:t>a student </a:t>
            </a:r>
            <a:r>
              <a:rPr kumimoji="1" lang="en-US" altLang="zh-TW" sz="2800" b="0" dirty="0">
                <a:latin typeface="+mn-ea"/>
              </a:rPr>
              <a:t>after initialization.</a:t>
            </a:r>
          </a:p>
          <a:p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 smtClean="0">
                <a:latin typeface="+mn-ea"/>
              </a:rPr>
              <a:t>Example:</a:t>
            </a: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</a:t>
            </a:r>
          </a:p>
        </p:txBody>
      </p:sp>
      <p:sp>
        <p:nvSpPr>
          <p:cNvPr id="10" name="文字方塊 9"/>
          <p:cNvSpPr txBox="1"/>
          <p:nvPr/>
        </p:nvSpPr>
        <p:spPr>
          <a:xfrm>
            <a:off x="2467502" y="4313709"/>
            <a:ext cx="3307316" cy="584775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111  91 </a:t>
            </a:r>
            <a:r>
              <a:rPr kumimoji="1" lang="en-US" altLang="zh-TW" sz="3200" dirty="0">
                <a:latin typeface="+mn-ea"/>
              </a:rPr>
              <a:t>92 93 </a:t>
            </a:r>
            <a:r>
              <a:rPr kumimoji="1" lang="en-US" altLang="zh-TW" sz="3200" dirty="0" smtClean="0">
                <a:latin typeface="+mn-ea"/>
              </a:rPr>
              <a:t>94</a:t>
            </a:r>
          </a:p>
        </p:txBody>
      </p:sp>
      <p:sp>
        <p:nvSpPr>
          <p:cNvPr id="12" name="文字方塊 11"/>
          <p:cNvSpPr txBox="1"/>
          <p:nvPr/>
        </p:nvSpPr>
        <p:spPr>
          <a:xfrm>
            <a:off x="2467502" y="5316551"/>
            <a:ext cx="896399" cy="584775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111</a:t>
            </a:r>
          </a:p>
        </p:txBody>
      </p:sp>
      <p:sp>
        <p:nvSpPr>
          <p:cNvPr id="13" name="文字方塊 12"/>
          <p:cNvSpPr txBox="1"/>
          <p:nvPr/>
        </p:nvSpPr>
        <p:spPr>
          <a:xfrm>
            <a:off x="2467502" y="3617736"/>
            <a:ext cx="3204724" cy="58477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(id)	    (grade)</a:t>
            </a:r>
          </a:p>
        </p:txBody>
      </p:sp>
    </p:spTree>
    <p:extLst>
      <p:ext uri="{BB962C8B-B14F-4D97-AF65-F5344CB8AC3E}">
        <p14:creationId xmlns:p14="http://schemas.microsoft.com/office/powerpoint/2010/main" val="41954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#3b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0" dirty="0">
                <a:latin typeface="+mn-ea"/>
              </a:rPr>
              <a:t>Output the student id of </a:t>
            </a:r>
            <a:r>
              <a:rPr kumimoji="1" lang="en-US" altLang="zh-TW" sz="2800" b="0" dirty="0" smtClean="0">
                <a:latin typeface="+mn-ea"/>
              </a:rPr>
              <a:t>3 students </a:t>
            </a:r>
            <a:r>
              <a:rPr kumimoji="1" lang="en-US" altLang="zh-TW" sz="2800" b="0" dirty="0">
                <a:latin typeface="+mn-ea"/>
              </a:rPr>
              <a:t>after initialization</a:t>
            </a:r>
            <a:r>
              <a:rPr kumimoji="1" lang="en-US" altLang="zh-TW" sz="2800" b="0" dirty="0" smtClean="0">
                <a:latin typeface="+mn-ea"/>
              </a:rPr>
              <a:t>.</a:t>
            </a:r>
          </a:p>
          <a:p>
            <a:r>
              <a:rPr kumimoji="1" lang="en-US" altLang="zh-TW" sz="2800" b="0" dirty="0" smtClean="0">
                <a:latin typeface="+mn-ea"/>
              </a:rPr>
              <a:t>Example: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</a:t>
            </a:r>
          </a:p>
        </p:txBody>
      </p:sp>
      <p:sp>
        <p:nvSpPr>
          <p:cNvPr id="10" name="文字方塊 9"/>
          <p:cNvSpPr txBox="1"/>
          <p:nvPr/>
        </p:nvSpPr>
        <p:spPr>
          <a:xfrm>
            <a:off x="2423650" y="3483300"/>
            <a:ext cx="3307316" cy="156966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111  91 </a:t>
            </a:r>
            <a:r>
              <a:rPr kumimoji="1" lang="en-US" altLang="zh-TW" sz="3200" dirty="0">
                <a:latin typeface="+mn-ea"/>
              </a:rPr>
              <a:t>92 93 94</a:t>
            </a:r>
          </a:p>
          <a:p>
            <a:r>
              <a:rPr kumimoji="1" lang="en-US" altLang="zh-TW" sz="3200" dirty="0" smtClean="0">
                <a:latin typeface="+mn-ea"/>
              </a:rPr>
              <a:t>222  61 </a:t>
            </a:r>
            <a:r>
              <a:rPr kumimoji="1" lang="en-US" altLang="zh-TW" sz="3200" dirty="0">
                <a:latin typeface="+mn-ea"/>
              </a:rPr>
              <a:t>62 63 64</a:t>
            </a:r>
          </a:p>
          <a:p>
            <a:r>
              <a:rPr kumimoji="1" lang="en-US" altLang="zh-TW" sz="3200" dirty="0" smtClean="0">
                <a:latin typeface="+mn-ea"/>
              </a:rPr>
              <a:t>333  71 </a:t>
            </a:r>
            <a:r>
              <a:rPr kumimoji="1" lang="en-US" altLang="zh-TW" sz="3200" dirty="0">
                <a:latin typeface="+mn-ea"/>
              </a:rPr>
              <a:t>72 73 </a:t>
            </a:r>
            <a:r>
              <a:rPr kumimoji="1" lang="en-US" altLang="zh-TW" sz="3200" dirty="0" smtClean="0">
                <a:latin typeface="+mn-ea"/>
              </a:rPr>
              <a:t>74</a:t>
            </a:r>
          </a:p>
        </p:txBody>
      </p:sp>
      <p:sp>
        <p:nvSpPr>
          <p:cNvPr id="12" name="文字方塊 11"/>
          <p:cNvSpPr txBox="1"/>
          <p:nvPr/>
        </p:nvSpPr>
        <p:spPr>
          <a:xfrm>
            <a:off x="2423649" y="5301225"/>
            <a:ext cx="2525050" cy="584775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111 222 333</a:t>
            </a:r>
          </a:p>
        </p:txBody>
      </p:sp>
      <p:sp>
        <p:nvSpPr>
          <p:cNvPr id="13" name="文字方塊 12"/>
          <p:cNvSpPr txBox="1"/>
          <p:nvPr/>
        </p:nvSpPr>
        <p:spPr>
          <a:xfrm>
            <a:off x="2423650" y="2814733"/>
            <a:ext cx="3204724" cy="58477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(id)	    (grade)</a:t>
            </a:r>
          </a:p>
        </p:txBody>
      </p:sp>
    </p:spTree>
    <p:extLst>
      <p:ext uri="{BB962C8B-B14F-4D97-AF65-F5344CB8AC3E}">
        <p14:creationId xmlns:p14="http://schemas.microsoft.com/office/powerpoint/2010/main" val="336688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#1 </a:t>
            </a:r>
            <a:r>
              <a:rPr kumimoji="1" lang="en-US" altLang="zh-TW" sz="3200" b="0" dirty="0" smtClean="0">
                <a:latin typeface="+mn-ea"/>
              </a:rPr>
              <a:t>– Static members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#2 </a:t>
            </a:r>
            <a:r>
              <a:rPr kumimoji="1" lang="en-US" altLang="zh-TW" sz="3200" b="0" dirty="0">
                <a:latin typeface="+mn-ea"/>
              </a:rPr>
              <a:t>– Copy </a:t>
            </a:r>
            <a:r>
              <a:rPr kumimoji="1" lang="en-US" altLang="zh-TW" sz="3200" b="0" dirty="0" smtClean="0">
                <a:latin typeface="+mn-ea"/>
              </a:rPr>
              <a:t>constructor</a:t>
            </a:r>
            <a:endParaRPr kumimoji="1" lang="en-US" altLang="zh-TW" sz="32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#3 – </a:t>
            </a:r>
            <a:r>
              <a:rPr kumimoji="1" lang="en-US" altLang="zh-TW" sz="3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6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#3b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sz="2800" dirty="0" smtClean="0">
                <a:latin typeface="+mn-ea"/>
              </a:rPr>
              <a:t>Hint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</a:rPr>
              <a:t>You should not use 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</a:rPr>
              <a:t>array of Student!</a:t>
            </a:r>
            <a:r>
              <a:rPr kumimoji="1" lang="en-US" altLang="zh-TW" sz="2800" b="0" dirty="0" smtClean="0">
                <a:latin typeface="+mn-ea"/>
              </a:rPr>
              <a:t/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Because it will call </a:t>
            </a:r>
            <a:r>
              <a:rPr kumimoji="1" lang="en-US" altLang="zh-TW" sz="2800" dirty="0" smtClean="0">
                <a:latin typeface="+mn-ea"/>
              </a:rPr>
              <a:t>default constructor</a:t>
            </a:r>
            <a:r>
              <a:rPr kumimoji="1" lang="en-US" altLang="zh-TW" sz="2800" b="0" dirty="0" smtClean="0">
                <a:latin typeface="+mn-ea"/>
              </a:rPr>
              <a:t>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0" dirty="0" smtClean="0">
                <a:latin typeface="+mn-ea"/>
              </a:rPr>
              <a:t>Use 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</a:rPr>
              <a:t>array 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</a:rPr>
              <a:t>of pointer</a:t>
            </a:r>
            <a:r>
              <a:rPr kumimoji="1" lang="en-US" altLang="zh-TW" sz="2800" b="0" dirty="0" smtClean="0">
                <a:latin typeface="+mn-ea"/>
              </a:rPr>
              <a:t>!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215297"/>
              </p:ext>
            </p:extLst>
          </p:nvPr>
        </p:nvGraphicFramePr>
        <p:xfrm>
          <a:off x="1524000" y="4405399"/>
          <a:ext cx="6096000" cy="3708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直線單箭頭接點 13"/>
          <p:cNvCxnSpPr/>
          <p:nvPr/>
        </p:nvCxnSpPr>
        <p:spPr>
          <a:xfrm>
            <a:off x="2476467" y="4600380"/>
            <a:ext cx="0" cy="7034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直線單箭頭接點 17"/>
          <p:cNvCxnSpPr/>
          <p:nvPr/>
        </p:nvCxnSpPr>
        <p:spPr>
          <a:xfrm>
            <a:off x="4619032" y="4600380"/>
            <a:ext cx="0" cy="7034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線單箭頭接點 18"/>
          <p:cNvCxnSpPr/>
          <p:nvPr/>
        </p:nvCxnSpPr>
        <p:spPr>
          <a:xfrm>
            <a:off x="6671949" y="4625181"/>
            <a:ext cx="0" cy="7034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文字方塊 19"/>
          <p:cNvSpPr txBox="1"/>
          <p:nvPr/>
        </p:nvSpPr>
        <p:spPr>
          <a:xfrm>
            <a:off x="1562067" y="5328612"/>
            <a:ext cx="6057933" cy="584775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(Student)</a:t>
            </a:r>
            <a:r>
              <a:rPr kumimoji="1" lang="en-US" altLang="zh-TW" sz="3200" dirty="0">
                <a:latin typeface="+mn-ea"/>
              </a:rPr>
              <a:t> </a:t>
            </a:r>
            <a:r>
              <a:rPr kumimoji="1" lang="en-US" altLang="zh-TW" sz="3200" dirty="0" smtClean="0">
                <a:latin typeface="+mn-ea"/>
              </a:rPr>
              <a:t>  (</a:t>
            </a:r>
            <a:r>
              <a:rPr kumimoji="1" lang="en-US" altLang="zh-TW" sz="3200" dirty="0">
                <a:latin typeface="+mn-ea"/>
              </a:rPr>
              <a:t>Student</a:t>
            </a:r>
            <a:r>
              <a:rPr kumimoji="1" lang="en-US" altLang="zh-TW" sz="3200" dirty="0" smtClean="0">
                <a:latin typeface="+mn-ea"/>
              </a:rPr>
              <a:t>)</a:t>
            </a:r>
            <a:r>
              <a:rPr kumimoji="1" lang="en-US" altLang="zh-TW" sz="3200" dirty="0">
                <a:latin typeface="+mn-ea"/>
              </a:rPr>
              <a:t> </a:t>
            </a:r>
            <a:r>
              <a:rPr kumimoji="1" lang="en-US" altLang="zh-TW" sz="3200" dirty="0" smtClean="0">
                <a:latin typeface="+mn-ea"/>
              </a:rPr>
              <a:t>  (</a:t>
            </a:r>
            <a:r>
              <a:rPr kumimoji="1" lang="en-US" altLang="zh-TW" sz="3200" dirty="0">
                <a:latin typeface="+mn-ea"/>
              </a:rPr>
              <a:t>Student)</a:t>
            </a:r>
          </a:p>
        </p:txBody>
      </p:sp>
    </p:spTree>
    <p:extLst>
      <p:ext uri="{BB962C8B-B14F-4D97-AF65-F5344CB8AC3E}">
        <p14:creationId xmlns:p14="http://schemas.microsoft.com/office/powerpoint/2010/main" val="34838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#1 </a:t>
            </a:r>
            <a:r>
              <a:rPr kumimoji="1" lang="en-US" altLang="zh-TW" sz="3200" b="0" dirty="0" smtClean="0">
                <a:latin typeface="+mn-ea"/>
              </a:rPr>
              <a:t>– Static members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#2 </a:t>
            </a: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Copy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constructor</a:t>
            </a:r>
            <a:endParaRPr kumimoji="1" lang="en-US" altLang="zh-TW" sz="3200" b="0" dirty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#3 – </a:t>
            </a:r>
            <a:r>
              <a:rPr kumimoji="1" lang="en-US" altLang="zh-TW" sz="32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endParaRPr kumimoji="1" lang="en-US" altLang="zh-TW" sz="3200" dirty="0" smtClean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071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Static members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0" dirty="0" smtClean="0">
                <a:latin typeface="+mn-ea"/>
              </a:rPr>
              <a:t>When </a:t>
            </a:r>
            <a:r>
              <a:rPr lang="en-US" altLang="zh-TW" sz="2800" b="0" dirty="0">
                <a:latin typeface="+mn-ea"/>
              </a:rPr>
              <a:t>the </a:t>
            </a:r>
            <a:r>
              <a:rPr lang="en-US" altLang="zh-TW" sz="2800" b="0" dirty="0" smtClean="0">
                <a:latin typeface="+mn-ea"/>
              </a:rPr>
              <a:t>attribute </a:t>
            </a:r>
            <a:r>
              <a:rPr lang="en-US" altLang="zh-TW" sz="2800" b="0" dirty="0">
                <a:latin typeface="+mn-ea"/>
              </a:rPr>
              <a:t>is </a:t>
            </a:r>
            <a:r>
              <a:rPr lang="en-US" altLang="zh-TW" sz="2800" b="0" dirty="0" smtClean="0">
                <a:solidFill>
                  <a:schemeClr val="accent5"/>
                </a:solidFill>
                <a:latin typeface="+mn-ea"/>
              </a:rPr>
              <a:t>class-specific </a:t>
            </a:r>
            <a:r>
              <a:rPr lang="en-US" altLang="zh-TW" sz="2800" b="0" dirty="0" smtClean="0">
                <a:latin typeface="+mn-ea"/>
              </a:rPr>
              <a:t>and</a:t>
            </a:r>
            <a:r>
              <a:rPr lang="en-US" altLang="zh-TW" sz="2800" b="0" dirty="0" smtClean="0">
                <a:solidFill>
                  <a:schemeClr val="accent5"/>
                </a:solidFill>
                <a:latin typeface="+mn-ea"/>
              </a:rPr>
              <a:t> </a:t>
            </a:r>
            <a:r>
              <a:rPr lang="en-US" altLang="zh-TW" sz="2800" b="0" dirty="0">
                <a:latin typeface="+mn-ea"/>
              </a:rPr>
              <a:t>s</a:t>
            </a:r>
            <a:r>
              <a:rPr lang="en-US" altLang="zh-TW" sz="2800" b="0" dirty="0" smtClean="0">
                <a:latin typeface="+mn-ea"/>
              </a:rPr>
              <a:t>hould </a:t>
            </a:r>
            <a:r>
              <a:rPr lang="en-US" altLang="zh-TW" sz="2800" b="0" dirty="0">
                <a:latin typeface="+mn-ea"/>
              </a:rPr>
              <a:t>be identical for all </a:t>
            </a:r>
            <a:r>
              <a:rPr lang="en-US" altLang="zh-TW" sz="2800" b="0" dirty="0" smtClean="0">
                <a:latin typeface="+mn-ea"/>
              </a:rPr>
              <a:t>objects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2800" b="0" dirty="0" smtClean="0">
              <a:latin typeface="+mn-ea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1048870" y="2913209"/>
            <a:ext cx="6436659" cy="344123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class Window </a:t>
            </a:r>
            <a:endParaRPr lang="en-US" altLang="zh-TW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private: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status; // 0: min, 1: usual, 2: max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barColor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; // 0: gray, ... </a:t>
            </a:r>
            <a:endParaRPr lang="en-US" altLang="zh-TW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public: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getBarColor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(); 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void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setBarColor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color);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altLang="zh-TW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0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Static members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50719"/>
            <a:ext cx="7920318" cy="4373563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static variable should be initialized 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  <a:cs typeface="Meiryo" panose="020B0604030504040204" pitchFamily="34" charset="-128"/>
              </a:rPr>
              <a:t>globally</a:t>
            </a: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0" dirty="0">
              <a:latin typeface="+mn-ea"/>
              <a:cs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0" dirty="0" smtClean="0">
              <a:latin typeface="+mn-ea"/>
              <a:cs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0" dirty="0" smtClean="0">
              <a:latin typeface="+mn-ea"/>
              <a:cs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0" dirty="0" smtClean="0">
              <a:latin typeface="+mn-ea"/>
              <a:cs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To access </a:t>
            </a:r>
            <a:r>
              <a:rPr kumimoji="1" lang="en-US" altLang="zh-TW" sz="2800" b="0" dirty="0">
                <a:latin typeface="+mn-ea"/>
                <a:cs typeface="Meiryo" panose="020B0604030504040204" pitchFamily="34" charset="-128"/>
              </a:rPr>
              <a:t>static members, use </a:t>
            </a: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/>
            </a:r>
            <a:b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</a:br>
            <a:r>
              <a:rPr lang="en-US" altLang="zh-TW" sz="2800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altLang="zh-TW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member </a:t>
            </a:r>
            <a:r>
              <a:rPr lang="en-US" altLang="zh-TW" sz="2800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altLang="zh-TW" sz="2800" i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1479176" y="2237906"/>
            <a:ext cx="4881283" cy="225910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Window::</a:t>
            </a:r>
            <a:r>
              <a:rPr lang="en-US" altLang="zh-TW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barColor</a:t>
            </a:r>
            <a:r>
              <a:rPr lang="en-US" altLang="zh-TW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0;</a:t>
            </a:r>
          </a:p>
          <a:p>
            <a:r>
              <a:rPr lang="en-US" altLang="zh-TW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dirty="0">
                <a:latin typeface="Courier New" panose="02070309020205020404" pitchFamily="49" charset="0"/>
                <a:cs typeface="Courier New" panose="02070309020205020404" pitchFamily="49" charset="0"/>
              </a:rPr>
              <a:t> Window::</a:t>
            </a:r>
            <a:r>
              <a:rPr lang="en-US" altLang="zh-TW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getBarColor</a:t>
            </a:r>
            <a:r>
              <a:rPr lang="en-US" altLang="zh-TW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altLang="zh-TW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  <a:endParaRPr lang="en-US" altLang="zh-TW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dirty="0">
                <a:latin typeface="Courier New" panose="02070309020205020404" pitchFamily="49" charset="0"/>
                <a:cs typeface="Courier New" panose="02070309020205020404" pitchFamily="49" charset="0"/>
              </a:rPr>
              <a:t>  return </a:t>
            </a:r>
            <a:r>
              <a:rPr lang="en-US" altLang="zh-TW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barColor</a:t>
            </a:r>
            <a:r>
              <a:rPr lang="en-US" altLang="zh-TW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altLang="zh-TW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	//...</a:t>
            </a:r>
          </a:p>
        </p:txBody>
      </p:sp>
      <p:sp>
        <p:nvSpPr>
          <p:cNvPr id="8" name="矩形 7"/>
          <p:cNvSpPr/>
          <p:nvPr/>
        </p:nvSpPr>
        <p:spPr>
          <a:xfrm>
            <a:off x="1479176" y="5766337"/>
            <a:ext cx="4881283" cy="51588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sz="20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altLang="zh-TW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&lt;&lt; Window::</a:t>
            </a:r>
            <a:r>
              <a:rPr lang="en-US" altLang="zh-TW" sz="20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getBarColor</a:t>
            </a:r>
            <a:r>
              <a:rPr lang="en-US" altLang="zh-TW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231878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#1A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Define a class </a:t>
            </a:r>
            <a:r>
              <a:rPr kumimoji="1" lang="en-US" altLang="zh-TW" sz="2800" dirty="0" smtClean="0">
                <a:latin typeface="+mn-ea"/>
              </a:rPr>
              <a:t>Student</a:t>
            </a:r>
            <a:r>
              <a:rPr kumimoji="1" lang="en-US" altLang="zh-TW" sz="2800" b="0" dirty="0" smtClean="0">
                <a:latin typeface="+mn-ea"/>
              </a:rPr>
              <a:t>, which include the vector of grades of the student.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You should implement a static member "</a:t>
            </a:r>
            <a:r>
              <a:rPr kumimoji="1" lang="en-US" altLang="zh-TW" sz="2800" b="0" dirty="0" err="1" smtClean="0">
                <a:latin typeface="+mn-ea"/>
              </a:rPr>
              <a:t>gradeNum</a:t>
            </a:r>
            <a:r>
              <a:rPr kumimoji="1" lang="en-US" altLang="zh-TW" sz="2800" b="0" dirty="0" smtClean="0">
                <a:latin typeface="+mn-ea"/>
              </a:rPr>
              <a:t>" that is the number of  grades.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Assume there are </a:t>
            </a:r>
            <a:r>
              <a:rPr kumimoji="1" lang="en-US" altLang="zh-TW" sz="2800" b="0" dirty="0">
                <a:latin typeface="+mn-ea"/>
              </a:rPr>
              <a:t>3</a:t>
            </a:r>
            <a:r>
              <a:rPr kumimoji="1" lang="en-US" altLang="zh-TW" sz="2800" b="0" dirty="0" smtClean="0">
                <a:latin typeface="+mn-ea"/>
              </a:rPr>
              <a:t> students with 4 grades, you have to initialize </a:t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1)	</a:t>
            </a:r>
            <a:r>
              <a:rPr kumimoji="1" lang="en-US" altLang="zh-TW" sz="2800" b="0" dirty="0" err="1" smtClean="0">
                <a:latin typeface="+mn-ea"/>
              </a:rPr>
              <a:t>gradeNum</a:t>
            </a:r>
            <a:r>
              <a:rPr kumimoji="1" lang="en-US" altLang="zh-TW" sz="2800" b="0" dirty="0" smtClean="0">
                <a:latin typeface="+mn-ea"/>
              </a:rPr>
              <a:t> to 4</a:t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2)	the grades of students to 0</a:t>
            </a:r>
          </a:p>
        </p:txBody>
      </p:sp>
    </p:spTree>
    <p:extLst>
      <p:ext uri="{BB962C8B-B14F-4D97-AF65-F5344CB8AC3E}">
        <p14:creationId xmlns:p14="http://schemas.microsoft.com/office/powerpoint/2010/main" val="186257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#1A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E</a:t>
            </a:r>
            <a:r>
              <a:rPr kumimoji="1" lang="en-US" altLang="zh-TW" sz="2800" b="0" dirty="0" smtClean="0">
                <a:latin typeface="+mn-ea"/>
              </a:rPr>
              <a:t>xample format: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1048870" y="2420471"/>
            <a:ext cx="7180730" cy="3933973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Student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private: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grade;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gradeNum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public: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Student(){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getGradeNum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(){ return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gradeNum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}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getGrade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n){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9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Use the member function </a:t>
            </a:r>
            <a:br>
              <a:rPr kumimoji="1" lang="en-US" altLang="zh-TW" sz="2800" b="0" dirty="0" smtClean="0">
                <a:latin typeface="+mn-ea"/>
              </a:rPr>
            </a:b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getGrade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n)</a:t>
            </a:r>
            <a:r>
              <a:rPr kumimoji="1" lang="en-US" altLang="zh-TW" sz="2800" b="0" dirty="0" smtClean="0">
                <a:latin typeface="+mn-ea"/>
              </a:rPr>
              <a:t> (0</a:t>
            </a:r>
            <a:r>
              <a:rPr lang="zh-TW" altLang="en-US" sz="2800" dirty="0"/>
              <a:t> </a:t>
            </a:r>
            <a:r>
              <a:rPr lang="zh-TW" altLang="en-US" sz="2800" b="0" dirty="0" smtClean="0"/>
              <a:t>≤ </a:t>
            </a:r>
            <a:r>
              <a:rPr lang="en-US" altLang="zh-TW" sz="2800" b="0" dirty="0" smtClean="0"/>
              <a:t>n </a:t>
            </a:r>
            <a:r>
              <a:rPr lang="en-US" altLang="zh-TW" sz="2800" b="0" dirty="0"/>
              <a:t>&lt;</a:t>
            </a:r>
            <a:r>
              <a:rPr lang="zh-TW" altLang="en-US" sz="2800" b="0" dirty="0" smtClean="0"/>
              <a:t> </a:t>
            </a:r>
            <a:r>
              <a:rPr lang="en-US" altLang="zh-TW" sz="2800" b="0" dirty="0" err="1" smtClean="0"/>
              <a:t>gradeNum</a:t>
            </a:r>
            <a:r>
              <a:rPr kumimoji="1" lang="en-US" altLang="zh-TW" sz="2800" b="0" dirty="0" smtClean="0">
                <a:latin typeface="+mn-ea"/>
              </a:rPr>
              <a:t>) to get the (n+1)</a:t>
            </a:r>
            <a:r>
              <a:rPr kumimoji="1" lang="en-US" altLang="zh-TW" sz="2800" b="0" dirty="0" err="1" smtClean="0">
                <a:latin typeface="+mn-ea"/>
              </a:rPr>
              <a:t>th</a:t>
            </a:r>
            <a:r>
              <a:rPr kumimoji="1" lang="en-US" altLang="zh-TW" sz="2800" b="0" dirty="0" smtClean="0">
                <a:latin typeface="+mn-ea"/>
              </a:rPr>
              <a:t> grade of the student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Finally output the grades of 3 students</a:t>
            </a:r>
            <a:br>
              <a:rPr kumimoji="1" lang="en-US" altLang="zh-TW" sz="2800" b="0" dirty="0" smtClean="0">
                <a:latin typeface="+mn-ea"/>
              </a:rPr>
            </a:b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#1A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2457754" y="4255458"/>
            <a:ext cx="1806905" cy="156966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0	0	0	0</a:t>
            </a:r>
          </a:p>
          <a:p>
            <a:r>
              <a:rPr kumimoji="1" lang="en-US" altLang="zh-TW" sz="3200" dirty="0">
                <a:latin typeface="+mn-ea"/>
              </a:rPr>
              <a:t>0	0	0	0</a:t>
            </a:r>
          </a:p>
          <a:p>
            <a:r>
              <a:rPr kumimoji="1" lang="en-US" altLang="zh-TW" sz="3200" dirty="0">
                <a:latin typeface="+mn-ea"/>
              </a:rPr>
              <a:t>0	0	0	</a:t>
            </a:r>
            <a:r>
              <a:rPr kumimoji="1" lang="en-US" altLang="zh-TW" sz="3200" dirty="0" smtClean="0">
                <a:latin typeface="+mn-ea"/>
              </a:rPr>
              <a:t>0</a:t>
            </a:r>
            <a:endParaRPr kumimoji="1" lang="en-US" altLang="zh-TW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547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Add a member function </a:t>
            </a:r>
            <a:br>
              <a:rPr kumimoji="1" lang="en-US" altLang="zh-TW" sz="2800" b="0" dirty="0" smtClean="0">
                <a:latin typeface="+mn-ea"/>
              </a:rPr>
            </a:b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setGrade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n,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aGrade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1" lang="en-US" altLang="zh-TW" sz="2800" b="0" dirty="0" smtClean="0">
                <a:latin typeface="+mn-ea"/>
              </a:rPr>
              <a:t> to set the (n+1)</a:t>
            </a:r>
            <a:r>
              <a:rPr kumimoji="1" lang="en-US" altLang="zh-TW" sz="2800" b="0" dirty="0" err="1" smtClean="0">
                <a:latin typeface="+mn-ea"/>
              </a:rPr>
              <a:t>th</a:t>
            </a:r>
            <a:r>
              <a:rPr kumimoji="1" lang="en-US" altLang="zh-TW" sz="2800" b="0" dirty="0" smtClean="0">
                <a:latin typeface="+mn-ea"/>
              </a:rPr>
              <a:t> grade of the student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Initialize the grades of 3 students and choose a student to output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				output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#1B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2060579" y="4292342"/>
            <a:ext cx="2390398" cy="2062103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91 92 93 94</a:t>
            </a:r>
          </a:p>
          <a:p>
            <a:r>
              <a:rPr kumimoji="1" lang="en-US" altLang="zh-TW" sz="3200" dirty="0">
                <a:latin typeface="+mn-ea"/>
              </a:rPr>
              <a:t>61 62 63 64</a:t>
            </a:r>
          </a:p>
          <a:p>
            <a:r>
              <a:rPr kumimoji="1" lang="en-US" altLang="zh-TW" sz="3200" dirty="0">
                <a:latin typeface="+mn-ea"/>
              </a:rPr>
              <a:t>71 72 73 </a:t>
            </a:r>
            <a:r>
              <a:rPr kumimoji="1" lang="en-US" altLang="zh-TW" sz="3200" dirty="0" smtClean="0">
                <a:latin typeface="+mn-ea"/>
              </a:rPr>
              <a:t>74</a:t>
            </a:r>
          </a:p>
          <a:p>
            <a:r>
              <a:rPr kumimoji="1" lang="en-US" altLang="zh-TW" sz="3200" dirty="0">
                <a:latin typeface="+mn-ea"/>
              </a:rPr>
              <a:t>2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5265461" y="4914380"/>
            <a:ext cx="2390398" cy="584775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61 </a:t>
            </a:r>
            <a:r>
              <a:rPr kumimoji="1" lang="en-US" altLang="zh-TW" sz="3200" dirty="0">
                <a:latin typeface="+mn-ea"/>
              </a:rPr>
              <a:t>62 63 </a:t>
            </a:r>
            <a:r>
              <a:rPr kumimoji="1" lang="en-US" altLang="zh-TW" sz="3200" dirty="0" smtClean="0">
                <a:latin typeface="+mn-ea"/>
              </a:rPr>
              <a:t>64</a:t>
            </a:r>
            <a:endParaRPr kumimoji="1" lang="en-US" altLang="zh-TW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2334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3322</TotalTime>
  <Words>703</Words>
  <Application>Microsoft Office PowerPoint</Application>
  <PresentationFormat>如螢幕大小 (4:3)</PresentationFormat>
  <Paragraphs>166</Paragraphs>
  <Slides>20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29" baseType="lpstr">
      <vt:lpstr>Meiryo</vt:lpstr>
      <vt:lpstr>微軟正黑體</vt:lpstr>
      <vt:lpstr>新細明體</vt:lpstr>
      <vt:lpstr>Arial</vt:lpstr>
      <vt:lpstr>Arial Black</vt:lpstr>
      <vt:lpstr>Calibri</vt:lpstr>
      <vt:lpstr>Courier New</vt:lpstr>
      <vt:lpstr>Wingdings</vt:lpstr>
      <vt:lpstr>基礎</vt:lpstr>
      <vt:lpstr>Lab #07</vt:lpstr>
      <vt:lpstr>Agenda</vt:lpstr>
      <vt:lpstr>Agenda</vt:lpstr>
      <vt:lpstr>Static members</vt:lpstr>
      <vt:lpstr>Static members</vt:lpstr>
      <vt:lpstr>Practice #1A</vt:lpstr>
      <vt:lpstr>Practice #1A</vt:lpstr>
      <vt:lpstr>PowerPoint 簡報</vt:lpstr>
      <vt:lpstr>PowerPoint 簡報</vt:lpstr>
      <vt:lpstr>Agenda</vt:lpstr>
      <vt:lpstr>Copy constructor</vt:lpstr>
      <vt:lpstr>Practice #2</vt:lpstr>
      <vt:lpstr>PowerPoint 簡報</vt:lpstr>
      <vt:lpstr>Agenda</vt:lpstr>
      <vt:lpstr>const</vt:lpstr>
      <vt:lpstr>Practice #3</vt:lpstr>
      <vt:lpstr>Practice #3</vt:lpstr>
      <vt:lpstr>Practice #3A</vt:lpstr>
      <vt:lpstr>Practice #3b</vt:lpstr>
      <vt:lpstr>Practice #3b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shelley sun</cp:lastModifiedBy>
  <cp:revision>161</cp:revision>
  <dcterms:created xsi:type="dcterms:W3CDTF">2015-03-03T01:58:10Z</dcterms:created>
  <dcterms:modified xsi:type="dcterms:W3CDTF">2015-05-06T09:46:06Z</dcterms:modified>
</cp:coreProperties>
</file>