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0" r:id="rId8"/>
    <p:sldId id="263" r:id="rId9"/>
    <p:sldId id="264" r:id="rId10"/>
    <p:sldId id="272" r:id="rId11"/>
    <p:sldId id="269" r:id="rId12"/>
    <p:sldId id="271" r:id="rId13"/>
    <p:sldId id="274" r:id="rId14"/>
    <p:sldId id="275" r:id="rId15"/>
    <p:sldId id="276" r:id="rId16"/>
    <p:sldId id="277" r:id="rId17"/>
    <p:sldId id="278" r:id="rId18"/>
    <p:sldId id="279" r:id="rId19"/>
    <p:sldId id="273" r:id="rId20"/>
    <p:sldId id="280" r:id="rId21"/>
    <p:sldId id="281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2F59CA-3FAF-4B4E-A28D-51FA2284B397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6C0A64-3969-4A35-A58B-C7597D92E4A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01725017@ntu.edu.tw" TargetMode="External"/><Relationship Id="rId2" Type="http://schemas.openxmlformats.org/officeDocument/2006/relationships/hyperlink" Target="mailto:r00725009@ntu.edu.t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01725019@ntu.edu.tw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Calibri" pitchFamily="34" charset="0"/>
              </a:rPr>
              <a:t>Statistics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2012/09/19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47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選擇性貼上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轉置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/>
              <a:t>值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050" name="Picture 2" descr="C:\Users\JiongHsing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338015"/>
            <a:ext cx="27717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iongHsing\Desktop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735" y="2366590"/>
            <a:ext cx="27527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JiongHsing\Desktop\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60813"/>
            <a:ext cx="408622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JiongHsing\Desktop\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806" y="3984625"/>
            <a:ext cx="37719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向右箭號 3"/>
          <p:cNvSpPr/>
          <p:nvPr/>
        </p:nvSpPr>
        <p:spPr>
          <a:xfrm>
            <a:off x="4049713" y="25649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4180780" y="4992438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7289092" y="3893046"/>
            <a:ext cx="1020614" cy="5040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394989" y="4546013"/>
            <a:ext cx="25795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chemeClr val="accent3">
                    <a:lumMod val="75000"/>
                  </a:schemeClr>
                </a:solidFill>
              </a:rPr>
              <a:t>B2</a:t>
            </a:r>
            <a:r>
              <a:rPr lang="zh-TW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只</a:t>
            </a:r>
            <a:r>
              <a:rPr lang="zh-TW" altLang="en-US" sz="1400" b="1" dirty="0">
                <a:solidFill>
                  <a:schemeClr val="accent3">
                    <a:lumMod val="75000"/>
                  </a:schemeClr>
                </a:solidFill>
              </a:rPr>
              <a:t>有貼上</a:t>
            </a:r>
            <a:r>
              <a:rPr lang="zh-TW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值，沒有公式</a:t>
            </a:r>
            <a:endParaRPr lang="en-US" altLang="zh-TW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altLang="zh-TW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zh-TW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如果更動</a:t>
            </a:r>
            <a:r>
              <a:rPr lang="en-US" altLang="zh-TW" sz="1400" b="1" dirty="0" smtClean="0">
                <a:solidFill>
                  <a:schemeClr val="accent3">
                    <a:lumMod val="75000"/>
                  </a:schemeClr>
                </a:solidFill>
              </a:rPr>
              <a:t>A1~A8</a:t>
            </a:r>
            <a:r>
              <a:rPr lang="zh-TW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的值</a:t>
            </a:r>
            <a:endParaRPr lang="en-US" altLang="zh-TW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altLang="zh-TW" sz="1400" b="1" dirty="0" smtClean="0">
                <a:solidFill>
                  <a:schemeClr val="accent3">
                    <a:lumMod val="75000"/>
                  </a:schemeClr>
                </a:solidFill>
              </a:rPr>
              <a:t>B1</a:t>
            </a:r>
            <a:r>
              <a:rPr lang="zh-TW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會隨之改變</a:t>
            </a:r>
            <a:r>
              <a:rPr lang="zh-TW" altLang="en-US" sz="1400" b="1" dirty="0">
                <a:solidFill>
                  <a:schemeClr val="accent3">
                    <a:lumMod val="75000"/>
                  </a:schemeClr>
                </a:solidFill>
              </a:rPr>
              <a:t>，</a:t>
            </a:r>
            <a:r>
              <a:rPr lang="zh-TW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而</a:t>
            </a:r>
            <a:r>
              <a:rPr lang="en-US" altLang="zh-TW" sz="1400" b="1" dirty="0" smtClean="0">
                <a:solidFill>
                  <a:schemeClr val="accent3">
                    <a:lumMod val="75000"/>
                  </a:schemeClr>
                </a:solidFill>
              </a:rPr>
              <a:t>B2</a:t>
            </a:r>
            <a:r>
              <a:rPr lang="zh-TW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不會改變</a:t>
            </a:r>
            <a:endParaRPr lang="zh-TW" altLang="en-US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76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凍結窗格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檢視 → 凍結窗格</a:t>
            </a:r>
            <a:endParaRPr lang="en-US" altLang="zh-TW" dirty="0"/>
          </a:p>
          <a:p>
            <a:r>
              <a:rPr lang="zh-TW" altLang="en-US" dirty="0"/>
              <a:t>凍結列：選擇下方的列</a:t>
            </a:r>
          </a:p>
          <a:p>
            <a:pPr>
              <a:buFont typeface="Wingdings" pitchFamily="2" charset="2"/>
              <a:buNone/>
            </a:pPr>
            <a:r>
              <a:rPr lang="zh-TW" altLang="en-US" dirty="0"/>
              <a:t>	</a:t>
            </a:r>
            <a:r>
              <a:rPr lang="en-US" altLang="zh-TW" dirty="0"/>
              <a:t>ex. </a:t>
            </a:r>
            <a:r>
              <a:rPr lang="zh-TW" altLang="en-US" dirty="0"/>
              <a:t>想要第</a:t>
            </a:r>
            <a:r>
              <a:rPr lang="en-US" altLang="zh-TW" dirty="0"/>
              <a:t>2</a:t>
            </a:r>
            <a:r>
              <a:rPr lang="zh-TW" altLang="en-US" dirty="0"/>
              <a:t>列以上不動，選第</a:t>
            </a:r>
            <a:r>
              <a:rPr lang="en-US" altLang="zh-TW" dirty="0"/>
              <a:t>3</a:t>
            </a:r>
            <a:r>
              <a:rPr lang="zh-TW" altLang="en-US" dirty="0"/>
              <a:t>列</a:t>
            </a:r>
          </a:p>
          <a:p>
            <a:r>
              <a:rPr lang="zh-TW" altLang="en-US" dirty="0"/>
              <a:t>凍結欄：選擇右方的欄</a:t>
            </a:r>
          </a:p>
          <a:p>
            <a:pPr>
              <a:buFont typeface="Wingdings" pitchFamily="2" charset="2"/>
              <a:buNone/>
            </a:pPr>
            <a:r>
              <a:rPr lang="zh-TW" altLang="en-US" dirty="0"/>
              <a:t>	</a:t>
            </a:r>
            <a:r>
              <a:rPr lang="en-US" altLang="zh-TW" dirty="0"/>
              <a:t>ex. </a:t>
            </a:r>
            <a:r>
              <a:rPr lang="zh-TW" altLang="en-US" dirty="0"/>
              <a:t>想要欄位</a:t>
            </a:r>
            <a:r>
              <a:rPr lang="en-US" altLang="zh-TW" dirty="0"/>
              <a:t>C</a:t>
            </a:r>
            <a:r>
              <a:rPr lang="zh-TW" altLang="en-US" dirty="0"/>
              <a:t>以左不動，選欄位</a:t>
            </a:r>
            <a:r>
              <a:rPr lang="en-US" altLang="zh-TW" dirty="0"/>
              <a:t>D</a:t>
            </a:r>
          </a:p>
          <a:p>
            <a:r>
              <a:rPr lang="zh-TW" altLang="en-US" dirty="0"/>
              <a:t>同時凍結列和欄：選擇右下方儲存格</a:t>
            </a:r>
          </a:p>
          <a:p>
            <a:pPr>
              <a:buFont typeface="Wingdings" pitchFamily="2" charset="2"/>
              <a:buNone/>
            </a:pPr>
            <a:r>
              <a:rPr lang="zh-TW" altLang="en-US" dirty="0"/>
              <a:t>	</a:t>
            </a:r>
            <a:r>
              <a:rPr lang="en-US" altLang="zh-TW" dirty="0"/>
              <a:t>ex. </a:t>
            </a:r>
            <a:r>
              <a:rPr lang="zh-TW" altLang="en-US" dirty="0"/>
              <a:t>想要同時凍結第</a:t>
            </a:r>
            <a:r>
              <a:rPr lang="en-US" altLang="zh-TW" dirty="0"/>
              <a:t>2</a:t>
            </a:r>
            <a:r>
              <a:rPr lang="zh-TW" altLang="en-US" dirty="0"/>
              <a:t>列和第</a:t>
            </a:r>
            <a:r>
              <a:rPr lang="en-US" altLang="zh-TW" dirty="0"/>
              <a:t>3</a:t>
            </a:r>
            <a:r>
              <a:rPr lang="zh-TW" altLang="en-US" dirty="0"/>
              <a:t>欄，選</a:t>
            </a:r>
            <a:r>
              <a:rPr lang="en-US" altLang="zh-TW" dirty="0"/>
              <a:t>D4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28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開啟增益集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en-US" altLang="zh-TW" b="1" dirty="0"/>
              <a:t>Excel 2007 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左上角圈圈→</a:t>
            </a:r>
            <a:r>
              <a:rPr lang="en-US" altLang="zh-TW" dirty="0"/>
              <a:t>Excel </a:t>
            </a:r>
            <a:r>
              <a:rPr lang="zh-TW" altLang="en-US" dirty="0"/>
              <a:t>選項→增益集→執行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→勾</a:t>
            </a:r>
            <a:r>
              <a:rPr lang="zh-TW" altLang="en-US" dirty="0" smtClean="0"/>
              <a:t>選要用</a:t>
            </a:r>
            <a:r>
              <a:rPr lang="zh-TW" altLang="en-US" dirty="0"/>
              <a:t>的增益</a:t>
            </a:r>
            <a:r>
              <a:rPr lang="zh-TW" altLang="en-US" dirty="0" smtClean="0"/>
              <a:t>集 </a:t>
            </a:r>
            <a:endParaRPr lang="en-US" altLang="zh-TW" dirty="0"/>
          </a:p>
          <a:p>
            <a:r>
              <a:rPr lang="en-US" altLang="zh-TW" b="1" dirty="0"/>
              <a:t>Excel 2010 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檔案→選項→增益集→執行→勾</a:t>
            </a:r>
            <a:r>
              <a:rPr lang="zh-TW" altLang="en-US" dirty="0" smtClean="0"/>
              <a:t>選要用</a:t>
            </a:r>
            <a:r>
              <a:rPr lang="zh-TW" altLang="en-US" dirty="0"/>
              <a:t>的增益集</a:t>
            </a:r>
          </a:p>
        </p:txBody>
      </p:sp>
    </p:spTree>
    <p:extLst>
      <p:ext uri="{BB962C8B-B14F-4D97-AF65-F5344CB8AC3E}">
        <p14:creationId xmlns:p14="http://schemas.microsoft.com/office/powerpoint/2010/main" val="250423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Excel 2010 </a:t>
            </a:r>
            <a:r>
              <a:rPr lang="zh-TW" altLang="en-US" dirty="0" smtClean="0"/>
              <a:t>開啟</a:t>
            </a:r>
            <a:r>
              <a:rPr lang="zh-TW" altLang="en-US" dirty="0"/>
              <a:t>增益集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28"/>
          <a:stretch/>
        </p:blipFill>
        <p:spPr>
          <a:xfrm>
            <a:off x="1634472" y="2060848"/>
            <a:ext cx="5743575" cy="365736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634472" y="2276872"/>
            <a:ext cx="561264" cy="2880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54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 2010 </a:t>
            </a:r>
            <a:r>
              <a:rPr lang="zh-TW" altLang="en-US" dirty="0"/>
              <a:t>開啟增益集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65723"/>
            <a:ext cx="6227217" cy="519076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836000" y="5040000"/>
            <a:ext cx="576064" cy="2880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944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 2010 </a:t>
            </a:r>
            <a:r>
              <a:rPr lang="zh-TW" altLang="en-US" dirty="0"/>
              <a:t>開啟增益集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84" y="1484784"/>
            <a:ext cx="7998478" cy="504268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63086" y="3370542"/>
            <a:ext cx="576064" cy="2880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13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 2010 </a:t>
            </a:r>
            <a:r>
              <a:rPr lang="zh-TW" altLang="en-US" dirty="0"/>
              <a:t>開啟增益集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09693"/>
            <a:ext cx="8106690" cy="509949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59832" y="5871102"/>
            <a:ext cx="576064" cy="2880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02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 2010 </a:t>
            </a:r>
            <a:r>
              <a:rPr lang="zh-TW" altLang="en-US" dirty="0"/>
              <a:t>開啟增益集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098" name="Picture 2" descr="C:\Users\JiongHsing\Desktop\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043" y="1556792"/>
            <a:ext cx="2592288" cy="324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群組 4"/>
          <p:cNvGrpSpPr/>
          <p:nvPr/>
        </p:nvGrpSpPr>
        <p:grpSpPr>
          <a:xfrm>
            <a:off x="251520" y="4517997"/>
            <a:ext cx="8020050" cy="2009781"/>
            <a:chOff x="251520" y="4517997"/>
            <a:chExt cx="8020050" cy="2009781"/>
          </a:xfrm>
        </p:grpSpPr>
        <p:pic>
          <p:nvPicPr>
            <p:cNvPr id="8" name="Picture 2" descr="C:\Users\JiongHsing\Desktop\圖片 1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5022828"/>
              <a:ext cx="8020050" cy="1504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向右箭號 8"/>
            <p:cNvSpPr/>
            <p:nvPr/>
          </p:nvSpPr>
          <p:spPr>
            <a:xfrm rot="5400000">
              <a:off x="3973513" y="4590005"/>
              <a:ext cx="576064" cy="43204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7236296" y="5511408"/>
              <a:ext cx="792088" cy="101636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9759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不要用資料分析的直方圖功能！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146" name="Picture 2" descr="C:\Users\JiongHsing\Desktop\圖片 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4978756" cy="267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十字形 3"/>
          <p:cNvSpPr/>
          <p:nvPr/>
        </p:nvSpPr>
        <p:spPr>
          <a:xfrm rot="2718703">
            <a:off x="6101645" y="2216455"/>
            <a:ext cx="1826946" cy="1824591"/>
          </a:xfrm>
          <a:prstGeom prst="plus">
            <a:avLst>
              <a:gd name="adj" fmla="val 4287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147" name="Picture 3" descr="C:\Users\JiongHsing\Desktop\圖片 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75" y="4365104"/>
            <a:ext cx="5161980" cy="236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橢圓 5"/>
          <p:cNvSpPr/>
          <p:nvPr/>
        </p:nvSpPr>
        <p:spPr>
          <a:xfrm>
            <a:off x="6300192" y="4869159"/>
            <a:ext cx="1512168" cy="1433275"/>
          </a:xfrm>
          <a:prstGeom prst="ellipse">
            <a:avLst/>
          </a:prstGeom>
          <a:noFill/>
          <a:ln w="2540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409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這幾次作業可能會用到的函數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MAX()</a:t>
            </a:r>
          </a:p>
          <a:p>
            <a:r>
              <a:rPr lang="en-US" altLang="zh-TW" dirty="0" smtClean="0"/>
              <a:t>MIN()</a:t>
            </a:r>
          </a:p>
          <a:p>
            <a:r>
              <a:rPr lang="en-US" altLang="zh-TW" dirty="0" smtClean="0"/>
              <a:t>COUNT()</a:t>
            </a:r>
            <a:endParaRPr lang="en-US" altLang="zh-TW" dirty="0"/>
          </a:p>
          <a:p>
            <a:r>
              <a:rPr lang="en-US" altLang="zh-TW" dirty="0" smtClean="0"/>
              <a:t>COUNTIF()</a:t>
            </a:r>
          </a:p>
          <a:p>
            <a:pPr lvl="1"/>
            <a:r>
              <a:rPr lang="en-US" altLang="zh-TW" dirty="0"/>
              <a:t>=COUNTIF($B$2:$B$169, "&lt;" &amp;G12</a:t>
            </a:r>
            <a:r>
              <a:rPr lang="en-US" altLang="zh-TW" dirty="0" smtClean="0"/>
              <a:t>)</a:t>
            </a:r>
          </a:p>
          <a:p>
            <a:pPr lvl="1"/>
            <a:endParaRPr lang="en-US" altLang="zh-TW" dirty="0"/>
          </a:p>
          <a:p>
            <a:pPr marL="365760" lvl="1" indent="0">
              <a:buNone/>
            </a:pPr>
            <a:endParaRPr lang="en-US" altLang="zh-TW" dirty="0" smtClean="0"/>
          </a:p>
          <a:p>
            <a:pPr marL="365760" lvl="1" indent="0">
              <a:buNone/>
            </a:pPr>
            <a:endParaRPr lang="en-US" altLang="zh-TW" dirty="0" smtClean="0"/>
          </a:p>
          <a:p>
            <a:pPr lvl="1"/>
            <a:r>
              <a:rPr lang="zh-TW" altLang="en-US" dirty="0" smtClean="0"/>
              <a:t>多</a:t>
            </a:r>
            <a:r>
              <a:rPr lang="zh-TW" altLang="en-US" dirty="0"/>
              <a:t>個</a:t>
            </a:r>
            <a:r>
              <a:rPr lang="zh-TW" altLang="en-US" dirty="0" smtClean="0"/>
              <a:t>條件用</a:t>
            </a:r>
            <a:r>
              <a:rPr lang="en-US" altLang="zh-TW" dirty="0" smtClean="0"/>
              <a:t>COUNTIF</a:t>
            </a:r>
            <a:r>
              <a:rPr lang="zh-TW" altLang="en-US" dirty="0" smtClean="0"/>
              <a:t>有點麻煩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可改用</a:t>
            </a:r>
            <a:r>
              <a:rPr lang="en-US" altLang="zh-TW" dirty="0" smtClean="0"/>
              <a:t>COUNTIFS</a:t>
            </a:r>
            <a:r>
              <a:rPr lang="zh-TW" altLang="en-US" dirty="0" smtClean="0"/>
              <a:t>，或用其他土法煉鋼的方式</a:t>
            </a:r>
            <a:endParaRPr lang="en-US" altLang="zh-TW" dirty="0" smtClean="0"/>
          </a:p>
          <a:p>
            <a:r>
              <a:rPr lang="en-US" altLang="zh-TW" dirty="0" smtClean="0"/>
              <a:t>FREQUENCY()</a:t>
            </a:r>
          </a:p>
          <a:p>
            <a:pPr lvl="1"/>
            <a:r>
              <a:rPr lang="zh-TW" altLang="en-US" dirty="0"/>
              <a:t>必須</a:t>
            </a:r>
            <a:r>
              <a:rPr lang="zh-TW" altLang="en-US" dirty="0" smtClean="0"/>
              <a:t>使用陣列輸入，不然只會出現第一個區間的資料</a:t>
            </a:r>
            <a:endParaRPr lang="en-US" altLang="zh-TW" dirty="0" smtClean="0"/>
          </a:p>
          <a:p>
            <a:pPr lvl="1"/>
            <a:r>
              <a:rPr lang="zh-TW" altLang="en-US" dirty="0"/>
              <a:t>陣列</a:t>
            </a:r>
            <a:r>
              <a:rPr lang="zh-TW" altLang="en-US" dirty="0" smtClean="0"/>
              <a:t>輸入</a:t>
            </a:r>
            <a:r>
              <a:rPr lang="zh-TW" altLang="en-US" dirty="0"/>
              <a:t>：</a:t>
            </a:r>
            <a:r>
              <a:rPr lang="zh-TW" altLang="en-US" dirty="0" smtClean="0"/>
              <a:t>在第一格打好公式，選取要輸出的範圍按</a:t>
            </a:r>
            <a:r>
              <a:rPr lang="en-US" altLang="zh-TW" dirty="0" smtClean="0"/>
              <a:t>F2</a:t>
            </a:r>
            <a:r>
              <a:rPr lang="zh-TW" altLang="en-US" dirty="0" smtClean="0"/>
              <a:t>，再按</a:t>
            </a:r>
            <a:r>
              <a:rPr lang="en-US" altLang="zh-TW" dirty="0"/>
              <a:t>CTRL+SHIFT+ENTER 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446851" y="3067642"/>
            <a:ext cx="1333061" cy="36004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918451" y="3101080"/>
            <a:ext cx="1080120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763688" y="346984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資料儲存格範圍</a:t>
            </a:r>
            <a:endParaRPr lang="en-US" altLang="zh-TW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762671" y="3479087"/>
            <a:ext cx="3474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zh-TW" altLang="en-US" sz="1600" dirty="0" smtClean="0">
                <a:solidFill>
                  <a:srgbClr val="00B050"/>
                </a:solidFill>
              </a:rPr>
              <a:t>符合條件</a:t>
            </a:r>
            <a:endParaRPr lang="en-US" altLang="zh-TW" sz="1600" dirty="0" smtClean="0">
              <a:solidFill>
                <a:srgbClr val="00B050"/>
              </a:solidFill>
            </a:endParaRPr>
          </a:p>
          <a:p>
            <a:pPr lvl="1"/>
            <a:r>
              <a:rPr lang="zh-TW" altLang="en-US" sz="1600" dirty="0">
                <a:solidFill>
                  <a:srgbClr val="00B050"/>
                </a:solidFill>
              </a:rPr>
              <a:t>文字部分</a:t>
            </a:r>
            <a:r>
              <a:rPr lang="zh-TW" altLang="en-US" sz="1600" dirty="0" smtClean="0">
                <a:solidFill>
                  <a:srgbClr val="00B050"/>
                </a:solidFill>
              </a:rPr>
              <a:t>用</a:t>
            </a:r>
            <a:r>
              <a:rPr lang="en-US" altLang="zh-TW" sz="1600" dirty="0" smtClean="0">
                <a:solidFill>
                  <a:srgbClr val="00B050"/>
                </a:solidFill>
              </a:rPr>
              <a:t>”</a:t>
            </a:r>
            <a:r>
              <a:rPr lang="zh-TW" altLang="en-US" sz="1600" dirty="0" smtClean="0">
                <a:solidFill>
                  <a:srgbClr val="00B050"/>
                </a:solidFill>
              </a:rPr>
              <a:t> </a:t>
            </a:r>
            <a:r>
              <a:rPr lang="en-US" altLang="zh-TW" sz="1600" dirty="0" smtClean="0">
                <a:solidFill>
                  <a:srgbClr val="00B050"/>
                </a:solidFill>
              </a:rPr>
              <a:t>”</a:t>
            </a:r>
            <a:r>
              <a:rPr lang="zh-TW" altLang="en-US" sz="1600" dirty="0" smtClean="0">
                <a:solidFill>
                  <a:srgbClr val="00B050"/>
                </a:solidFill>
              </a:rPr>
              <a:t>包起來</a:t>
            </a:r>
            <a:endParaRPr lang="en-US" altLang="zh-TW" sz="1600" dirty="0" smtClean="0">
              <a:solidFill>
                <a:srgbClr val="00B050"/>
              </a:solidFill>
            </a:endParaRPr>
          </a:p>
          <a:p>
            <a:pPr lvl="1"/>
            <a:r>
              <a:rPr lang="zh-TW" altLang="en-US" sz="1600" dirty="0">
                <a:solidFill>
                  <a:srgbClr val="00B050"/>
                </a:solidFill>
              </a:rPr>
              <a:t>文字</a:t>
            </a:r>
            <a:r>
              <a:rPr lang="zh-TW" altLang="en-US" sz="1600" dirty="0" smtClean="0">
                <a:solidFill>
                  <a:srgbClr val="00B050"/>
                </a:solidFill>
              </a:rPr>
              <a:t>和儲存格變數之間用</a:t>
            </a:r>
            <a:r>
              <a:rPr lang="en-US" altLang="zh-TW" sz="1600" dirty="0" smtClean="0">
                <a:solidFill>
                  <a:srgbClr val="00B050"/>
                </a:solidFill>
              </a:rPr>
              <a:t>&amp;</a:t>
            </a:r>
            <a:r>
              <a:rPr lang="zh-TW" altLang="en-US" sz="1600" dirty="0" smtClean="0">
                <a:solidFill>
                  <a:srgbClr val="00B050"/>
                </a:solidFill>
              </a:rPr>
              <a:t>連接</a:t>
            </a:r>
            <a:endParaRPr lang="zh-TW" altLang="en-US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77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助教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鍾欣廷 </a:t>
            </a:r>
            <a:r>
              <a:rPr lang="en-US" altLang="zh-TW" dirty="0" smtClean="0">
                <a:hlinkClick r:id="rId2"/>
              </a:rPr>
              <a:t>r00725009@ntu.edu.tw</a:t>
            </a:r>
            <a:endParaRPr lang="en-US" altLang="zh-TW" dirty="0" smtClean="0"/>
          </a:p>
          <a:p>
            <a:r>
              <a:rPr lang="zh-TW" altLang="en-US" dirty="0" smtClean="0"/>
              <a:t>彭懷德 </a:t>
            </a:r>
            <a:r>
              <a:rPr lang="en-US" altLang="zh-TW" dirty="0" smtClean="0">
                <a:hlinkClick r:id="rId3"/>
              </a:rPr>
              <a:t>r01725017@ntu.edu.tw</a:t>
            </a:r>
            <a:endParaRPr lang="en-US" altLang="zh-TW" dirty="0" smtClean="0"/>
          </a:p>
          <a:p>
            <a:r>
              <a:rPr lang="zh-TW" altLang="en-US" dirty="0"/>
              <a:t>李永裕 </a:t>
            </a:r>
            <a:r>
              <a:rPr lang="en-US" altLang="zh-TW" dirty="0" smtClean="0">
                <a:hlinkClick r:id="rId4"/>
              </a:rPr>
              <a:t>r01725019@ntu.edu.tw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629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這幾次作業可能會用到的函數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abs</a:t>
            </a:r>
            <a:r>
              <a:rPr lang="en-US" altLang="zh-TW" dirty="0" smtClean="0"/>
              <a:t>()</a:t>
            </a:r>
          </a:p>
          <a:p>
            <a:r>
              <a:rPr lang="en-US" altLang="zh-TW" dirty="0" smtClean="0"/>
              <a:t>power()</a:t>
            </a:r>
          </a:p>
          <a:p>
            <a:pPr lvl="1"/>
            <a:r>
              <a:rPr lang="en-US" altLang="zh-TW" dirty="0" smtClean="0"/>
              <a:t>2</a:t>
            </a:r>
            <a:r>
              <a:rPr lang="zh-TW" altLang="en-US" dirty="0" smtClean="0"/>
              <a:t>的</a:t>
            </a:r>
            <a:r>
              <a:rPr lang="en-US" altLang="zh-TW" dirty="0" smtClean="0"/>
              <a:t>3</a:t>
            </a:r>
            <a:r>
              <a:rPr lang="zh-TW" altLang="en-US" dirty="0" smtClean="0"/>
              <a:t>次方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=power(2,3)</a:t>
            </a:r>
          </a:p>
          <a:p>
            <a:pPr lvl="2"/>
            <a:r>
              <a:rPr lang="en-US" altLang="zh-TW" dirty="0" smtClean="0"/>
              <a:t>=2^3</a:t>
            </a:r>
          </a:p>
          <a:p>
            <a:r>
              <a:rPr lang="en-US" altLang="zh-TW" dirty="0" err="1" smtClean="0"/>
              <a:t>sqrt</a:t>
            </a:r>
            <a:r>
              <a:rPr lang="en-US" altLang="zh-TW" dirty="0" smtClean="0"/>
              <a:t>()</a:t>
            </a:r>
          </a:p>
          <a:p>
            <a:pPr lvl="1"/>
            <a:r>
              <a:rPr lang="en-US" altLang="zh-TW" dirty="0" smtClean="0"/>
              <a:t>4</a:t>
            </a:r>
            <a:r>
              <a:rPr lang="zh-TW" altLang="en-US" dirty="0" smtClean="0"/>
              <a:t>開根號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=</a:t>
            </a:r>
            <a:r>
              <a:rPr lang="en-US" altLang="zh-TW" dirty="0" err="1" smtClean="0"/>
              <a:t>sqrt</a:t>
            </a:r>
            <a:r>
              <a:rPr lang="en-US" altLang="zh-TW" dirty="0" smtClean="0"/>
              <a:t>(4)</a:t>
            </a:r>
          </a:p>
          <a:p>
            <a:pPr lvl="2"/>
            <a:r>
              <a:rPr lang="en-US" altLang="zh-TW" dirty="0" smtClean="0"/>
              <a:t>=4^(1/2)</a:t>
            </a:r>
          </a:p>
          <a:p>
            <a:pPr lvl="2"/>
            <a:r>
              <a:rPr lang="en-US" altLang="zh-TW" dirty="0" smtClean="0"/>
              <a:t>=power(4,1/2)</a:t>
            </a:r>
          </a:p>
          <a:p>
            <a:pPr lvl="1"/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03713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碰到不會用的函數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函數說明</a:t>
            </a:r>
            <a:endParaRPr lang="en-US" altLang="zh-TW" dirty="0" smtClean="0"/>
          </a:p>
          <a:p>
            <a:r>
              <a:rPr lang="en-US" altLang="zh-TW" dirty="0" smtClean="0"/>
              <a:t>Google</a:t>
            </a:r>
            <a:r>
              <a:rPr lang="zh-TW" altLang="en-US" dirty="0" smtClean="0"/>
              <a:t>大神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95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實習課注意事項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時間</a:t>
            </a:r>
            <a:r>
              <a:rPr lang="zh-TW" altLang="en-US" dirty="0"/>
              <a:t>：</a:t>
            </a:r>
            <a:r>
              <a:rPr lang="en-US" altLang="zh-TW" dirty="0"/>
              <a:t>Wed. </a:t>
            </a:r>
            <a:r>
              <a:rPr lang="en-US" altLang="zh-TW" dirty="0" smtClean="0"/>
              <a:t>13:20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zh-TW" altLang="en-US" dirty="0" smtClean="0"/>
              <a:t>地點：管</a:t>
            </a:r>
            <a:r>
              <a:rPr lang="zh-TW" altLang="en-US" dirty="0"/>
              <a:t>三大電腦教室</a:t>
            </a:r>
            <a:endParaRPr lang="en-US" altLang="zh-TW" dirty="0"/>
          </a:p>
          <a:p>
            <a:r>
              <a:rPr lang="zh-TW" altLang="en-US" dirty="0"/>
              <a:t>不點名，想上課再</a:t>
            </a:r>
            <a:r>
              <a:rPr lang="zh-TW" altLang="en-US" dirty="0" smtClean="0"/>
              <a:t>出席</a:t>
            </a:r>
            <a:endParaRPr lang="en-US" altLang="zh-TW" dirty="0" smtClean="0"/>
          </a:p>
          <a:p>
            <a:r>
              <a:rPr lang="zh-TW" altLang="en-US" dirty="0"/>
              <a:t>發言不會加分，但歡迎大家踴躍提問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0700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作業繳交規定與格式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>
                <a:latin typeface="+mn-ea"/>
              </a:rPr>
              <a:t>繳交時間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/>
              <a:t>Wed</a:t>
            </a:r>
            <a:r>
              <a:rPr lang="en-US" altLang="zh-TW" dirty="0"/>
              <a:t>. </a:t>
            </a:r>
            <a:r>
              <a:rPr lang="en-US" altLang="zh-TW" dirty="0" smtClean="0"/>
              <a:t>13:00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不接受補交、遲交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zh-TW" altLang="en-US" dirty="0" smtClean="0"/>
              <a:t>繳交方式：投到老師館二的信箱</a:t>
            </a:r>
            <a:endParaRPr lang="en-US" altLang="zh-TW" dirty="0" smtClean="0"/>
          </a:p>
          <a:p>
            <a:r>
              <a:rPr lang="zh-TW" altLang="en-US" dirty="0"/>
              <a:t>發</a:t>
            </a:r>
            <a:r>
              <a:rPr lang="zh-TW" altLang="en-US" dirty="0" smtClean="0"/>
              <a:t>回時間：實習課</a:t>
            </a:r>
            <a:endParaRPr lang="en-US" altLang="zh-TW" dirty="0" smtClean="0"/>
          </a:p>
          <a:p>
            <a:r>
              <a:rPr lang="zh-TW" altLang="en-US" dirty="0" smtClean="0"/>
              <a:t>未拿走的作業會放置於管五紙箱中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作業請勿抄襲</a:t>
            </a:r>
            <a:r>
              <a:rPr lang="en-US" altLang="zh-TW" b="1" dirty="0" smtClean="0">
                <a:solidFill>
                  <a:srgbClr val="FF0000"/>
                </a:solidFill>
              </a:rPr>
              <a:t>!!!!</a:t>
            </a:r>
            <a:r>
              <a:rPr lang="zh-TW" altLang="en-US" b="1" dirty="0" smtClean="0">
                <a:solidFill>
                  <a:srgbClr val="FF0000"/>
                </a:solidFill>
              </a:rPr>
              <a:t> </a:t>
            </a:r>
            <a:r>
              <a:rPr lang="zh-TW" altLang="en-US" b="1" dirty="0" smtClean="0"/>
              <a:t>違者</a:t>
            </a:r>
            <a:r>
              <a:rPr lang="en-US" altLang="zh-TW" b="1" dirty="0" smtClean="0"/>
              <a:t>0</a:t>
            </a:r>
            <a:r>
              <a:rPr lang="zh-TW" altLang="en-US" b="1" dirty="0" smtClean="0"/>
              <a:t>分，請不要害人害己</a:t>
            </a:r>
            <a:endParaRPr lang="en-US" altLang="zh-TW" b="1" dirty="0" smtClean="0"/>
          </a:p>
          <a:p>
            <a:r>
              <a:rPr lang="en-US" altLang="zh-TW" dirty="0">
                <a:latin typeface="+mn-ea"/>
              </a:rPr>
              <a:t>A4 </a:t>
            </a:r>
            <a:r>
              <a:rPr lang="zh-TW" altLang="en-US" dirty="0" smtClean="0">
                <a:latin typeface="+mn-ea"/>
              </a:rPr>
              <a:t>雙面，</a:t>
            </a:r>
            <a:r>
              <a:rPr lang="zh-TW" altLang="en-US" dirty="0">
                <a:latin typeface="+mn-ea"/>
              </a:rPr>
              <a:t>裝訂於左上角</a:t>
            </a:r>
            <a:endParaRPr lang="en-US" altLang="zh-TW" dirty="0">
              <a:latin typeface="+mn-ea"/>
            </a:endParaRPr>
          </a:p>
          <a:p>
            <a:r>
              <a:rPr lang="zh-TW" altLang="en-US" dirty="0">
                <a:latin typeface="+mn-ea"/>
              </a:rPr>
              <a:t>第一頁上方註明出作業日期、姓名、系級、學號</a:t>
            </a:r>
            <a:endParaRPr lang="en-US" altLang="zh-TW" dirty="0">
              <a:latin typeface="+mn-ea"/>
            </a:endParaRPr>
          </a:p>
          <a:p>
            <a:r>
              <a:rPr lang="zh-TW" altLang="en-US" dirty="0" smtClean="0">
                <a:latin typeface="+mn-ea"/>
              </a:rPr>
              <a:t>題號標明清楚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120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Execl</a:t>
            </a:r>
            <a:r>
              <a:rPr lang="en-US" altLang="zh-TW" dirty="0" smtClean="0"/>
              <a:t> </a:t>
            </a:r>
            <a:r>
              <a:rPr lang="zh-TW" altLang="en-US" dirty="0" smtClean="0"/>
              <a:t>教學時間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00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Excel </a:t>
            </a:r>
            <a:r>
              <a:rPr lang="zh-TW" altLang="en-US" dirty="0"/>
              <a:t>元件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 dirty="0"/>
              <a:t>工作</a:t>
            </a:r>
            <a:r>
              <a:rPr lang="zh-TW" altLang="en-US" sz="2800" dirty="0" smtClean="0"/>
              <a:t>簿</a:t>
            </a:r>
            <a:endParaRPr lang="en-US" altLang="zh-TW" sz="2800" dirty="0" smtClean="0"/>
          </a:p>
          <a:p>
            <a:r>
              <a:rPr lang="zh-TW" altLang="en-US" sz="2800" dirty="0" smtClean="0"/>
              <a:t>工作</a:t>
            </a:r>
            <a:r>
              <a:rPr lang="zh-TW" altLang="en-US" sz="2800" dirty="0"/>
              <a:t>表</a:t>
            </a:r>
          </a:p>
          <a:p>
            <a:r>
              <a:rPr lang="zh-TW" altLang="en-US" sz="2800" dirty="0" smtClean="0"/>
              <a:t>儲存格</a:t>
            </a:r>
            <a:endParaRPr lang="zh-TW" altLang="en-US" sz="2800" dirty="0"/>
          </a:p>
          <a:p>
            <a:pPr lvl="1"/>
            <a:r>
              <a:rPr lang="zh-TW" altLang="en-US" sz="2400" dirty="0"/>
              <a:t>輸入資料（</a:t>
            </a:r>
            <a:r>
              <a:rPr lang="en-US" altLang="zh-TW" sz="2400" dirty="0"/>
              <a:t>ex. </a:t>
            </a:r>
            <a:r>
              <a:rPr lang="zh-TW" altLang="en-US" sz="2400" dirty="0"/>
              <a:t>文字、數值、日期 </a:t>
            </a:r>
            <a:r>
              <a:rPr lang="en-US" altLang="zh-TW" sz="2400" dirty="0" err="1"/>
              <a:t>etc</a:t>
            </a:r>
            <a:r>
              <a:rPr lang="zh-TW" altLang="en-US" sz="2400" dirty="0"/>
              <a:t>）</a:t>
            </a:r>
          </a:p>
          <a:p>
            <a:pPr lvl="1"/>
            <a:r>
              <a:rPr lang="zh-TW" altLang="en-US" sz="2400" dirty="0"/>
              <a:t>進行計算</a:t>
            </a:r>
          </a:p>
          <a:p>
            <a:pPr lvl="2"/>
            <a:r>
              <a:rPr lang="zh-TW" altLang="en-US" sz="2000" dirty="0"/>
              <a:t>先打 </a:t>
            </a:r>
            <a:r>
              <a:rPr lang="en-US" altLang="zh-TW" sz="2000" dirty="0"/>
              <a:t>=</a:t>
            </a:r>
          </a:p>
          <a:p>
            <a:pPr lvl="2"/>
            <a:r>
              <a:rPr lang="zh-TW" altLang="en-US" sz="2000" dirty="0"/>
              <a:t>輸入數值、儲存格</a:t>
            </a:r>
            <a:r>
              <a:rPr lang="zh-TW" altLang="en-US" sz="2000" dirty="0" smtClean="0"/>
              <a:t>參照、函數做運算</a:t>
            </a:r>
            <a:endParaRPr lang="zh-TW" altLang="en-US" sz="2000" dirty="0"/>
          </a:p>
          <a:p>
            <a:pPr lvl="1"/>
            <a:r>
              <a:rPr lang="zh-TW" altLang="en-US" sz="2400" dirty="0"/>
              <a:t>設定儲存格格式：選取儲存格後</a:t>
            </a:r>
          </a:p>
          <a:p>
            <a:pPr lvl="2"/>
            <a:r>
              <a:rPr lang="en-US" altLang="zh-TW" sz="2000" dirty="0" smtClean="0"/>
              <a:t>Way 1</a:t>
            </a:r>
            <a:r>
              <a:rPr lang="zh-TW" altLang="en-US" sz="2000" dirty="0" smtClean="0"/>
              <a:t>：右</a:t>
            </a:r>
            <a:r>
              <a:rPr lang="zh-TW" altLang="en-US" sz="2000" dirty="0"/>
              <a:t>鍵 → 儲存格</a:t>
            </a:r>
            <a:r>
              <a:rPr lang="zh-TW" altLang="en-US" sz="2000" dirty="0" smtClean="0"/>
              <a:t>格式</a:t>
            </a:r>
            <a:endParaRPr lang="en-US" altLang="zh-TW" sz="2000" dirty="0" smtClean="0"/>
          </a:p>
          <a:p>
            <a:pPr lvl="2"/>
            <a:r>
              <a:rPr lang="en-US" altLang="zh-TW" sz="2000" dirty="0"/>
              <a:t>Way </a:t>
            </a:r>
            <a:r>
              <a:rPr lang="en-US" altLang="zh-TW" sz="2000" dirty="0" smtClean="0"/>
              <a:t>2</a:t>
            </a:r>
            <a:r>
              <a:rPr lang="zh-TW" altLang="en-US" sz="2000" dirty="0" smtClean="0"/>
              <a:t>：常用</a:t>
            </a:r>
            <a:r>
              <a:rPr lang="en-US" altLang="zh-TW" sz="2000" dirty="0" smtClean="0"/>
              <a:t> →</a:t>
            </a:r>
            <a:r>
              <a:rPr lang="zh-TW" altLang="en-US" sz="2000" dirty="0" smtClean="0"/>
              <a:t> 格式</a:t>
            </a:r>
            <a:r>
              <a:rPr lang="zh-TW" altLang="en-US" sz="2000" dirty="0"/>
              <a:t>→ 儲存格格式</a:t>
            </a:r>
            <a:endParaRPr lang="en-US" altLang="zh-TW" sz="2000" dirty="0"/>
          </a:p>
          <a:p>
            <a:pPr lvl="2"/>
            <a:endParaRPr lang="en-US" altLang="zh-TW" sz="2000" dirty="0"/>
          </a:p>
          <a:p>
            <a:pPr lvl="1"/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284069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JiongHsing\Desktop\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36" y="2089423"/>
            <a:ext cx="170497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JiongHsing\Desktop\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585" y="2117998"/>
            <a:ext cx="17145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複製公式 </a:t>
            </a:r>
            <a:r>
              <a:rPr lang="en-US" altLang="zh-TW" dirty="0"/>
              <a:t>(</a:t>
            </a:r>
            <a:r>
              <a:rPr lang="zh-TW" altLang="en-US" dirty="0"/>
              <a:t>拉右下角的小十字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7467600" cy="4873752"/>
          </a:xfrm>
        </p:spPr>
        <p:txBody>
          <a:bodyPr/>
          <a:lstStyle/>
          <a:p>
            <a:r>
              <a:rPr lang="zh-TW" altLang="en-US" dirty="0"/>
              <a:t>按照邏輯快速填入公式或</a:t>
            </a:r>
            <a:r>
              <a:rPr lang="zh-TW" altLang="en-US" dirty="0" smtClean="0"/>
              <a:t>值</a:t>
            </a:r>
            <a:endParaRPr lang="zh-TW" altLang="en-US" dirty="0"/>
          </a:p>
        </p:txBody>
      </p:sp>
      <p:pic>
        <p:nvPicPr>
          <p:cNvPr id="3080" name="Picture 8" descr="C:\Users\JiongHsing\Desktop\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538" y="2060848"/>
            <a:ext cx="17335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JiongHsing\Desktop\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538" y="4741212"/>
            <a:ext cx="173355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JiongHsing\Desktop\7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707" y="4798466"/>
            <a:ext cx="172402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JiongHsing\Desktop\8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804" y="4798700"/>
            <a:ext cx="171450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向右箭號 13"/>
          <p:cNvSpPr/>
          <p:nvPr/>
        </p:nvSpPr>
        <p:spPr>
          <a:xfrm>
            <a:off x="2778272" y="2996952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向右箭號 14"/>
          <p:cNvSpPr/>
          <p:nvPr/>
        </p:nvSpPr>
        <p:spPr>
          <a:xfrm>
            <a:off x="5022117" y="2996952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向右箭號 15"/>
          <p:cNvSpPr/>
          <p:nvPr/>
        </p:nvSpPr>
        <p:spPr>
          <a:xfrm>
            <a:off x="2795944" y="5553992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向右箭號 16"/>
          <p:cNvSpPr/>
          <p:nvPr/>
        </p:nvSpPr>
        <p:spPr>
          <a:xfrm>
            <a:off x="5076056" y="5525313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2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儲存格參照</a:t>
            </a:r>
            <a:r>
              <a:rPr lang="en-US" altLang="zh-TW" dirty="0"/>
              <a:t>(</a:t>
            </a:r>
            <a:r>
              <a:rPr lang="zh-TW" altLang="en-US" dirty="0"/>
              <a:t>相對位置 </a:t>
            </a:r>
            <a:r>
              <a:rPr lang="en-US" altLang="zh-TW" dirty="0" err="1"/>
              <a:t>v.s</a:t>
            </a:r>
            <a:r>
              <a:rPr lang="en-US" altLang="zh-TW" dirty="0"/>
              <a:t>. </a:t>
            </a:r>
            <a:r>
              <a:rPr lang="zh-TW" altLang="en-US" dirty="0"/>
              <a:t>絕對位置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 smtClean="0"/>
              <a:t>相對</a:t>
            </a:r>
            <a:r>
              <a:rPr lang="en-US" altLang="zh-TW" dirty="0" smtClean="0"/>
              <a:t>(</a:t>
            </a:r>
            <a:r>
              <a:rPr lang="zh-TW" altLang="en-US" dirty="0" smtClean="0"/>
              <a:t>預設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r>
              <a:rPr lang="en-US" altLang="zh-TW" dirty="0"/>
              <a:t>A1</a:t>
            </a:r>
          </a:p>
          <a:p>
            <a:r>
              <a:rPr lang="zh-TW" altLang="en-US" dirty="0"/>
              <a:t>絕對：</a:t>
            </a:r>
            <a:r>
              <a:rPr lang="en-US" altLang="zh-TW" dirty="0"/>
              <a:t>$A$1</a:t>
            </a:r>
          </a:p>
          <a:p>
            <a:r>
              <a:rPr lang="zh-TW" altLang="en-US" dirty="0"/>
              <a:t>混合：</a:t>
            </a:r>
            <a:r>
              <a:rPr lang="en-US" altLang="zh-TW" dirty="0"/>
              <a:t>A$1</a:t>
            </a:r>
            <a:r>
              <a:rPr lang="zh-TW" altLang="en-US" dirty="0"/>
              <a:t>、</a:t>
            </a:r>
            <a:r>
              <a:rPr lang="en-US" altLang="zh-TW" dirty="0"/>
              <a:t>$A1</a:t>
            </a:r>
          </a:p>
          <a:p>
            <a:endParaRPr lang="en-US" altLang="zh-TW" dirty="0"/>
          </a:p>
          <a:p>
            <a:r>
              <a:rPr lang="zh-TW" altLang="en-US" dirty="0"/>
              <a:t>設定絕對位置：</a:t>
            </a:r>
          </a:p>
          <a:p>
            <a:pPr lvl="1"/>
            <a:r>
              <a:rPr lang="zh-TW" altLang="en-US" dirty="0"/>
              <a:t>手動加 </a:t>
            </a:r>
            <a:r>
              <a:rPr lang="en-US" altLang="zh-TW" dirty="0"/>
              <a:t>$</a:t>
            </a:r>
          </a:p>
          <a:p>
            <a:pPr lvl="1"/>
            <a:r>
              <a:rPr lang="zh-TW" altLang="en-US" dirty="0"/>
              <a:t>按 </a:t>
            </a:r>
            <a:r>
              <a:rPr lang="en-US" altLang="zh-TW" dirty="0" smtClean="0"/>
              <a:t>F4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切換</a:t>
            </a:r>
            <a:r>
              <a:rPr lang="zh-TW" altLang="en-US" dirty="0"/>
              <a:t>相對、絕對與</a:t>
            </a:r>
            <a:r>
              <a:rPr lang="zh-TW" altLang="en-US" dirty="0" smtClean="0"/>
              <a:t>混合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588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選擇性貼上</a:t>
            </a:r>
            <a:endParaRPr lang="zh-TW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 dirty="0" smtClean="0"/>
              <a:t>預設：複製公式與版面設定</a:t>
            </a:r>
            <a:endParaRPr lang="en-US" altLang="zh-TW" sz="2800" dirty="0" smtClean="0"/>
          </a:p>
          <a:p>
            <a:r>
              <a:rPr lang="zh-TW" altLang="en-US" sz="2800" dirty="0" smtClean="0"/>
              <a:t>在要貼上的儲存格</a:t>
            </a:r>
            <a:r>
              <a:rPr lang="zh-TW" altLang="en-US" sz="2800" dirty="0"/>
              <a:t>右</a:t>
            </a:r>
            <a:r>
              <a:rPr lang="zh-TW" altLang="en-US" sz="2800" dirty="0" smtClean="0"/>
              <a:t>鍵 → 選擇性貼上 </a:t>
            </a:r>
            <a:endParaRPr lang="en-US" altLang="zh-TW" sz="2800" dirty="0" smtClean="0"/>
          </a:p>
        </p:txBody>
      </p:sp>
      <p:pic>
        <p:nvPicPr>
          <p:cNvPr id="1026" name="Picture 2" descr="C:\Users\JiongHsing\Desktop\擷取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24133"/>
            <a:ext cx="34099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97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自訂 3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246</TotalTime>
  <Words>502</Words>
  <Application>Microsoft Office PowerPoint</Application>
  <PresentationFormat>如螢幕大小 (4:3)</PresentationFormat>
  <Paragraphs>108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壁窗</vt:lpstr>
      <vt:lpstr>Statistics</vt:lpstr>
      <vt:lpstr>助教</vt:lpstr>
      <vt:lpstr>實習課注意事項</vt:lpstr>
      <vt:lpstr>作業繳交規定與格式</vt:lpstr>
      <vt:lpstr>Execl 教學時間</vt:lpstr>
      <vt:lpstr>Excel 元件</vt:lpstr>
      <vt:lpstr>複製公式 (拉右下角的小十字)</vt:lpstr>
      <vt:lpstr>儲存格參照(相對位置 v.s. 絕對位置)</vt:lpstr>
      <vt:lpstr>選擇性貼上</vt:lpstr>
      <vt:lpstr>選擇性貼上</vt:lpstr>
      <vt:lpstr>凍結窗格</vt:lpstr>
      <vt:lpstr>開啟增益集</vt:lpstr>
      <vt:lpstr>Excel 2010 開啟增益集</vt:lpstr>
      <vt:lpstr>Excel 2010 開啟增益集</vt:lpstr>
      <vt:lpstr>Excel 2010 開啟增益集</vt:lpstr>
      <vt:lpstr>Excel 2010 開啟增益集</vt:lpstr>
      <vt:lpstr>Excel 2010 開啟增益集</vt:lpstr>
      <vt:lpstr>不要用資料分析的直方圖功能！</vt:lpstr>
      <vt:lpstr>這幾次作業可能會用到的函數</vt:lpstr>
      <vt:lpstr>這幾次作業可能會用到的函數</vt:lpstr>
      <vt:lpstr>碰到不會用的函數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</dc:title>
  <dc:creator>JiongHsing</dc:creator>
  <cp:lastModifiedBy>JiongHsing</cp:lastModifiedBy>
  <cp:revision>28</cp:revision>
  <dcterms:created xsi:type="dcterms:W3CDTF">2012-09-17T15:27:05Z</dcterms:created>
  <dcterms:modified xsi:type="dcterms:W3CDTF">2012-09-19T06:05:43Z</dcterms:modified>
</cp:coreProperties>
</file>