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9" r:id="rId5"/>
    <p:sldId id="262" r:id="rId6"/>
    <p:sldId id="263" r:id="rId7"/>
    <p:sldId id="258" r:id="rId8"/>
    <p:sldId id="265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18104D-6FF1-4E94-807C-9E148D12AA32}" type="datetimeFigureOut">
              <a:rPr lang="zh-TW" altLang="en-US" smtClean="0"/>
              <a:t>2012/9/26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D741F5-97D9-44E6-8392-09D88467D9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Calibri" pitchFamily="34" charset="0"/>
              </a:rPr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2012/09/26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76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Sorting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2000" dirty="0"/>
              <a:t>除了排序資料</a:t>
            </a:r>
            <a:r>
              <a:rPr lang="zh-TW" altLang="en-US" sz="2000" dirty="0" smtClean="0"/>
              <a:t>之外，還有其他資料欄位時</a:t>
            </a:r>
            <a:endParaRPr lang="en-US" altLang="zh-TW" sz="2000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       </a:t>
            </a:r>
            <a:r>
              <a:rPr lang="zh-TW" altLang="en-US" sz="2000" dirty="0" smtClean="0"/>
              <a:t>可以設定多個欄位的排序順序</a:t>
            </a:r>
            <a:endParaRPr lang="en-US" altLang="zh-TW" sz="2000" dirty="0" smtClean="0"/>
          </a:p>
          <a:p>
            <a:pPr lvl="1"/>
            <a:r>
              <a:rPr lang="en-US" altLang="zh-TW" sz="1700" dirty="0" smtClean="0"/>
              <a:t>ex.</a:t>
            </a:r>
            <a:r>
              <a:rPr lang="zh-TW" altLang="en-US" sz="1700" dirty="0" smtClean="0"/>
              <a:t> 月考成績先照國文分數排序，同分得再依照數學分數排序</a:t>
            </a:r>
            <a:endParaRPr lang="zh-TW" altLang="en-US" sz="1700" dirty="0"/>
          </a:p>
        </p:txBody>
      </p:sp>
      <p:pic>
        <p:nvPicPr>
          <p:cNvPr id="1026" name="Picture 2" descr="C:\Users\JiongHsing\Desktop\圖片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655"/>
            <a:ext cx="60198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211960" y="620688"/>
            <a:ext cx="792088" cy="9216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C:\Users\JiongHsing\Desktop\圖片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54" y="2132856"/>
            <a:ext cx="3644838" cy="159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JiongHsing\Desktop\圖片 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4" t="27784" r="63676" b="29020"/>
          <a:stretch/>
        </p:blipFill>
        <p:spPr bwMode="auto">
          <a:xfrm>
            <a:off x="868744" y="4077072"/>
            <a:ext cx="369609" cy="52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4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資料</a:t>
            </a:r>
            <a:r>
              <a:rPr lang="zh-TW" altLang="en-US" dirty="0" smtClean="0"/>
              <a:t>剖析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把資料分割放到不同欄位</a:t>
            </a:r>
            <a:endParaRPr lang="zh-TW" altLang="en-US" dirty="0"/>
          </a:p>
        </p:txBody>
      </p:sp>
      <p:pic>
        <p:nvPicPr>
          <p:cNvPr id="4" name="Picture 2" descr="C:\Users\JiongHsing\Desktop\圖片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655"/>
            <a:ext cx="60198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6084168" y="629815"/>
            <a:ext cx="720080" cy="9216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3461352" y="4052515"/>
            <a:ext cx="6872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>
            <a:off x="3563888" y="2518453"/>
            <a:ext cx="6872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1418"/>
              </p:ext>
            </p:extLst>
          </p:nvPr>
        </p:nvGraphicFramePr>
        <p:xfrm>
          <a:off x="1907704" y="2237632"/>
          <a:ext cx="1553648" cy="126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648"/>
              </a:tblGrid>
              <a:tr h="252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Johnny Depp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Leonardo </a:t>
                      </a:r>
                      <a:r>
                        <a:rPr lang="en-US" sz="1200" u="none" strike="noStrike" dirty="0" err="1">
                          <a:effectLst/>
                        </a:rPr>
                        <a:t>DiCaprio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Brad Pitt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Jude Law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Tom Hanks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40021"/>
              </p:ext>
            </p:extLst>
          </p:nvPr>
        </p:nvGraphicFramePr>
        <p:xfrm>
          <a:off x="4306618" y="2237630"/>
          <a:ext cx="1561526" cy="1335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0763"/>
                <a:gridCol w="780763"/>
              </a:tblGrid>
              <a:tr h="267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Johnny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Depp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Leonardo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DiCaprio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Brad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Pitt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Jude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Law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Tom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Hanks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71261"/>
              </p:ext>
            </p:extLst>
          </p:nvPr>
        </p:nvGraphicFramePr>
        <p:xfrm>
          <a:off x="2411760" y="3717032"/>
          <a:ext cx="905576" cy="1304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5576"/>
              </a:tblGrid>
              <a:tr h="26090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溫尚翊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0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陳信宏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0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石錦航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0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蔡昇晏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0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劉冠佑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19734"/>
              </p:ext>
            </p:extLst>
          </p:nvPr>
        </p:nvGraphicFramePr>
        <p:xfrm>
          <a:off x="4283968" y="3717033"/>
          <a:ext cx="1584176" cy="1296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792088"/>
              </a:tblGrid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尚翊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信宏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錦航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昇晏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冠佑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1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再次提醒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作業請於</a:t>
            </a:r>
            <a:r>
              <a:rPr lang="en-US" altLang="zh-TW" dirty="0" smtClean="0"/>
              <a:t>13:00</a:t>
            </a:r>
            <a:r>
              <a:rPr lang="zh-TW" altLang="en-US" dirty="0" smtClean="0"/>
              <a:t>前投入老師信箱</a:t>
            </a:r>
            <a:endParaRPr lang="en-US" altLang="zh-TW" dirty="0" smtClean="0"/>
          </a:p>
          <a:p>
            <a:r>
              <a:rPr lang="zh-TW" altLang="en-US" dirty="0"/>
              <a:t>作業請用</a:t>
            </a:r>
            <a:r>
              <a:rPr lang="en-US" altLang="zh-TW" dirty="0" smtClean="0"/>
              <a:t>A4</a:t>
            </a:r>
            <a:r>
              <a:rPr lang="zh-TW" altLang="en-US" dirty="0" smtClean="0"/>
              <a:t>雙面，並裝訂於左上角</a:t>
            </a:r>
            <a:endParaRPr lang="en-US" altLang="zh-TW" dirty="0" smtClean="0"/>
          </a:p>
          <a:p>
            <a:r>
              <a:rPr lang="zh-TW" altLang="en-US" dirty="0"/>
              <a:t>請勿</a:t>
            </a:r>
            <a:r>
              <a:rPr lang="zh-TW" altLang="en-US" dirty="0" smtClean="0"/>
              <a:t>抄襲</a:t>
            </a:r>
            <a:r>
              <a:rPr lang="en-US" altLang="zh-TW" dirty="0" smtClean="0"/>
              <a:t>!!!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33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en-US" altLang="zh-TW" dirty="0" smtClean="0"/>
              <a:t>Question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643192" cy="4873752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The </a:t>
            </a:r>
            <a:r>
              <a:rPr lang="en-US" altLang="zh-TW" sz="2000" dirty="0"/>
              <a:t>ranking of a company by </a:t>
            </a:r>
            <a:r>
              <a:rPr lang="en-US" altLang="zh-TW" sz="2000" i="1" dirty="0"/>
              <a:t>Fortune </a:t>
            </a:r>
            <a:r>
              <a:rPr lang="en-US" altLang="zh-TW" sz="2000" dirty="0"/>
              <a:t>500</a:t>
            </a:r>
            <a:r>
              <a:rPr lang="en-US" altLang="zh-TW" sz="2000" dirty="0" smtClean="0"/>
              <a:t>.</a:t>
            </a:r>
          </a:p>
          <a:p>
            <a:pPr lvl="1">
              <a:buFont typeface="Symbol"/>
              <a:buChar char="Þ"/>
            </a:pP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</a:rPr>
              <a:t>Ordinal</a:t>
            </a:r>
            <a:endParaRPr lang="en-US" altLang="zh-TW" sz="2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2000" dirty="0" smtClean="0"/>
              <a:t>The </a:t>
            </a:r>
            <a:r>
              <a:rPr lang="en-US" altLang="zh-TW" sz="2000" dirty="0"/>
              <a:t>number of tickets sold at a movie theater on any given night</a:t>
            </a:r>
            <a:r>
              <a:rPr lang="en-US" altLang="zh-TW" sz="2000" dirty="0" smtClean="0"/>
              <a:t>.</a:t>
            </a:r>
          </a:p>
          <a:p>
            <a:pPr lvl="1">
              <a:buFont typeface="Symbol"/>
              <a:buChar char="Þ"/>
            </a:pP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</a:rPr>
              <a:t>Ratio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TW" sz="2000" dirty="0"/>
              <a:t>The birthplace of a student.</a:t>
            </a:r>
          </a:p>
          <a:p>
            <a:pPr lvl="1">
              <a:buFont typeface="Symbol"/>
              <a:buChar char="Þ"/>
            </a:pP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</a:rPr>
              <a:t>Nominal</a:t>
            </a:r>
          </a:p>
          <a:p>
            <a:r>
              <a:rPr lang="en-US" altLang="zh-TW" sz="2000" dirty="0" smtClean="0"/>
              <a:t>Per </a:t>
            </a:r>
            <a:r>
              <a:rPr lang="en-US" altLang="zh-TW" sz="2000" dirty="0"/>
              <a:t>capita income</a:t>
            </a:r>
            <a:r>
              <a:rPr lang="en-US" altLang="zh-TW" sz="2000" dirty="0" smtClean="0"/>
              <a:t>.</a:t>
            </a:r>
          </a:p>
          <a:p>
            <a:pPr lvl="1">
              <a:buFont typeface="Symbol"/>
              <a:buChar char="Þ"/>
            </a:pP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</a:rPr>
              <a:t>Ratio</a:t>
            </a:r>
          </a:p>
          <a:p>
            <a:r>
              <a:rPr lang="en-US" altLang="zh-TW" sz="2000" dirty="0" smtClean="0"/>
              <a:t>Profit/loss </a:t>
            </a:r>
            <a:r>
              <a:rPr lang="en-US" altLang="zh-TW" sz="2000" dirty="0"/>
              <a:t>in dollars</a:t>
            </a:r>
            <a:r>
              <a:rPr lang="en-US" altLang="zh-TW" sz="2000" dirty="0" smtClean="0"/>
              <a:t>.</a:t>
            </a:r>
          </a:p>
          <a:p>
            <a:pPr lvl="1">
              <a:buFont typeface="Symbol"/>
              <a:buChar char="Þ"/>
            </a:pP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</a:rPr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152666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Question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en-US" altLang="zh-TW" dirty="0" smtClean="0"/>
              <a:t>Population</a:t>
            </a:r>
            <a:r>
              <a:rPr lang="zh-TW" altLang="en-US" dirty="0" smtClean="0"/>
              <a:t> 母體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感興趣想要研究的對象</a:t>
            </a:r>
            <a:endParaRPr lang="en-US" altLang="zh-TW" dirty="0"/>
          </a:p>
          <a:p>
            <a:r>
              <a:rPr lang="en-US" altLang="zh-TW" dirty="0" smtClean="0"/>
              <a:t>Sample</a:t>
            </a:r>
            <a:r>
              <a:rPr lang="zh-TW" altLang="en-US" dirty="0" smtClean="0"/>
              <a:t> 樣本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Subset of the population</a:t>
            </a:r>
            <a:endParaRPr lang="en-US" altLang="zh-TW" dirty="0"/>
          </a:p>
          <a:p>
            <a:r>
              <a:rPr lang="en-US" altLang="zh-TW" dirty="0"/>
              <a:t>the scale of </a:t>
            </a:r>
            <a:r>
              <a:rPr lang="en-US" altLang="zh-TW" dirty="0" smtClean="0"/>
              <a:t>measurement =&gt;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nominal/ordinal/interval/ratio</a:t>
            </a:r>
          </a:p>
          <a:p>
            <a:r>
              <a:rPr lang="en-US" altLang="zh-TW" dirty="0"/>
              <a:t>population </a:t>
            </a:r>
            <a:r>
              <a:rPr lang="en-US" altLang="zh-TW" dirty="0" smtClean="0"/>
              <a:t>&amp; parameters vs. sample &amp; statistics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70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Question 3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6643884"/>
              </p:ext>
            </p:extLst>
          </p:nvPr>
        </p:nvGraphicFramePr>
        <p:xfrm>
          <a:off x="827584" y="1628800"/>
          <a:ext cx="7200805" cy="339335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40161"/>
                <a:gridCol w="1440161"/>
                <a:gridCol w="1440161"/>
                <a:gridCol w="1440161"/>
                <a:gridCol w="1440161"/>
              </a:tblGrid>
              <a:tr h="504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Interval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 Freq.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relative frequency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cumulative frequency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cumulative relative frequency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[30,70)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4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0.02381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4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0.02381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[70,110)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0.208333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39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0.232143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[110,150)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0.190476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71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0.422619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[150,190)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0.172619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100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0.595238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[190,230)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0.14881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125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0.744048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[230,270)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0.160714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0.904762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[270,310)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0.071429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164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0.97619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[310,350)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0.017857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167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0.994048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3210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[350,390)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0.005952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168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88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Question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5287433" cy="1748808"/>
          </a:xfrm>
        </p:spPr>
        <p:txBody>
          <a:bodyPr>
            <a:noAutofit/>
          </a:bodyPr>
          <a:lstStyle/>
          <a:p>
            <a:r>
              <a:rPr lang="en-US" altLang="zh-TW" sz="1800" dirty="0" smtClean="0"/>
              <a:t>Histogram </a:t>
            </a:r>
            <a:r>
              <a:rPr lang="zh-TW" altLang="en-US" sz="1800" dirty="0" smtClean="0"/>
              <a:t>注意事項</a:t>
            </a:r>
            <a:endParaRPr lang="en-US" altLang="zh-TW" sz="1800" dirty="0" smtClean="0"/>
          </a:p>
          <a:p>
            <a:pPr lvl="1"/>
            <a:r>
              <a:rPr lang="zh-TW" altLang="en-US" sz="1600" dirty="0"/>
              <a:t>標題要</a:t>
            </a:r>
            <a:r>
              <a:rPr lang="zh-TW" altLang="en-US" sz="1600" dirty="0" smtClean="0"/>
              <a:t>寫</a:t>
            </a:r>
            <a:endParaRPr lang="en-US" altLang="zh-TW" sz="1600" dirty="0" smtClean="0"/>
          </a:p>
          <a:p>
            <a:pPr lvl="1"/>
            <a:r>
              <a:rPr lang="zh-TW" altLang="en-US" sz="1600" dirty="0" smtClean="0"/>
              <a:t>縱軸、橫軸分別表示什麼東西</a:t>
            </a:r>
            <a:endParaRPr lang="en-US" altLang="zh-TW" sz="1600" dirty="0" smtClean="0"/>
          </a:p>
          <a:p>
            <a:pPr lvl="1"/>
            <a:r>
              <a:rPr lang="zh-TW" altLang="en-US" sz="1600" dirty="0"/>
              <a:t>縱軸、</a:t>
            </a:r>
            <a:r>
              <a:rPr lang="zh-TW" altLang="en-US" sz="1600" dirty="0" smtClean="0"/>
              <a:t>橫軸的單位</a:t>
            </a:r>
            <a:endParaRPr lang="en-US" altLang="zh-TW" sz="1600" dirty="0" smtClean="0"/>
          </a:p>
          <a:p>
            <a:pPr lvl="1"/>
            <a:r>
              <a:rPr lang="zh-TW" altLang="en-US" sz="1600" dirty="0" smtClean="0"/>
              <a:t>區間請用 </a:t>
            </a:r>
            <a:r>
              <a:rPr lang="en-US" altLang="zh-TW" sz="1600" dirty="0" smtClean="0"/>
              <a:t>[L,U)</a:t>
            </a:r>
            <a:r>
              <a:rPr lang="zh-TW" altLang="en-US" sz="1600" dirty="0" smtClean="0"/>
              <a:t>表示，不要用</a:t>
            </a:r>
            <a:r>
              <a:rPr lang="en-US" altLang="zh-TW" sz="1600" dirty="0" smtClean="0"/>
              <a:t>L~U</a:t>
            </a:r>
            <a:r>
              <a:rPr lang="zh-TW" altLang="en-US" sz="1600" dirty="0" smtClean="0"/>
              <a:t>表示</a:t>
            </a:r>
            <a:endParaRPr lang="en-US" altLang="zh-TW" sz="1600" dirty="0" smtClean="0"/>
          </a:p>
          <a:p>
            <a:pPr lvl="1"/>
            <a:r>
              <a:rPr lang="zh-TW" altLang="en-US" sz="1600" dirty="0" smtClean="0"/>
              <a:t>每組之間不能有空格</a:t>
            </a:r>
            <a:endParaRPr lang="zh-TW" altLang="en-US" sz="1600" dirty="0"/>
          </a:p>
        </p:txBody>
      </p:sp>
      <p:pic>
        <p:nvPicPr>
          <p:cNvPr id="2050" name="Picture 2" descr="C:\Users\darkwings3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920" y="56828"/>
            <a:ext cx="44100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arkwings3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677" y="2204864"/>
            <a:ext cx="3619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3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en-US" altLang="zh-TW" dirty="0"/>
              <a:t>Question 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7467600" cy="504056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間隔越小，越能準確表達資料分布狀況</a:t>
            </a:r>
            <a:r>
              <a:rPr lang="en-US" altLang="zh-TW" sz="2000" dirty="0" smtClean="0"/>
              <a:t>?</a:t>
            </a:r>
            <a:endParaRPr lang="zh-TW" altLang="en-US" sz="20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21524"/>
              </p:ext>
            </p:extLst>
          </p:nvPr>
        </p:nvGraphicFramePr>
        <p:xfrm>
          <a:off x="4355976" y="2132856"/>
          <a:ext cx="432048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Number of data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Number of classes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Less than 50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5~7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50~200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7~9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200~500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9~10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500~1000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10~11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1000~5000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11~13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5000~50000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13~17</a:t>
                      </a:r>
                      <a:endParaRPr lang="zh-TW" altLang="en-US" sz="1600" dirty="0"/>
                    </a:p>
                  </a:txBody>
                  <a:tcPr/>
                </a:tc>
              </a:tr>
              <a:tr h="3262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More than</a:t>
                      </a:r>
                      <a:r>
                        <a:rPr lang="en-US" altLang="zh-TW" sz="1600" baseline="0" dirty="0" smtClean="0"/>
                        <a:t> 50000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17~20</a:t>
                      </a:r>
                      <a:endParaRPr lang="zh-TW" alt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darkwings3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3810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9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Calibri" pitchFamily="34" charset="0"/>
              </a:rPr>
              <a:t>Excel </a:t>
            </a:r>
            <a:r>
              <a:rPr lang="zh-TW" altLang="en-US" dirty="0" smtClean="0">
                <a:latin typeface="Calibri" pitchFamily="34" charset="0"/>
              </a:rPr>
              <a:t>教學時間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303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Sorting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        遞增      遞減</a:t>
            </a:r>
            <a:endParaRPr lang="en-US" altLang="zh-TW" dirty="0" smtClean="0"/>
          </a:p>
          <a:p>
            <a:r>
              <a:rPr lang="zh-TW" altLang="en-US" dirty="0" smtClean="0"/>
              <a:t>遞增時</a:t>
            </a:r>
            <a:r>
              <a:rPr lang="zh-TW" altLang="en-US" dirty="0"/>
              <a:t>：</a:t>
            </a:r>
          </a:p>
          <a:p>
            <a:pPr lvl="1">
              <a:buFont typeface="Wingdings" pitchFamily="2" charset="2"/>
              <a:buNone/>
            </a:pPr>
            <a:r>
              <a:rPr lang="zh-TW" altLang="en-US" dirty="0"/>
              <a:t>數字（</a:t>
            </a:r>
            <a:r>
              <a:rPr lang="en-US" altLang="zh-TW" dirty="0"/>
              <a:t>0 → 9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>
              <a:buFont typeface="Wingdings" pitchFamily="2" charset="2"/>
              <a:buNone/>
            </a:pPr>
            <a:r>
              <a:rPr lang="zh-TW" altLang="en-US" dirty="0"/>
              <a:t>前置空格</a:t>
            </a:r>
          </a:p>
          <a:p>
            <a:pPr lvl="1">
              <a:buFont typeface="Wingdings" pitchFamily="2" charset="2"/>
              <a:buNone/>
            </a:pPr>
            <a:r>
              <a:rPr lang="zh-TW" altLang="en-US" dirty="0" smtClean="0"/>
              <a:t>標點符號</a:t>
            </a:r>
            <a:endParaRPr lang="zh-TW" altLang="en-US" dirty="0"/>
          </a:p>
          <a:p>
            <a:pPr lvl="1">
              <a:buFont typeface="Wingdings" pitchFamily="2" charset="2"/>
              <a:buNone/>
            </a:pPr>
            <a:r>
              <a:rPr lang="zh-TW" altLang="en-US" dirty="0" smtClean="0"/>
              <a:t>字母</a:t>
            </a:r>
            <a:r>
              <a:rPr lang="zh-TW" altLang="en-US" dirty="0"/>
              <a:t>（</a:t>
            </a:r>
            <a:r>
              <a:rPr lang="en-US" altLang="zh-TW" dirty="0"/>
              <a:t>A → Z </a:t>
            </a:r>
            <a:r>
              <a:rPr lang="zh-TW" altLang="en-US" smtClean="0"/>
              <a:t>），</a:t>
            </a:r>
            <a:r>
              <a:rPr lang="zh-TW" altLang="en-US"/>
              <a:t>小</a:t>
            </a:r>
            <a:r>
              <a:rPr lang="zh-TW" altLang="en-US" smtClean="0"/>
              <a:t>寫 </a:t>
            </a:r>
            <a:r>
              <a:rPr lang="zh-TW" altLang="en-US"/>
              <a:t>→ </a:t>
            </a:r>
            <a:r>
              <a:rPr lang="zh-TW" altLang="en-US" dirty="0"/>
              <a:t>大</a:t>
            </a:r>
            <a:r>
              <a:rPr lang="zh-TW" altLang="en-US" smtClean="0"/>
              <a:t>寫</a:t>
            </a:r>
            <a:endParaRPr lang="zh-TW" altLang="en-US" dirty="0"/>
          </a:p>
          <a:p>
            <a:pPr lvl="1">
              <a:buFont typeface="Wingdings" pitchFamily="2" charset="2"/>
              <a:buNone/>
            </a:pPr>
            <a:r>
              <a:rPr lang="zh-TW" altLang="en-US" dirty="0"/>
              <a:t>中文（筆劃小→大）</a:t>
            </a:r>
          </a:p>
          <a:p>
            <a:endParaRPr lang="zh-TW" altLang="en-US" dirty="0"/>
          </a:p>
        </p:txBody>
      </p:sp>
      <p:pic>
        <p:nvPicPr>
          <p:cNvPr id="1026" name="Picture 2" descr="C:\Users\JiongHsing\Desktop\圖片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655"/>
            <a:ext cx="60198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211960" y="620688"/>
            <a:ext cx="792088" cy="9216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Picture 2" descr="C:\Users\JiongHsing\Desktop\圖片 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6" t="29294" r="69249" b="46795"/>
          <a:stretch/>
        </p:blipFill>
        <p:spPr bwMode="auto">
          <a:xfrm>
            <a:off x="899592" y="1542330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JiongHsing\Desktop\圖片 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4" t="56140" r="69981" b="24577"/>
          <a:stretch/>
        </p:blipFill>
        <p:spPr bwMode="auto">
          <a:xfrm>
            <a:off x="2123728" y="1646385"/>
            <a:ext cx="360040" cy="36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3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325</TotalTime>
  <Words>379</Words>
  <Application>Microsoft Office PowerPoint</Application>
  <PresentationFormat>如螢幕大小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壁窗</vt:lpstr>
      <vt:lpstr>Statistics</vt:lpstr>
      <vt:lpstr>再次提醒</vt:lpstr>
      <vt:lpstr>Question 1</vt:lpstr>
      <vt:lpstr>Question 2</vt:lpstr>
      <vt:lpstr>Question 3</vt:lpstr>
      <vt:lpstr>Question 3</vt:lpstr>
      <vt:lpstr>Question 3</vt:lpstr>
      <vt:lpstr>Excel 教學時間</vt:lpstr>
      <vt:lpstr>Sorting</vt:lpstr>
      <vt:lpstr>Sorting</vt:lpstr>
      <vt:lpstr>資料剖析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JiongHsing</dc:creator>
  <cp:lastModifiedBy>darkwings3</cp:lastModifiedBy>
  <cp:revision>25</cp:revision>
  <dcterms:created xsi:type="dcterms:W3CDTF">2012-09-20T11:20:18Z</dcterms:created>
  <dcterms:modified xsi:type="dcterms:W3CDTF">2012-09-26T06:21:19Z</dcterms:modified>
</cp:coreProperties>
</file>