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71" r:id="rId5"/>
    <p:sldId id="260" r:id="rId6"/>
    <p:sldId id="263" r:id="rId7"/>
    <p:sldId id="264" r:id="rId8"/>
    <p:sldId id="261" r:id="rId9"/>
    <p:sldId id="265" r:id="rId10"/>
    <p:sldId id="266" r:id="rId11"/>
    <p:sldId id="267" r:id="rId12"/>
    <p:sldId id="272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8D1AD-3FD7-41C1-A52E-B77E3ABA56C7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E0ED24B-61B1-49B2-955A-585770B8569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D1AD-3FD7-41C1-A52E-B77E3ABA56C7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D24B-61B1-49B2-955A-585770B8569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D1AD-3FD7-41C1-A52E-B77E3ABA56C7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D24B-61B1-49B2-955A-585770B8569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8D1AD-3FD7-41C1-A52E-B77E3ABA56C7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E0ED24B-61B1-49B2-955A-585770B8569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8D1AD-3FD7-41C1-A52E-B77E3ABA56C7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E0ED24B-61B1-49B2-955A-585770B8569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D1AD-3FD7-41C1-A52E-B77E3ABA56C7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D24B-61B1-49B2-955A-585770B8569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D1AD-3FD7-41C1-A52E-B77E3ABA56C7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D24B-61B1-49B2-955A-585770B8569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8D1AD-3FD7-41C1-A52E-B77E3ABA56C7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E0ED24B-61B1-49B2-955A-585770B8569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D1AD-3FD7-41C1-A52E-B77E3ABA56C7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D24B-61B1-49B2-955A-585770B8569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8D1AD-3FD7-41C1-A52E-B77E3ABA56C7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E0ED24B-61B1-49B2-955A-585770B8569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8D1AD-3FD7-41C1-A52E-B77E3ABA56C7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E0ED24B-61B1-49B2-955A-585770B8569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8D1AD-3FD7-41C1-A52E-B77E3ABA56C7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E0ED24B-61B1-49B2-955A-585770B8569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>
                <a:latin typeface="Calibri" pitchFamily="34" charset="0"/>
              </a:rPr>
              <a:t>Statistics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2012/10/17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06899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7.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>
                <a:latin typeface="新細明體"/>
              </a:rPr>
              <a:t>兩個 </a:t>
            </a:r>
            <a:r>
              <a:rPr lang="en-US" altLang="zh-TW" dirty="0">
                <a:latin typeface="新細明體"/>
              </a:rPr>
              <a:t>events</a:t>
            </a:r>
            <a:r>
              <a:rPr lang="zh-TW" altLang="en-US" dirty="0">
                <a:latin typeface="新細明體"/>
              </a:rPr>
              <a:t> </a:t>
            </a:r>
            <a:r>
              <a:rPr lang="zh-TW" altLang="en-US" dirty="0" smtClean="0">
                <a:latin typeface="新細明體"/>
              </a:rPr>
              <a:t>是 </a:t>
            </a:r>
            <a:r>
              <a:rPr lang="en-US" altLang="zh-TW" dirty="0" smtClean="0">
                <a:latin typeface="新細明體"/>
              </a:rPr>
              <a:t>independent</a:t>
            </a:r>
            <a:r>
              <a:rPr lang="zh-TW" altLang="en-US" dirty="0" smtClean="0">
                <a:latin typeface="新細明體"/>
              </a:rPr>
              <a:t> 的條件</a:t>
            </a:r>
            <a:r>
              <a:rPr lang="en-US" altLang="zh-TW" dirty="0" smtClean="0">
                <a:latin typeface="新細明體"/>
              </a:rPr>
              <a:t>:</a:t>
            </a:r>
            <a:r>
              <a:rPr lang="zh-TW" altLang="en-US" dirty="0" smtClean="0">
                <a:latin typeface="新細明體"/>
              </a:rPr>
              <a:t> </a:t>
            </a:r>
            <a:r>
              <a:rPr lang="en-US" altLang="zh-TW" dirty="0" smtClean="0">
                <a:latin typeface="新細明體"/>
              </a:rPr>
              <a:t> </a:t>
            </a:r>
            <a:endParaRPr lang="en-US" altLang="zh-TW" dirty="0">
              <a:latin typeface="新細明體"/>
            </a:endParaRPr>
          </a:p>
          <a:p>
            <a:pPr lvl="1"/>
            <a:r>
              <a:rPr lang="en-US" altLang="zh-TW" dirty="0" err="1"/>
              <a:t>Pr</a:t>
            </a:r>
            <a:r>
              <a:rPr lang="en-US" altLang="zh-TW" dirty="0"/>
              <a:t>(X|Y) = </a:t>
            </a:r>
            <a:r>
              <a:rPr lang="en-US" altLang="zh-TW" dirty="0" err="1"/>
              <a:t>Pr</a:t>
            </a:r>
            <a:r>
              <a:rPr lang="en-US" altLang="zh-TW" dirty="0"/>
              <a:t>(X)</a:t>
            </a:r>
          </a:p>
          <a:p>
            <a:pPr lvl="1"/>
            <a:r>
              <a:rPr lang="en-US" altLang="zh-TW" dirty="0" err="1"/>
              <a:t>Pr</a:t>
            </a:r>
            <a:r>
              <a:rPr lang="en-US" altLang="zh-TW" dirty="0"/>
              <a:t>(Y|X) = </a:t>
            </a:r>
            <a:r>
              <a:rPr lang="en-US" altLang="zh-TW" dirty="0" err="1"/>
              <a:t>Pr</a:t>
            </a:r>
            <a:r>
              <a:rPr lang="en-US" altLang="zh-TW" dirty="0"/>
              <a:t>(Y)</a:t>
            </a:r>
          </a:p>
          <a:p>
            <a:pPr lvl="1"/>
            <a:r>
              <a:rPr lang="en-US" altLang="zh-TW" dirty="0" err="1"/>
              <a:t>Pr</a:t>
            </a:r>
            <a:r>
              <a:rPr lang="en-US" altLang="zh-TW" dirty="0"/>
              <a:t>(X</a:t>
            </a:r>
            <a:r>
              <a:rPr lang="en-US" altLang="zh-TW" dirty="0">
                <a:latin typeface="新細明體"/>
              </a:rPr>
              <a:t>∩Y</a:t>
            </a:r>
            <a:r>
              <a:rPr lang="en-US" altLang="zh-TW" dirty="0"/>
              <a:t>) = </a:t>
            </a:r>
            <a:r>
              <a:rPr lang="en-US" altLang="zh-TW" dirty="0" err="1"/>
              <a:t>Pr</a:t>
            </a:r>
            <a:r>
              <a:rPr lang="en-US" altLang="zh-TW" dirty="0"/>
              <a:t>(X</a:t>
            </a:r>
            <a:r>
              <a:rPr lang="en-US" altLang="zh-TW" dirty="0" smtClean="0"/>
              <a:t>) * </a:t>
            </a:r>
            <a:r>
              <a:rPr lang="en-US" altLang="zh-TW" dirty="0" err="1" smtClean="0"/>
              <a:t>Pr</a:t>
            </a:r>
            <a:r>
              <a:rPr lang="en-US" altLang="zh-TW" dirty="0" smtClean="0"/>
              <a:t>(Y</a:t>
            </a:r>
            <a:r>
              <a:rPr lang="en-US" altLang="zh-TW" dirty="0" smtClean="0"/>
              <a:t>)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zh-TW" altLang="en-US" sz="2400" dirty="0">
                <a:latin typeface="新細明體"/>
              </a:rPr>
              <a:t>請弄清楚等好兩邊分別是什麼東西</a:t>
            </a:r>
            <a:endParaRPr lang="en-US" altLang="zh-TW" sz="2400" dirty="0">
              <a:latin typeface="新細明體"/>
            </a:endParaRPr>
          </a:p>
          <a:p>
            <a:pPr lvl="1"/>
            <a:r>
              <a:rPr lang="zh-TW" altLang="en-US" b="1" dirty="0" smtClean="0">
                <a:solidFill>
                  <a:srgbClr val="FF0000"/>
                </a:solidFill>
              </a:rPr>
              <a:t>不是 </a:t>
            </a:r>
            <a:r>
              <a:rPr lang="en-US" altLang="zh-TW" b="1" dirty="0" err="1" smtClean="0">
                <a:solidFill>
                  <a:srgbClr val="FF0000"/>
                </a:solidFill>
              </a:rPr>
              <a:t>Pr</a:t>
            </a:r>
            <a:r>
              <a:rPr lang="en-US" altLang="zh-TW" b="1" dirty="0" smtClean="0">
                <a:solidFill>
                  <a:srgbClr val="FF0000"/>
                </a:solidFill>
              </a:rPr>
              <a:t>(X|Y)</a:t>
            </a:r>
            <a:r>
              <a:rPr lang="en-US" altLang="zh-TW" b="1" dirty="0">
                <a:solidFill>
                  <a:srgbClr val="FF0000"/>
                </a:solidFill>
              </a:rPr>
              <a:t> = </a:t>
            </a:r>
            <a:r>
              <a:rPr lang="en-US" altLang="zh-TW" b="1" dirty="0" err="1">
                <a:solidFill>
                  <a:srgbClr val="FF0000"/>
                </a:solidFill>
              </a:rPr>
              <a:t>Pr</a:t>
            </a:r>
            <a:r>
              <a:rPr lang="en-US" altLang="zh-TW" b="1" dirty="0">
                <a:solidFill>
                  <a:srgbClr val="FF0000"/>
                </a:solidFill>
              </a:rPr>
              <a:t>(X</a:t>
            </a:r>
            <a:r>
              <a:rPr lang="en-US" altLang="zh-TW" b="1" dirty="0" smtClean="0">
                <a:solidFill>
                  <a:srgbClr val="FF0000"/>
                </a:solidFill>
              </a:rPr>
              <a:t>) * </a:t>
            </a:r>
            <a:r>
              <a:rPr lang="en-US" altLang="zh-TW" b="1" dirty="0" err="1" smtClean="0">
                <a:solidFill>
                  <a:srgbClr val="FF0000"/>
                </a:solidFill>
              </a:rPr>
              <a:t>Pr</a:t>
            </a:r>
            <a:r>
              <a:rPr lang="en-US" altLang="zh-TW" b="1" dirty="0" smtClean="0">
                <a:solidFill>
                  <a:srgbClr val="FF0000"/>
                </a:solidFill>
              </a:rPr>
              <a:t>(Y</a:t>
            </a:r>
            <a:r>
              <a:rPr lang="en-US" altLang="zh-TW" b="1" dirty="0" smtClean="0">
                <a:solidFill>
                  <a:srgbClr val="FF0000"/>
                </a:solidFill>
              </a:rPr>
              <a:t>)</a:t>
            </a:r>
            <a:endParaRPr lang="en-US" altLang="zh-TW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zh-TW" altLang="en-US" sz="2400" dirty="0">
                <a:latin typeface="新細明體"/>
              </a:rPr>
              <a:t>兩個 </a:t>
            </a:r>
            <a:r>
              <a:rPr lang="en-US" altLang="zh-TW" sz="2400" dirty="0">
                <a:latin typeface="新細明體"/>
              </a:rPr>
              <a:t>experiments</a:t>
            </a:r>
            <a:r>
              <a:rPr lang="zh-TW" altLang="en-US" sz="2400" dirty="0">
                <a:latin typeface="新細明體"/>
              </a:rPr>
              <a:t> 是 </a:t>
            </a:r>
            <a:r>
              <a:rPr lang="en-US" altLang="zh-TW" sz="2400" dirty="0">
                <a:latin typeface="新細明體"/>
              </a:rPr>
              <a:t>independent</a:t>
            </a:r>
            <a:r>
              <a:rPr lang="zh-TW" altLang="en-US" sz="2400" dirty="0">
                <a:latin typeface="新細明體"/>
              </a:rPr>
              <a:t> 的條件</a:t>
            </a:r>
            <a:r>
              <a:rPr lang="en-US" altLang="zh-TW" sz="2400" dirty="0">
                <a:latin typeface="新細明體"/>
              </a:rPr>
              <a:t>:</a:t>
            </a:r>
            <a:r>
              <a:rPr lang="zh-TW" altLang="en-US" sz="2400" dirty="0">
                <a:latin typeface="新細明體"/>
              </a:rPr>
              <a:t> </a:t>
            </a:r>
            <a:endParaRPr lang="en-US" altLang="zh-TW" sz="2400" dirty="0" smtClean="0">
              <a:latin typeface="新細明體"/>
            </a:endParaRPr>
          </a:p>
          <a:p>
            <a:pPr marL="548640" lvl="2">
              <a:spcBef>
                <a:spcPts val="600"/>
              </a:spcBef>
              <a:buSzPct val="70000"/>
            </a:pPr>
            <a:r>
              <a:rPr lang="zh-TW" altLang="en-US" dirty="0" smtClean="0">
                <a:latin typeface="新細明體"/>
              </a:rPr>
              <a:t>任何屬於</a:t>
            </a:r>
            <a:r>
              <a:rPr lang="en-US" altLang="zh-TW" dirty="0" smtClean="0">
                <a:latin typeface="新細明體"/>
              </a:rPr>
              <a:t>experiment 1 </a:t>
            </a:r>
            <a:r>
              <a:rPr lang="zh-TW" altLang="en-US" dirty="0" smtClean="0">
                <a:latin typeface="新細明體"/>
              </a:rPr>
              <a:t>的 </a:t>
            </a:r>
            <a:r>
              <a:rPr lang="en-US" altLang="zh-TW" dirty="0" smtClean="0">
                <a:latin typeface="新細明體"/>
              </a:rPr>
              <a:t>event X 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zh-TW" altLang="en-US" dirty="0" smtClean="0">
                <a:latin typeface="新細明體"/>
              </a:rPr>
              <a:t>任何屬於</a:t>
            </a:r>
            <a:r>
              <a:rPr lang="en-US" altLang="zh-TW" dirty="0">
                <a:latin typeface="新細明體"/>
              </a:rPr>
              <a:t>experiment </a:t>
            </a:r>
            <a:r>
              <a:rPr lang="en-US" altLang="zh-TW" dirty="0" smtClean="0">
                <a:latin typeface="新細明體"/>
              </a:rPr>
              <a:t>2 </a:t>
            </a:r>
            <a:r>
              <a:rPr lang="zh-TW" altLang="en-US" dirty="0" smtClean="0">
                <a:latin typeface="新細明體"/>
              </a:rPr>
              <a:t>的 </a:t>
            </a:r>
            <a:r>
              <a:rPr lang="en-US" altLang="zh-TW" dirty="0">
                <a:latin typeface="新細明體"/>
              </a:rPr>
              <a:t>event </a:t>
            </a:r>
            <a:r>
              <a:rPr lang="en-US" altLang="zh-TW" dirty="0" smtClean="0">
                <a:latin typeface="新細明體"/>
              </a:rPr>
              <a:t>Y 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en-US" altLang="zh-TW" dirty="0" smtClean="0">
                <a:latin typeface="新細明體"/>
              </a:rPr>
              <a:t>X</a:t>
            </a:r>
            <a:r>
              <a:rPr lang="zh-TW" altLang="en-US" dirty="0" smtClean="0">
                <a:latin typeface="新細明體"/>
              </a:rPr>
              <a:t> 和 </a:t>
            </a:r>
            <a:r>
              <a:rPr lang="en-US" altLang="zh-TW" dirty="0" smtClean="0">
                <a:latin typeface="新細明體"/>
              </a:rPr>
              <a:t>Y</a:t>
            </a:r>
            <a:r>
              <a:rPr lang="zh-TW" altLang="en-US" dirty="0" smtClean="0">
                <a:latin typeface="新細明體"/>
              </a:rPr>
              <a:t> 是 </a:t>
            </a:r>
            <a:r>
              <a:rPr lang="en-US" altLang="zh-TW" dirty="0" smtClean="0">
                <a:latin typeface="新細明體"/>
              </a:rPr>
              <a:t>independent</a:t>
            </a:r>
            <a:endParaRPr lang="en-US" altLang="zh-TW" dirty="0">
              <a:latin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1375403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8</a:t>
            </a:r>
            <a:r>
              <a:rPr lang="en-US" altLang="zh-TW" dirty="0" smtClean="0"/>
              <a:t>. 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770776" cy="4873752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Cross-tabulation table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Joint probability </a:t>
            </a:r>
            <a:r>
              <a:rPr lang="en-US" altLang="zh-TW" dirty="0" smtClean="0"/>
              <a:t>table : joint probabilities &amp; marginal probabilities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978426"/>
              </p:ext>
            </p:extLst>
          </p:nvPr>
        </p:nvGraphicFramePr>
        <p:xfrm>
          <a:off x="1115616" y="2060848"/>
          <a:ext cx="5092700" cy="1013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/>
                <a:gridCol w="1143000"/>
                <a:gridCol w="1206500"/>
                <a:gridCol w="685800"/>
                <a:gridCol w="685800"/>
                <a:gridCol w="685800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freshman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sophomore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junior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senior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Girl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</a:rPr>
                        <a:t>10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</a:rPr>
                        <a:t>15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</a:rPr>
                        <a:t>12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</a:rPr>
                        <a:t>18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</a:rPr>
                        <a:t>55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Boy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</a:rPr>
                        <a:t>40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</a:rPr>
                        <a:t>35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</a:rPr>
                        <a:t>38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</a:rPr>
                        <a:t>32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</a:rPr>
                        <a:t>145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</a:rPr>
                        <a:t>50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</a:rPr>
                        <a:t>50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</a:rPr>
                        <a:t>50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</a:rPr>
                        <a:t>50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</a:rPr>
                        <a:t>200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359288"/>
              </p:ext>
            </p:extLst>
          </p:nvPr>
        </p:nvGraphicFramePr>
        <p:xfrm>
          <a:off x="1115616" y="3933056"/>
          <a:ext cx="5112570" cy="1013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2095"/>
                <a:gridCol w="852095"/>
                <a:gridCol w="960106"/>
                <a:gridCol w="744084"/>
                <a:gridCol w="852095"/>
                <a:gridCol w="852095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freshman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sophomore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junior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senior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Girl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</a:rPr>
                        <a:t>0.05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</a:rPr>
                        <a:t>0.075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</a:rPr>
                        <a:t>0.06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</a:rPr>
                        <a:t>0.09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</a:rPr>
                        <a:t>0.275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Boy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</a:rPr>
                        <a:t>0.2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</a:rPr>
                        <a:t>0.175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</a:rPr>
                        <a:t>0.19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</a:rPr>
                        <a:t>0.16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</a:rPr>
                        <a:t>0.725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</a:rPr>
                        <a:t>0.25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</a:rPr>
                        <a:t>0.25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</a:rPr>
                        <a:t>0.25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</a:rPr>
                        <a:t>0.25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</a:rPr>
                        <a:t>1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250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8. 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r>
              <a:rPr lang="zh-TW" altLang="en-US" dirty="0" smtClean="0"/>
              <a:t>理由</a:t>
            </a:r>
            <a:r>
              <a:rPr lang="zh-TW" altLang="en-US" dirty="0"/>
              <a:t>寫清楚</a:t>
            </a:r>
            <a:endParaRPr lang="en-US" altLang="zh-TW" dirty="0"/>
          </a:p>
          <a:p>
            <a:pPr lvl="1"/>
            <a:r>
              <a:rPr lang="zh-TW" altLang="en-US" dirty="0"/>
              <a:t>不要只寫 </a:t>
            </a:r>
            <a:r>
              <a:rPr lang="en-US" altLang="zh-TW" dirty="0"/>
              <a:t>0.3≠0.275                     </a:t>
            </a:r>
          </a:p>
          <a:p>
            <a:pPr marL="365760" lvl="1" indent="0">
              <a:buNone/>
            </a:pPr>
            <a:r>
              <a:rPr lang="en-US" altLang="zh-TW" dirty="0">
                <a:latin typeface="新細明體"/>
                <a:ea typeface="新細明體"/>
              </a:rPr>
              <a:t>    =&gt; </a:t>
            </a:r>
            <a:r>
              <a:rPr lang="en-US" altLang="zh-TW" dirty="0" err="1"/>
              <a:t>Pr</a:t>
            </a:r>
            <a:r>
              <a:rPr lang="en-US" altLang="zh-TW" dirty="0"/>
              <a:t>(Girl | sophomore) = 0.3 ≠ 0.275 = </a:t>
            </a:r>
            <a:r>
              <a:rPr lang="en-US" altLang="zh-TW" dirty="0" err="1"/>
              <a:t>Pr</a:t>
            </a:r>
            <a:r>
              <a:rPr lang="en-US" altLang="zh-TW" dirty="0"/>
              <a:t> (Girl)</a:t>
            </a:r>
          </a:p>
          <a:p>
            <a:pPr lvl="1"/>
            <a:r>
              <a:rPr lang="zh-TW" altLang="en-US" dirty="0"/>
              <a:t>不要只寫 </a:t>
            </a:r>
            <a:r>
              <a:rPr lang="en-US" altLang="zh-TW" dirty="0"/>
              <a:t>0.05</a:t>
            </a:r>
            <a:r>
              <a:rPr lang="zh-TW" altLang="en-US" dirty="0"/>
              <a:t> </a:t>
            </a:r>
            <a:r>
              <a:rPr lang="en-US" altLang="zh-TW" dirty="0"/>
              <a:t>≠  0.275*0.25 </a:t>
            </a:r>
          </a:p>
          <a:p>
            <a:pPr marL="365760" lvl="1" indent="0">
              <a:buNone/>
            </a:pPr>
            <a:r>
              <a:rPr lang="en-US" altLang="zh-TW" dirty="0">
                <a:latin typeface="新細明體"/>
              </a:rPr>
              <a:t>    =&gt; </a:t>
            </a:r>
            <a:r>
              <a:rPr lang="en-US" altLang="zh-TW" dirty="0" err="1"/>
              <a:t>Pr</a:t>
            </a:r>
            <a:r>
              <a:rPr lang="en-US" altLang="zh-TW" dirty="0"/>
              <a:t>(</a:t>
            </a:r>
            <a:r>
              <a:rPr lang="en-US" altLang="zh-TW" dirty="0" err="1"/>
              <a:t>Girl∩freshman</a:t>
            </a:r>
            <a:r>
              <a:rPr lang="en-US" altLang="zh-TW" dirty="0"/>
              <a:t>) = 0.05≠ 0.275*0.25 = </a:t>
            </a:r>
            <a:r>
              <a:rPr lang="en-US" altLang="zh-TW" dirty="0" err="1"/>
              <a:t>Pr</a:t>
            </a:r>
            <a:r>
              <a:rPr lang="en-US" altLang="zh-TW" dirty="0"/>
              <a:t>(Girl) * </a:t>
            </a:r>
            <a:r>
              <a:rPr lang="en-US" altLang="zh-TW" dirty="0" err="1"/>
              <a:t>Pr</a:t>
            </a:r>
            <a:r>
              <a:rPr lang="en-US" altLang="zh-TW" dirty="0"/>
              <a:t>(freshman) 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8534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9. c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The p</a:t>
            </a:r>
            <a:r>
              <a:rPr lang="en-US" altLang="zh-TW" dirty="0" smtClean="0"/>
              <a:t>robability of event A given that event B occurred.</a:t>
            </a:r>
          </a:p>
          <a:p>
            <a:pPr marL="0" indent="0">
              <a:buNone/>
            </a:pPr>
            <a:r>
              <a:rPr lang="en-US" altLang="zh-TW" dirty="0" smtClean="0"/>
              <a:t>     =&gt; P(A | B)</a:t>
            </a:r>
            <a:r>
              <a:rPr lang="en-US" altLang="zh-TW" dirty="0" smtClean="0"/>
              <a:t> </a:t>
            </a:r>
          </a:p>
          <a:p>
            <a:r>
              <a:rPr lang="en-US" altLang="zh-TW" dirty="0" smtClean="0"/>
              <a:t>given </a:t>
            </a:r>
            <a:r>
              <a:rPr lang="en-US" altLang="zh-TW" dirty="0" smtClean="0"/>
              <a:t>that </a:t>
            </a:r>
            <a:r>
              <a:rPr lang="zh-TW" altLang="en-US" dirty="0" smtClean="0"/>
              <a:t>後面的東西是 </a:t>
            </a:r>
            <a:r>
              <a:rPr lang="en-US" altLang="zh-TW" dirty="0" smtClean="0"/>
              <a:t>condition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5184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Word </a:t>
            </a:r>
            <a:r>
              <a:rPr lang="zh-TW" altLang="en-US" dirty="0" smtClean="0"/>
              <a:t>小技巧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8401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快捷鍵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Shift + </a:t>
            </a:r>
            <a:r>
              <a:rPr lang="zh-TW" altLang="en-US" dirty="0" smtClean="0"/>
              <a:t>方向鍵：選取範圍</a:t>
            </a:r>
            <a:endParaRPr lang="en-US" altLang="zh-TW" dirty="0" smtClean="0"/>
          </a:p>
          <a:p>
            <a:r>
              <a:rPr lang="en-US" altLang="zh-TW" dirty="0" smtClean="0"/>
              <a:t>Ctrl + =</a:t>
            </a:r>
            <a:r>
              <a:rPr lang="zh-TW" altLang="en-US" dirty="0" smtClean="0"/>
              <a:t>：下標</a:t>
            </a:r>
            <a:endParaRPr lang="en-US" altLang="zh-TW" dirty="0" smtClean="0"/>
          </a:p>
          <a:p>
            <a:r>
              <a:rPr lang="en-US" altLang="zh-TW" dirty="0" smtClean="0"/>
              <a:t>Ctrl + Shift + =</a:t>
            </a:r>
            <a:r>
              <a:rPr lang="zh-TW" altLang="en-US" dirty="0" smtClean="0"/>
              <a:t>：上標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25897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1. OGIVE</a:t>
            </a:r>
            <a:endParaRPr lang="zh-TW" alt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019" y="1412776"/>
            <a:ext cx="5750443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群組 6"/>
          <p:cNvGrpSpPr/>
          <p:nvPr/>
        </p:nvGrpSpPr>
        <p:grpSpPr>
          <a:xfrm>
            <a:off x="1242596" y="2060848"/>
            <a:ext cx="4464496" cy="2736304"/>
            <a:chOff x="1835696" y="2060848"/>
            <a:chExt cx="4464496" cy="2736304"/>
          </a:xfrm>
        </p:grpSpPr>
        <p:sp>
          <p:nvSpPr>
            <p:cNvPr id="5" name="矩形 4"/>
            <p:cNvSpPr/>
            <p:nvPr/>
          </p:nvSpPr>
          <p:spPr>
            <a:xfrm>
              <a:off x="1835696" y="2060848"/>
              <a:ext cx="360040" cy="18002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3491880" y="4437112"/>
              <a:ext cx="2808312" cy="36004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1890668" y="4115918"/>
            <a:ext cx="6353740" cy="369332"/>
            <a:chOff x="2483768" y="4115918"/>
            <a:chExt cx="6353740" cy="369332"/>
          </a:xfrm>
        </p:grpSpPr>
        <p:sp>
          <p:nvSpPr>
            <p:cNvPr id="9" name="矩形 8"/>
            <p:cNvSpPr/>
            <p:nvPr/>
          </p:nvSpPr>
          <p:spPr>
            <a:xfrm>
              <a:off x="2483768" y="4221088"/>
              <a:ext cx="5040560" cy="224658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7524328" y="4115918"/>
              <a:ext cx="1313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>
                  <a:solidFill>
                    <a:srgbClr val="C00000"/>
                  </a:solidFill>
                </a:rPr>
                <a:t>endpoints</a:t>
              </a:r>
              <a:endParaRPr lang="zh-TW" altLang="en-US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3" name="群組 12"/>
          <p:cNvGrpSpPr/>
          <p:nvPr/>
        </p:nvGrpSpPr>
        <p:grpSpPr>
          <a:xfrm>
            <a:off x="1890668" y="3460358"/>
            <a:ext cx="1313053" cy="873059"/>
            <a:chOff x="2483768" y="3460358"/>
            <a:chExt cx="1313053" cy="873059"/>
          </a:xfrm>
        </p:grpSpPr>
        <p:sp>
          <p:nvSpPr>
            <p:cNvPr id="6" name="橢圓 5"/>
            <p:cNvSpPr/>
            <p:nvPr/>
          </p:nvSpPr>
          <p:spPr>
            <a:xfrm>
              <a:off x="2483768" y="3861048"/>
              <a:ext cx="432048" cy="472369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2555776" y="3460358"/>
              <a:ext cx="12410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b="1" dirty="0" smtClean="0">
                  <a:solidFill>
                    <a:srgbClr val="C00000"/>
                  </a:solidFill>
                </a:rPr>
                <a:t>從</a:t>
              </a:r>
              <a:r>
                <a:rPr lang="en-US" altLang="zh-TW" b="1" dirty="0" smtClean="0">
                  <a:solidFill>
                    <a:srgbClr val="C00000"/>
                  </a:solidFill>
                </a:rPr>
                <a:t>0</a:t>
              </a:r>
              <a:r>
                <a:rPr lang="zh-TW" altLang="en-US" b="1" dirty="0" smtClean="0">
                  <a:solidFill>
                    <a:srgbClr val="C00000"/>
                  </a:solidFill>
                </a:rPr>
                <a:t>開始畫</a:t>
              </a:r>
              <a:endParaRPr lang="zh-TW" altLang="en-US" b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6051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1.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s</a:t>
            </a:r>
            <a:r>
              <a:rPr lang="en-US" altLang="zh-TW" baseline="30000" dirty="0" smtClean="0"/>
              <a:t>2</a:t>
            </a:r>
            <a:r>
              <a:rPr lang="en-US" altLang="zh-TW" dirty="0" smtClean="0"/>
              <a:t> 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sample</a:t>
            </a:r>
            <a:r>
              <a:rPr lang="zh-TW" altLang="en-US" dirty="0" smtClean="0"/>
              <a:t> </a:t>
            </a:r>
            <a:r>
              <a:rPr lang="en-US" altLang="zh-TW" dirty="0" smtClean="0"/>
              <a:t>variance</a:t>
            </a:r>
            <a:r>
              <a:rPr lang="zh-TW" altLang="en-US" dirty="0" smtClean="0"/>
              <a:t>，應該</a:t>
            </a:r>
            <a:r>
              <a:rPr lang="zh-TW" altLang="en-US" dirty="0" smtClean="0"/>
              <a:t>除 </a:t>
            </a:r>
            <a:r>
              <a:rPr lang="en-US" altLang="zh-TW" dirty="0" smtClean="0"/>
              <a:t>n-1 </a:t>
            </a:r>
            <a:r>
              <a:rPr lang="zh-TW" altLang="en-US" dirty="0" smtClean="0"/>
              <a:t>而不是</a:t>
            </a:r>
            <a:r>
              <a:rPr lang="en-US" altLang="zh-TW" dirty="0"/>
              <a:t> </a:t>
            </a:r>
            <a:r>
              <a:rPr lang="en-US" altLang="zh-TW" dirty="0" smtClean="0"/>
              <a:t>n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altLang="zh-TW" dirty="0" smtClean="0"/>
              <a:t>σ</a:t>
            </a:r>
            <a:r>
              <a:rPr lang="en-US" altLang="zh-TW" baseline="30000" dirty="0" smtClean="0"/>
              <a:t>2</a:t>
            </a:r>
            <a:r>
              <a:rPr lang="en-US" altLang="zh-TW" dirty="0" smtClean="0"/>
              <a:t> : </a:t>
            </a:r>
            <a:r>
              <a:rPr lang="en-US" altLang="zh-TW" dirty="0"/>
              <a:t>population </a:t>
            </a:r>
            <a:r>
              <a:rPr lang="en-US" altLang="zh-TW" dirty="0" smtClean="0"/>
              <a:t>variance</a:t>
            </a:r>
          </a:p>
          <a:p>
            <a:r>
              <a:rPr lang="en-US" altLang="zh-TW" dirty="0" smtClean="0"/>
              <a:t>EXCEL</a:t>
            </a:r>
            <a:r>
              <a:rPr lang="zh-TW" altLang="en-US" dirty="0" smtClean="0"/>
              <a:t> 公式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VAR() : sample </a:t>
            </a:r>
            <a:r>
              <a:rPr lang="en-US" altLang="zh-TW" dirty="0"/>
              <a:t>variance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STDEV</a:t>
            </a:r>
            <a:r>
              <a:rPr lang="en-US" altLang="zh-TW" dirty="0"/>
              <a:t>() </a:t>
            </a:r>
            <a:r>
              <a:rPr lang="en-US" altLang="zh-TW" dirty="0" smtClean="0"/>
              <a:t>: sample standard deviation</a:t>
            </a:r>
          </a:p>
          <a:p>
            <a:r>
              <a:rPr lang="en-US" altLang="zh-TW" dirty="0" smtClean="0"/>
              <a:t>EXCEL</a:t>
            </a:r>
            <a:r>
              <a:rPr lang="zh-TW" altLang="en-US" dirty="0" smtClean="0"/>
              <a:t> </a:t>
            </a:r>
            <a:r>
              <a:rPr lang="en-US" altLang="zh-TW" dirty="0" smtClean="0"/>
              <a:t>2010</a:t>
            </a:r>
            <a:r>
              <a:rPr lang="zh-TW" altLang="en-US" dirty="0" smtClean="0"/>
              <a:t> 專有的公式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VAR.P() </a:t>
            </a:r>
            <a:r>
              <a:rPr lang="en-US" altLang="zh-TW" dirty="0"/>
              <a:t>: </a:t>
            </a:r>
            <a:r>
              <a:rPr lang="en-US" altLang="zh-TW" dirty="0" smtClean="0"/>
              <a:t>population variance</a:t>
            </a:r>
          </a:p>
          <a:p>
            <a:pPr lvl="1"/>
            <a:r>
              <a:rPr lang="en-US" altLang="zh-TW" dirty="0" smtClean="0"/>
              <a:t>STDEV.P() :</a:t>
            </a:r>
            <a:r>
              <a:rPr lang="en-US" altLang="zh-TW" dirty="0"/>
              <a:t> population</a:t>
            </a:r>
            <a:r>
              <a:rPr lang="en-US" altLang="zh-TW" dirty="0" smtClean="0"/>
              <a:t> </a:t>
            </a:r>
            <a:r>
              <a:rPr lang="en-US" altLang="zh-TW" dirty="0"/>
              <a:t>standard </a:t>
            </a:r>
            <a:r>
              <a:rPr lang="en-US" altLang="zh-TW" dirty="0" smtClean="0"/>
              <a:t>deviation</a:t>
            </a:r>
          </a:p>
          <a:p>
            <a:pPr lvl="1"/>
            <a:r>
              <a:rPr lang="en-US" altLang="zh-TW" dirty="0" smtClean="0"/>
              <a:t>VAR.S() </a:t>
            </a:r>
            <a:r>
              <a:rPr lang="en-US" altLang="zh-TW" dirty="0"/>
              <a:t>: sample</a:t>
            </a:r>
            <a:r>
              <a:rPr lang="en-US" altLang="zh-TW" dirty="0" smtClean="0"/>
              <a:t> </a:t>
            </a:r>
            <a:r>
              <a:rPr lang="en-US" altLang="zh-TW" dirty="0"/>
              <a:t>variance</a:t>
            </a:r>
          </a:p>
          <a:p>
            <a:pPr lvl="1"/>
            <a:r>
              <a:rPr lang="en-US" altLang="zh-TW" dirty="0" smtClean="0"/>
              <a:t>STDEV.S() :</a:t>
            </a:r>
            <a:r>
              <a:rPr lang="en-US" altLang="zh-TW" dirty="0"/>
              <a:t> sample </a:t>
            </a:r>
            <a:r>
              <a:rPr lang="en-US" altLang="zh-TW" dirty="0" smtClean="0"/>
              <a:t>standard </a:t>
            </a:r>
            <a:r>
              <a:rPr lang="en-US" altLang="zh-TW" dirty="0"/>
              <a:t>deviation</a:t>
            </a:r>
          </a:p>
          <a:p>
            <a:pPr lvl="1"/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6003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/>
              <a:t>Mode </a:t>
            </a:r>
            <a:r>
              <a:rPr lang="zh-TW" altLang="en-US" dirty="0"/>
              <a:t>最多的那一組的 </a:t>
            </a:r>
            <a:r>
              <a:rPr lang="en-US" altLang="zh-TW" dirty="0"/>
              <a:t>midpoint</a:t>
            </a:r>
          </a:p>
          <a:p>
            <a:r>
              <a:rPr lang="en-US" altLang="zh-TW" dirty="0"/>
              <a:t>Median </a:t>
            </a:r>
            <a:r>
              <a:rPr lang="zh-TW" altLang="en-US" dirty="0"/>
              <a:t>用內插法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4" name="Picture 2" descr="C:\Users\JiongHsing\Desktop\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64904"/>
            <a:ext cx="6747300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4771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2.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/>
          <a:lstStyle/>
          <a:p>
            <a:endParaRPr lang="en-US" altLang="zh-TW" dirty="0" smtClean="0"/>
          </a:p>
          <a:p>
            <a:r>
              <a:rPr lang="zh-TW" altLang="en-US" dirty="0" smtClean="0"/>
              <a:t>折線</a:t>
            </a:r>
            <a:r>
              <a:rPr lang="zh-TW" altLang="en-US" dirty="0" smtClean="0"/>
              <a:t>圖通常用在看趨勢的變化</a:t>
            </a:r>
            <a:endParaRPr lang="en-US" altLang="zh-TW" dirty="0" smtClean="0"/>
          </a:p>
          <a:p>
            <a:r>
              <a:rPr lang="zh-TW" altLang="en-US" dirty="0" smtClean="0"/>
              <a:t>資料分布是不是呈現 </a:t>
            </a:r>
            <a:r>
              <a:rPr lang="en-US" altLang="zh-TW" dirty="0" smtClean="0"/>
              <a:t>bell-shaped</a:t>
            </a:r>
            <a:r>
              <a:rPr lang="zh-TW" altLang="en-US" dirty="0" smtClean="0"/>
              <a:t> 畫 </a:t>
            </a:r>
            <a:r>
              <a:rPr lang="en-US" altLang="zh-TW" dirty="0" smtClean="0"/>
              <a:t>histogram</a:t>
            </a:r>
            <a:r>
              <a:rPr lang="zh-TW" altLang="en-US" dirty="0" smtClean="0"/>
              <a:t> 來看</a:t>
            </a:r>
            <a:endParaRPr lang="en-US" altLang="zh-TW" dirty="0" smtClean="0"/>
          </a:p>
          <a:p>
            <a:r>
              <a:rPr lang="zh-TW" altLang="en-US" dirty="0"/>
              <a:t>請不要發生以下怪怪的情形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如果 </a:t>
            </a:r>
            <a:r>
              <a:rPr lang="en-US" altLang="zh-TW" dirty="0" smtClean="0"/>
              <a:t>a</a:t>
            </a:r>
            <a:r>
              <a:rPr lang="zh-TW" altLang="en-US" dirty="0" smtClean="0"/>
              <a:t> 小題說</a:t>
            </a:r>
            <a:r>
              <a:rPr lang="zh-TW" altLang="en-US" dirty="0"/>
              <a:t>兩個比例</a:t>
            </a:r>
            <a:r>
              <a:rPr lang="zh-TW" altLang="en-US" dirty="0" smtClean="0"/>
              <a:t>差不多，</a:t>
            </a:r>
            <a:r>
              <a:rPr lang="en-US" altLang="zh-TW" dirty="0" smtClean="0"/>
              <a:t>b </a:t>
            </a:r>
            <a:r>
              <a:rPr lang="zh-TW" altLang="en-US" dirty="0" smtClean="0"/>
              <a:t>小題卻說不太像 </a:t>
            </a:r>
            <a:r>
              <a:rPr lang="en-US" altLang="zh-TW" dirty="0" smtClean="0"/>
              <a:t>bell-shaped</a:t>
            </a:r>
          </a:p>
          <a:p>
            <a:pPr lvl="1"/>
            <a:r>
              <a:rPr lang="en-US" altLang="zh-TW" dirty="0" smtClean="0"/>
              <a:t>b </a:t>
            </a:r>
            <a:r>
              <a:rPr lang="zh-TW" altLang="en-US" dirty="0" smtClean="0"/>
              <a:t>小題畫了圖，卻完全沒用到圖解釋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3074" name="Picture 2" descr="C:\Users\JiongHsing\Desktop\3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87016"/>
            <a:ext cx="7200800" cy="142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769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4.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412776"/>
                <a:ext cx="7467600" cy="4873752"/>
              </a:xfrm>
            </p:spPr>
            <p:txBody>
              <a:bodyPr/>
              <a:lstStyle/>
              <a:p>
                <a:r>
                  <a:rPr lang="zh-TW" altLang="en-US" dirty="0"/>
                  <a:t>變數定義</a:t>
                </a:r>
                <a:r>
                  <a:rPr lang="zh-TW" altLang="en-US" dirty="0" smtClean="0"/>
                  <a:t>清楚！</a:t>
                </a:r>
                <a:endParaRPr lang="en-US" altLang="zh-TW" dirty="0" smtClean="0"/>
              </a:p>
              <a:p>
                <a:pPr lvl="1"/>
                <a:r>
                  <a:rPr lang="en-US" altLang="zh-TW" dirty="0" smtClean="0">
                    <a:latin typeface="新細明體"/>
                    <a:ea typeface="新細明體"/>
                  </a:rPr>
                  <a:t>x</a:t>
                </a:r>
                <a:r>
                  <a:rPr lang="en-US" altLang="zh-TW" baseline="-25000" dirty="0" smtClean="0">
                    <a:latin typeface="新細明體"/>
                    <a:ea typeface="新細明體"/>
                  </a:rPr>
                  <a:t>i</a:t>
                </a:r>
                <a:r>
                  <a:rPr lang="en-US" altLang="zh-TW" dirty="0" smtClean="0">
                    <a:latin typeface="新細明體"/>
                    <a:ea typeface="新細明體"/>
                  </a:rPr>
                  <a:t>, </a:t>
                </a:r>
                <a:r>
                  <a:rPr lang="en-US" altLang="zh-TW" dirty="0" err="1" smtClean="0">
                    <a:latin typeface="新細明體"/>
                    <a:ea typeface="新細明體"/>
                  </a:rPr>
                  <a:t>y</a:t>
                </a:r>
                <a:r>
                  <a:rPr lang="en-US" altLang="zh-TW" baseline="-25000" dirty="0" err="1" smtClean="0">
                    <a:latin typeface="新細明體"/>
                    <a:ea typeface="新細明體"/>
                  </a:rPr>
                  <a:t>i</a:t>
                </a:r>
                <a:r>
                  <a:rPr lang="en-US" altLang="zh-TW" dirty="0" smtClean="0">
                    <a:latin typeface="新細明體"/>
                    <a:ea typeface="新細明體"/>
                  </a:rPr>
                  <a:t>,</a:t>
                </a:r>
                <a:r>
                  <a:rPr lang="zh-TW" altLang="zh-TW" dirty="0" smtClean="0">
                    <a:latin typeface="新細明體"/>
                    <a:ea typeface="新細明體"/>
                  </a:rPr>
                  <a:t>μ</a:t>
                </a:r>
                <a:r>
                  <a:rPr lang="en-US" altLang="zh-TW" baseline="-25000" dirty="0" smtClean="0">
                    <a:latin typeface="新細明體"/>
                    <a:ea typeface="新細明體"/>
                  </a:rPr>
                  <a:t>x</a:t>
                </a:r>
                <a:r>
                  <a:rPr lang="en-US" altLang="zh-TW" dirty="0" smtClean="0">
                    <a:latin typeface="新細明體"/>
                    <a:ea typeface="新細明體"/>
                  </a:rPr>
                  <a:t>, </a:t>
                </a:r>
                <a:r>
                  <a:rPr lang="el-GR" altLang="zh-TW" dirty="0" smtClean="0">
                    <a:latin typeface="新細明體"/>
                    <a:ea typeface="新細明體"/>
                  </a:rPr>
                  <a:t>μ</a:t>
                </a:r>
                <a:r>
                  <a:rPr lang="en-US" altLang="zh-TW" baseline="-25000" dirty="0" smtClean="0">
                    <a:latin typeface="新細明體"/>
                    <a:ea typeface="新細明體"/>
                  </a:rPr>
                  <a:t>y</a:t>
                </a:r>
                <a:r>
                  <a:rPr lang="en-US" altLang="zh-TW" dirty="0" smtClean="0">
                    <a:latin typeface="新細明體"/>
                    <a:ea typeface="新細明體"/>
                  </a:rPr>
                  <a:t>, </a:t>
                </a:r>
                <a:r>
                  <a:rPr lang="el-GR" altLang="zh-TW" dirty="0" smtClean="0">
                    <a:latin typeface="新細明體"/>
                    <a:ea typeface="新細明體"/>
                  </a:rPr>
                  <a:t>σ</a:t>
                </a:r>
                <a:r>
                  <a:rPr lang="en-US" altLang="zh-TW" baseline="-25000" dirty="0" smtClean="0">
                    <a:latin typeface="新細明體"/>
                    <a:ea typeface="新細明體"/>
                  </a:rPr>
                  <a:t>x</a:t>
                </a:r>
                <a:r>
                  <a:rPr lang="en-US" altLang="zh-TW" dirty="0" smtClean="0">
                    <a:latin typeface="新細明體"/>
                    <a:ea typeface="新細明體"/>
                  </a:rPr>
                  <a:t>, </a:t>
                </a:r>
                <a:r>
                  <a:rPr lang="el-GR" altLang="zh-TW" dirty="0" smtClean="0">
                    <a:latin typeface="新細明體"/>
                    <a:ea typeface="新細明體"/>
                  </a:rPr>
                  <a:t>σ</a:t>
                </a:r>
                <a:r>
                  <a:rPr lang="en-US" altLang="zh-TW" baseline="-25000" dirty="0" smtClean="0">
                    <a:latin typeface="新細明體"/>
                    <a:ea typeface="新細明體"/>
                  </a:rPr>
                  <a:t>y</a:t>
                </a:r>
                <a:r>
                  <a:rPr lang="en-US" altLang="zh-TW" dirty="0" smtClean="0">
                    <a:latin typeface="新細明體"/>
                    <a:ea typeface="新細明體"/>
                  </a:rPr>
                  <a:t>,</a:t>
                </a:r>
                <a:r>
                  <a:rPr lang="el-GR" altLang="zh-TW" dirty="0" smtClean="0">
                    <a:latin typeface="新細明體"/>
                  </a:rPr>
                  <a:t> σ</a:t>
                </a:r>
                <a:r>
                  <a:rPr lang="en-US" altLang="zh-TW" baseline="-25000" dirty="0" err="1" smtClean="0">
                    <a:latin typeface="新細明體"/>
                  </a:rPr>
                  <a:t>xy</a:t>
                </a:r>
                <a:r>
                  <a:rPr lang="en-US" altLang="zh-TW" dirty="0" smtClean="0">
                    <a:latin typeface="新細明體"/>
                  </a:rPr>
                  <a:t>,</a:t>
                </a:r>
                <a:r>
                  <a:rPr lang="el-GR" altLang="zh-TW" dirty="0" smtClean="0">
                    <a:latin typeface="新細明體"/>
                  </a:rPr>
                  <a:t> ρ</a:t>
                </a:r>
                <a:r>
                  <a:rPr lang="en-US" altLang="zh-TW" dirty="0" smtClean="0">
                    <a:latin typeface="新細明體"/>
                  </a:rPr>
                  <a:t> </a:t>
                </a:r>
                <a:r>
                  <a:rPr lang="zh-TW" altLang="en-US" dirty="0" smtClean="0">
                    <a:latin typeface="新細明體"/>
                  </a:rPr>
                  <a:t>分別代表什麼</a:t>
                </a:r>
                <a:endParaRPr lang="en-US" altLang="zh-TW" dirty="0" smtClean="0">
                  <a:latin typeface="新細明體"/>
                </a:endParaRPr>
              </a:p>
              <a:p>
                <a:pPr lvl="1"/>
                <a:r>
                  <a:rPr lang="zh-TW" altLang="en-US" dirty="0">
                    <a:latin typeface="新細明體"/>
                  </a:rPr>
                  <a:t>若有用到其他符號也請定義</a:t>
                </a:r>
                <a:r>
                  <a:rPr lang="zh-TW" altLang="en-US" dirty="0" smtClean="0">
                    <a:latin typeface="新細明體"/>
                  </a:rPr>
                  <a:t>清楚</a:t>
                </a:r>
                <a:endParaRPr lang="en-US" altLang="zh-TW" dirty="0">
                  <a:latin typeface="新細明體"/>
                </a:endParaRPr>
              </a:p>
              <a:p>
                <a:pPr lvl="1"/>
                <a:endParaRPr lang="en-US" altLang="zh-TW" dirty="0" smtClean="0">
                  <a:latin typeface="新細明體"/>
                </a:endParaRPr>
              </a:p>
              <a:p>
                <a:pPr marL="274320" lvl="1">
                  <a:spcBef>
                    <a:spcPts val="600"/>
                  </a:spcBef>
                  <a:buSzPct val="70000"/>
                  <a:buFont typeface="Wingdings"/>
                  <a:buChar char=""/>
                </a:pPr>
                <a:r>
                  <a:rPr lang="zh-TW" altLang="en-US" sz="2400" dirty="0" smtClean="0"/>
                  <a:t>趕快</a:t>
                </a:r>
                <a:r>
                  <a:rPr lang="zh-TW" altLang="en-US" sz="2400" dirty="0"/>
                  <a:t>養成定義變數的好</a:t>
                </a:r>
                <a:r>
                  <a:rPr lang="zh-TW" altLang="en-US" sz="2400" dirty="0" smtClean="0"/>
                  <a:t>習慣！</a:t>
                </a:r>
                <a:endParaRPr lang="en-US" altLang="zh-TW" sz="2400" dirty="0" smtClean="0"/>
              </a:p>
              <a:p>
                <a:pPr lvl="1"/>
                <a:r>
                  <a:rPr lang="zh-TW" altLang="en-US" dirty="0">
                    <a:latin typeface="新細明體"/>
                  </a:rPr>
                  <a:t>不只是證明題要清楚定義變數，任何題目只要有用符號表示的東西都該定義</a:t>
                </a:r>
                <a:r>
                  <a:rPr lang="zh-TW" altLang="en-US" dirty="0" smtClean="0">
                    <a:latin typeface="新細明體"/>
                  </a:rPr>
                  <a:t>清楚</a:t>
                </a:r>
                <a:endParaRPr lang="en-US" altLang="zh-TW" dirty="0" smtClean="0">
                  <a:latin typeface="新細明體"/>
                </a:endParaRPr>
              </a:p>
              <a:p>
                <a:pPr lvl="1"/>
                <a:r>
                  <a:rPr lang="en-US" altLang="zh-TW" dirty="0">
                    <a:latin typeface="新細明體"/>
                  </a:rPr>
                  <a:t>ex. </a:t>
                </a:r>
                <a:r>
                  <a:rPr lang="zh-TW" altLang="en-US" dirty="0">
                    <a:latin typeface="新細明體"/>
                  </a:rPr>
                  <a:t>這次作業第 </a:t>
                </a:r>
                <a:r>
                  <a:rPr lang="en-US" altLang="zh-TW" dirty="0">
                    <a:latin typeface="新細明體"/>
                  </a:rPr>
                  <a:t>8.e</a:t>
                </a:r>
                <a:r>
                  <a:rPr lang="zh-TW" altLang="en-US" dirty="0">
                    <a:latin typeface="新細明體"/>
                  </a:rPr>
                  <a:t> 題 </a:t>
                </a:r>
                <a:endParaRPr lang="en-US" altLang="zh-TW" dirty="0" smtClean="0">
                  <a:latin typeface="新細明體"/>
                </a:endParaRPr>
              </a:p>
              <a:p>
                <a:pPr marL="365760" lvl="1" indent="0">
                  <a:buNone/>
                </a:pPr>
                <a:r>
                  <a:rPr lang="en-US" altLang="zh-TW" dirty="0">
                    <a:latin typeface="新細明體"/>
                  </a:rPr>
                  <a:t> </a:t>
                </a:r>
                <a:r>
                  <a:rPr lang="en-US" altLang="zh-TW" dirty="0" smtClean="0">
                    <a:latin typeface="新細明體"/>
                  </a:rPr>
                  <a:t>   </a:t>
                </a:r>
                <a:r>
                  <a:rPr lang="en-US" altLang="zh-TW" dirty="0" err="1" smtClean="0">
                    <a:latin typeface="新細明體"/>
                  </a:rPr>
                  <a:t>Pr</a:t>
                </a:r>
                <a:r>
                  <a:rPr lang="en-US" altLang="zh-TW" dirty="0" smtClean="0">
                    <a:latin typeface="新細明體"/>
                  </a:rPr>
                  <a:t>(G</a:t>
                </a:r>
                <a:r>
                  <a:rPr lang="en-US" altLang="zh-TW" dirty="0">
                    <a:latin typeface="新細明體"/>
                  </a:rPr>
                  <a:t>∩F)</a:t>
                </a:r>
                <a14:m>
                  <m:oMath xmlns:m="http://schemas.openxmlformats.org/officeDocument/2006/math">
                    <m:r>
                      <a:rPr lang="en-US" altLang="zh-TW">
                        <a:latin typeface="Cambria Math"/>
                      </a:rPr>
                      <m:t>≠</m:t>
                    </m:r>
                  </m:oMath>
                </a14:m>
                <a:r>
                  <a:rPr lang="en-US" altLang="zh-TW" dirty="0">
                    <a:latin typeface="新細明體"/>
                  </a:rPr>
                  <a:t> </a:t>
                </a:r>
                <a:r>
                  <a:rPr lang="en-US" altLang="zh-TW" dirty="0" err="1">
                    <a:latin typeface="新細明體"/>
                  </a:rPr>
                  <a:t>Pr</a:t>
                </a:r>
                <a:r>
                  <a:rPr lang="en-US" altLang="zh-TW" dirty="0">
                    <a:latin typeface="新細明體"/>
                  </a:rPr>
                  <a:t>(G)*</a:t>
                </a:r>
                <a:r>
                  <a:rPr lang="en-US" altLang="zh-TW" dirty="0" err="1">
                    <a:latin typeface="新細明體"/>
                  </a:rPr>
                  <a:t>Pr</a:t>
                </a:r>
                <a:r>
                  <a:rPr lang="en-US" altLang="zh-TW" dirty="0">
                    <a:latin typeface="新細明體"/>
                  </a:rPr>
                  <a:t>(F</a:t>
                </a:r>
                <a:r>
                  <a:rPr lang="en-US" altLang="zh-TW" dirty="0" smtClean="0">
                    <a:latin typeface="新細明體"/>
                  </a:rPr>
                  <a:t>) </a:t>
                </a:r>
                <a:r>
                  <a:rPr lang="zh-TW" altLang="en-US" dirty="0" smtClean="0">
                    <a:latin typeface="新細明體"/>
                  </a:rPr>
                  <a:t>所以不是 </a:t>
                </a:r>
                <a:r>
                  <a:rPr lang="en-US" altLang="zh-TW" dirty="0" smtClean="0">
                    <a:latin typeface="新細明體"/>
                  </a:rPr>
                  <a:t>independent</a:t>
                </a:r>
              </a:p>
              <a:p>
                <a:pPr marL="365760" lvl="1" indent="0">
                  <a:buNone/>
                </a:pPr>
                <a:r>
                  <a:rPr lang="en-US" altLang="zh-TW" dirty="0" smtClean="0">
                    <a:latin typeface="新細明體"/>
                  </a:rPr>
                  <a:t>    G, F</a:t>
                </a:r>
                <a:r>
                  <a:rPr lang="zh-TW" altLang="en-US" dirty="0" smtClean="0">
                    <a:latin typeface="新細明體"/>
                  </a:rPr>
                  <a:t> 是指什麼東西？？</a:t>
                </a:r>
                <a:endParaRPr lang="en-US" altLang="zh-TW" dirty="0" smtClean="0">
                  <a:latin typeface="新細明體"/>
                </a:endParaRPr>
              </a:p>
              <a:p>
                <a:pPr marL="365760" lvl="1" indent="0">
                  <a:buNone/>
                </a:pPr>
                <a:r>
                  <a:rPr lang="zh-TW" altLang="en-US" dirty="0" smtClean="0">
                    <a:latin typeface="新細明體"/>
                  </a:rPr>
                  <a:t>    </a:t>
                </a:r>
                <a:r>
                  <a:rPr lang="en-US" altLang="zh-TW" dirty="0" smtClean="0">
                    <a:latin typeface="新細明體"/>
                  </a:rPr>
                  <a:t>G:</a:t>
                </a:r>
                <a:r>
                  <a:rPr lang="zh-TW" altLang="en-US" dirty="0" smtClean="0">
                    <a:latin typeface="新細明體"/>
                  </a:rPr>
                  <a:t> </a:t>
                </a:r>
                <a:r>
                  <a:rPr lang="en-US" altLang="zh-TW" dirty="0" smtClean="0">
                    <a:latin typeface="新細明體"/>
                  </a:rPr>
                  <a:t>Girl, F: Freshman</a:t>
                </a:r>
                <a:endParaRPr lang="en-US" altLang="zh-TW" dirty="0">
                  <a:latin typeface="新細明體"/>
                </a:endParaRPr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412776"/>
                <a:ext cx="7467600" cy="4873752"/>
              </a:xfrm>
              <a:blipFill rotWithShape="1">
                <a:blip r:embed="rId2"/>
                <a:stretch>
                  <a:fillRect l="-327" t="-100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3774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 c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altLang="zh-TW" dirty="0" smtClean="0">
                <a:latin typeface="新細明體"/>
              </a:rPr>
              <a:t>σ</a:t>
            </a:r>
            <a:r>
              <a:rPr lang="en-US" altLang="zh-TW" baseline="-25000" dirty="0">
                <a:latin typeface="新細明體"/>
              </a:rPr>
              <a:t>y </a:t>
            </a:r>
            <a:r>
              <a:rPr lang="en-US" altLang="zh-TW" baseline="30000" dirty="0" smtClean="0">
                <a:latin typeface="新細明體"/>
              </a:rPr>
              <a:t>2</a:t>
            </a:r>
            <a:r>
              <a:rPr lang="en-US" altLang="zh-TW" dirty="0" smtClean="0">
                <a:latin typeface="新細明體"/>
              </a:rPr>
              <a:t>=b</a:t>
            </a:r>
            <a:r>
              <a:rPr lang="en-US" altLang="zh-TW" baseline="30000" dirty="0" smtClean="0">
                <a:latin typeface="新細明體"/>
              </a:rPr>
              <a:t>2</a:t>
            </a:r>
            <a:r>
              <a:rPr lang="el-GR" altLang="zh-TW" dirty="0" smtClean="0">
                <a:latin typeface="新細明體"/>
              </a:rPr>
              <a:t>σ</a:t>
            </a:r>
            <a:r>
              <a:rPr lang="en-US" altLang="zh-TW" baseline="-25000" dirty="0" smtClean="0">
                <a:latin typeface="新細明體"/>
              </a:rPr>
              <a:t>x</a:t>
            </a:r>
            <a:r>
              <a:rPr lang="en-US" altLang="zh-TW" baseline="30000" dirty="0" smtClean="0">
                <a:latin typeface="新細明體"/>
              </a:rPr>
              <a:t>2  </a:t>
            </a:r>
          </a:p>
          <a:p>
            <a:r>
              <a:rPr lang="en-US" altLang="zh-TW" dirty="0" smtClean="0">
                <a:latin typeface="新細明體"/>
              </a:rPr>
              <a:t>b</a:t>
            </a:r>
            <a:r>
              <a:rPr lang="zh-TW" altLang="en-US" dirty="0" smtClean="0">
                <a:latin typeface="新細明體"/>
              </a:rPr>
              <a:t> 不一定為正</a:t>
            </a:r>
            <a:endParaRPr lang="en-US" altLang="zh-TW" dirty="0" smtClean="0">
              <a:latin typeface="新細明體"/>
            </a:endParaRPr>
          </a:p>
          <a:p>
            <a:r>
              <a:rPr lang="en-US" altLang="zh-TW" dirty="0" smtClean="0">
                <a:latin typeface="新細明體"/>
              </a:rPr>
              <a:t>3 cases:</a:t>
            </a:r>
          </a:p>
          <a:p>
            <a:pPr lvl="1"/>
            <a:r>
              <a:rPr lang="en-US" altLang="zh-TW" dirty="0" smtClean="0">
                <a:latin typeface="新細明體"/>
              </a:rPr>
              <a:t>if b &gt; 0, </a:t>
            </a:r>
            <a:r>
              <a:rPr lang="el-GR" altLang="zh-TW" dirty="0" smtClean="0">
                <a:latin typeface="新細明體"/>
              </a:rPr>
              <a:t>ρ</a:t>
            </a:r>
            <a:r>
              <a:rPr lang="en-US" altLang="zh-TW" dirty="0" smtClean="0">
                <a:latin typeface="新細明體"/>
              </a:rPr>
              <a:t>=1</a:t>
            </a:r>
          </a:p>
          <a:p>
            <a:pPr lvl="1"/>
            <a:r>
              <a:rPr lang="en-US" altLang="zh-TW" dirty="0" smtClean="0">
                <a:latin typeface="新細明體"/>
              </a:rPr>
              <a:t>if b &lt; 0, </a:t>
            </a:r>
            <a:r>
              <a:rPr lang="el-GR" altLang="zh-TW" dirty="0" smtClean="0">
                <a:latin typeface="新細明體"/>
              </a:rPr>
              <a:t>ρ</a:t>
            </a:r>
            <a:r>
              <a:rPr lang="en-US" altLang="zh-TW" dirty="0" smtClean="0">
                <a:latin typeface="新細明體"/>
              </a:rPr>
              <a:t>=-1</a:t>
            </a:r>
          </a:p>
          <a:p>
            <a:pPr lvl="1"/>
            <a:r>
              <a:rPr lang="en-US" altLang="zh-TW" b="1" dirty="0" smtClean="0">
                <a:solidFill>
                  <a:srgbClr val="FF0000"/>
                </a:solidFill>
                <a:latin typeface="新細明體"/>
              </a:rPr>
              <a:t>if b = 0</a:t>
            </a:r>
            <a:r>
              <a:rPr lang="en-US" altLang="zh-TW" dirty="0" smtClean="0">
                <a:latin typeface="新細明體"/>
              </a:rPr>
              <a:t>, </a:t>
            </a:r>
            <a:r>
              <a:rPr lang="el-GR" altLang="zh-TW" dirty="0" smtClean="0">
                <a:latin typeface="新細明體"/>
              </a:rPr>
              <a:t>ρ</a:t>
            </a:r>
            <a:r>
              <a:rPr lang="en-US" altLang="zh-TW" dirty="0" smtClean="0">
                <a:latin typeface="新細明體"/>
              </a:rPr>
              <a:t>=0/0, which is undefined mathematically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9070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6.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空集合的表示</a:t>
            </a:r>
            <a:r>
              <a:rPr lang="zh-TW" altLang="en-US" dirty="0" smtClean="0"/>
              <a:t>法：</a:t>
            </a:r>
            <a:r>
              <a:rPr lang="en-US" altLang="zh-TW" dirty="0"/>
              <a:t> Ø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9069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7.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err="1"/>
              <a:t>Pr</a:t>
            </a:r>
            <a:r>
              <a:rPr lang="en-US" altLang="zh-TW" dirty="0"/>
              <a:t>(B∪E) = </a:t>
            </a:r>
            <a:r>
              <a:rPr lang="en-US" altLang="zh-TW" dirty="0" err="1"/>
              <a:t>Pr</a:t>
            </a:r>
            <a:r>
              <a:rPr lang="en-US" altLang="zh-TW" dirty="0"/>
              <a:t>(B) + </a:t>
            </a:r>
            <a:r>
              <a:rPr lang="en-US" altLang="zh-TW" dirty="0" err="1"/>
              <a:t>Pr</a:t>
            </a:r>
            <a:r>
              <a:rPr lang="en-US" altLang="zh-TW" dirty="0"/>
              <a:t>(E) – </a:t>
            </a:r>
            <a:r>
              <a:rPr lang="en-US" altLang="zh-TW" dirty="0" err="1"/>
              <a:t>Pr</a:t>
            </a:r>
            <a:r>
              <a:rPr lang="en-US" altLang="zh-TW" dirty="0"/>
              <a:t>(B ∩E)</a:t>
            </a:r>
          </a:p>
          <a:p>
            <a:r>
              <a:rPr lang="en-US" altLang="zh-TW" dirty="0" err="1"/>
              <a:t>Pr</a:t>
            </a:r>
            <a:r>
              <a:rPr lang="en-US" altLang="zh-TW" dirty="0"/>
              <a:t>(D∪G| C) = </a:t>
            </a:r>
            <a:r>
              <a:rPr lang="en-US" altLang="zh-TW" dirty="0" err="1"/>
              <a:t>Pr</a:t>
            </a:r>
            <a:r>
              <a:rPr lang="en-US" altLang="zh-TW" dirty="0"/>
              <a:t>((D∩C)∪(G∩</a:t>
            </a:r>
            <a:r>
              <a:rPr lang="en-US" altLang="zh-TW" dirty="0"/>
              <a:t>C</a:t>
            </a:r>
            <a:r>
              <a:rPr lang="en-US" altLang="zh-TW" dirty="0" smtClean="0"/>
              <a:t>)) / </a:t>
            </a:r>
            <a:r>
              <a:rPr lang="en-US" altLang="zh-TW" dirty="0" err="1" smtClean="0"/>
              <a:t>Pr</a:t>
            </a:r>
            <a:r>
              <a:rPr lang="en-US" altLang="zh-TW" dirty="0" smtClean="0"/>
              <a:t>(C</a:t>
            </a:r>
            <a:r>
              <a:rPr lang="en-US" altLang="zh-TW" dirty="0"/>
              <a:t>)  </a:t>
            </a:r>
          </a:p>
          <a:p>
            <a:pPr marL="0" indent="0">
              <a:buNone/>
            </a:pPr>
            <a:r>
              <a:rPr lang="en-US" altLang="zh-TW" dirty="0"/>
              <a:t>                       </a:t>
            </a:r>
            <a:endParaRPr lang="en-US" altLang="zh-TW" dirty="0"/>
          </a:p>
          <a:p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9723357"/>
              </p:ext>
            </p:extLst>
          </p:nvPr>
        </p:nvGraphicFramePr>
        <p:xfrm>
          <a:off x="323528" y="1700808"/>
          <a:ext cx="4114800" cy="1047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3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9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12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4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8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24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3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7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24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20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18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23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79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5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158287"/>
              </p:ext>
            </p:extLst>
          </p:nvPr>
        </p:nvGraphicFramePr>
        <p:xfrm>
          <a:off x="4716016" y="1700808"/>
          <a:ext cx="4114800" cy="1047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0.0380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0.1139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altLang="zh-TW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0.0886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0.1519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0.3924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altLang="zh-TW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0.1013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0.0506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0.1013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0.0506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0.3038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altLang="zh-TW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0.1139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altLang="zh-TW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0.0633 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altLang="zh-TW" sz="12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0.0380 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0.0886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0.3038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0.2532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0.2278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0.2278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0.2911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altLang="zh-TW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1.0000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4767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茅草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LAB">
      <a:majorFont>
        <a:latin typeface="Times New Roman"/>
        <a:ea typeface="微軟正黑體"/>
        <a:cs typeface=""/>
      </a:majorFont>
      <a:minorFont>
        <a:latin typeface="Times New Roman"/>
        <a:ea typeface="微軟正黑體"/>
        <a:cs typeface="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438</TotalTime>
  <Words>620</Words>
  <Application>Microsoft Office PowerPoint</Application>
  <PresentationFormat>如螢幕大小 (4:3)</PresentationFormat>
  <Paragraphs>184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壁窗</vt:lpstr>
      <vt:lpstr>Statistics</vt:lpstr>
      <vt:lpstr>1. OGIVE</vt:lpstr>
      <vt:lpstr>1. </vt:lpstr>
      <vt:lpstr>1.</vt:lpstr>
      <vt:lpstr>2.</vt:lpstr>
      <vt:lpstr>4.</vt:lpstr>
      <vt:lpstr>5. c</vt:lpstr>
      <vt:lpstr>6.</vt:lpstr>
      <vt:lpstr>7.</vt:lpstr>
      <vt:lpstr>7.</vt:lpstr>
      <vt:lpstr>8. A</vt:lpstr>
      <vt:lpstr>8. e</vt:lpstr>
      <vt:lpstr>9. c</vt:lpstr>
      <vt:lpstr>Word 小技巧</vt:lpstr>
      <vt:lpstr>快捷鍵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JiongHsing</dc:creator>
  <cp:lastModifiedBy>JiongHsing</cp:lastModifiedBy>
  <cp:revision>42</cp:revision>
  <dcterms:created xsi:type="dcterms:W3CDTF">2012-10-04T05:19:38Z</dcterms:created>
  <dcterms:modified xsi:type="dcterms:W3CDTF">2012-10-16T05:54:33Z</dcterms:modified>
</cp:coreProperties>
</file>