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60" r:id="rId3"/>
    <p:sldId id="261" r:id="rId4"/>
    <p:sldId id="257" r:id="rId5"/>
    <p:sldId id="258" r:id="rId6"/>
    <p:sldId id="259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33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72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標題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日期版面配置區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10" name="矩形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矩形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矩形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直線接點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直線接點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矩形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橢圓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橢圓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橢圓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投影片編號版面配置區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內容版面配置區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zh-TW" altLang="en-US"/>
          </a:p>
        </p:txBody>
      </p:sp>
      <p:sp>
        <p:nvSpPr>
          <p:cNvPr id="9" name="矩形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直線接點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直線接點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直線接點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矩形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橢圓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橢圓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橢圓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橢圓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橢圓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直線接點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內容版面配置區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4" name="文字版面配置區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6" name="日期版面配置區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直線接點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矩形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直線接點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橢圓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內容版面配置區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1" name="日期版面配置區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3" name="頁尾版面配置區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橢圓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zh-TW" altLang="en-US" smtClean="0"/>
              <a:t>按一下圖示以新增圖片</a:t>
            </a:r>
            <a:endParaRPr kumimoji="0" lang="en-US" dirty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10" name="直線接點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矩形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直線接點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直線接點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直線接點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日期版面配置區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18" name="投影片編號版面配置區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1" name="頁尾版面配置區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直線接點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標題版面配置區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3" name="文字版面配置區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BE774D1-75A2-4957-ABD3-FB9F7DFCAB95}" type="datetimeFigureOut">
              <a:rPr lang="zh-TW" altLang="en-US" smtClean="0"/>
              <a:t>2012/10/30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7" name="直線接點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直線接點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矩形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直線接點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橢圓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投影片編號版面配置區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156972-E0E2-422C-82A2-B0AFDEB4D0B0}" type="slidenum">
              <a:rPr lang="zh-TW" altLang="en-US" smtClean="0"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>
                <a:latin typeface="Calibri" pitchFamily="34" charset="0"/>
              </a:rPr>
              <a:t>Statistics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2012/10/31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7553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7.b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 smtClean="0"/>
              <a:t>Is the approximation good? Why or why not?</a:t>
            </a:r>
          </a:p>
          <a:p>
            <a:r>
              <a:rPr lang="zh-TW" altLang="en-US" dirty="0" smtClean="0"/>
              <a:t>用</a:t>
            </a:r>
            <a:r>
              <a:rPr lang="zh-TW" altLang="en-US" dirty="0"/>
              <a:t>主觀的感覺</a:t>
            </a:r>
            <a:r>
              <a:rPr lang="zh-TW" altLang="en-US" dirty="0" smtClean="0"/>
              <a:t>作為理由太薄弱了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例如</a:t>
            </a:r>
            <a:endParaRPr lang="en-US" altLang="zh-TW" dirty="0" smtClean="0"/>
          </a:p>
          <a:p>
            <a:pPr lvl="2"/>
            <a:r>
              <a:rPr lang="zh-TW" altLang="en-US" dirty="0"/>
              <a:t>兩</a:t>
            </a:r>
            <a:r>
              <a:rPr lang="zh-TW" altLang="en-US" dirty="0" smtClean="0"/>
              <a:t>個算出來的值</a:t>
            </a:r>
            <a:r>
              <a:rPr lang="zh-TW" altLang="en-US" dirty="0"/>
              <a:t>很</a:t>
            </a:r>
            <a:r>
              <a:rPr lang="zh-TW" altLang="en-US" dirty="0" smtClean="0"/>
              <a:t>接近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n </a:t>
            </a:r>
            <a:r>
              <a:rPr lang="zh-TW" altLang="en-US" dirty="0" smtClean="0"/>
              <a:t>夠</a:t>
            </a:r>
            <a:r>
              <a:rPr lang="zh-TW" altLang="en-US" dirty="0" smtClean="0"/>
              <a:t>大</a:t>
            </a:r>
            <a:endParaRPr lang="en-US" altLang="zh-TW" dirty="0" smtClean="0"/>
          </a:p>
          <a:p>
            <a:pPr lvl="2"/>
            <a:r>
              <a:rPr lang="en-US" altLang="zh-TW" dirty="0" smtClean="0"/>
              <a:t>p </a:t>
            </a:r>
            <a:r>
              <a:rPr lang="zh-TW" altLang="en-US" dirty="0" smtClean="0"/>
              <a:t>夠</a:t>
            </a:r>
            <a:r>
              <a:rPr lang="zh-TW" altLang="en-US" dirty="0" smtClean="0"/>
              <a:t>小</a:t>
            </a:r>
            <a:endParaRPr lang="en-US" altLang="zh-TW" dirty="0" smtClean="0"/>
          </a:p>
          <a:p>
            <a:r>
              <a:rPr lang="zh-TW" altLang="en-US" dirty="0"/>
              <a:t>應該找一些較客觀的</a:t>
            </a:r>
            <a:r>
              <a:rPr lang="zh-TW" altLang="en-US" dirty="0" smtClean="0"/>
              <a:t>理由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例如使用課本提共</a:t>
            </a:r>
            <a:r>
              <a:rPr lang="zh-TW" altLang="en-US" dirty="0" smtClean="0"/>
              <a:t>的 </a:t>
            </a:r>
            <a:r>
              <a:rPr lang="en-US" altLang="zh-TW" dirty="0" smtClean="0"/>
              <a:t>empirical </a:t>
            </a:r>
            <a:r>
              <a:rPr lang="en-US" altLang="zh-TW" dirty="0" smtClean="0">
                <a:latin typeface="+mj-lt"/>
              </a:rPr>
              <a:t>rule n</a:t>
            </a:r>
            <a:r>
              <a:rPr lang="en-US" altLang="zh-TW" dirty="0" smtClean="0">
                <a:latin typeface="+mj-lt"/>
                <a:ea typeface="新細明體"/>
              </a:rPr>
              <a:t>≧20 </a:t>
            </a:r>
            <a:r>
              <a:rPr lang="zh-TW" altLang="en-US" sz="1800" dirty="0"/>
              <a:t>且 </a:t>
            </a:r>
            <a:r>
              <a:rPr lang="en-US" altLang="zh-TW" dirty="0" smtClean="0">
                <a:latin typeface="+mj-lt"/>
                <a:ea typeface="新細明體"/>
              </a:rPr>
              <a:t>np≦0.7</a:t>
            </a:r>
            <a:endParaRPr lang="zh-TW" alt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50098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8.b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/>
          <a:lstStyle/>
          <a:p>
            <a:r>
              <a:rPr lang="zh-TW" altLang="en-US" dirty="0" smtClean="0"/>
              <a:t>平均</a:t>
            </a:r>
            <a:r>
              <a:rPr lang="en-US" altLang="zh-TW" dirty="0" smtClean="0"/>
              <a:t>20</a:t>
            </a:r>
            <a:r>
              <a:rPr lang="zh-TW" altLang="en-US" dirty="0" smtClean="0"/>
              <a:t>頁出現</a:t>
            </a:r>
            <a:r>
              <a:rPr lang="en-US" altLang="zh-TW" dirty="0" smtClean="0"/>
              <a:t>40</a:t>
            </a:r>
            <a:r>
              <a:rPr lang="zh-TW" altLang="en-US" dirty="0" smtClean="0"/>
              <a:t>個錯誤，在</a:t>
            </a:r>
            <a:r>
              <a:rPr lang="en-US" altLang="zh-TW" dirty="0" smtClean="0"/>
              <a:t>20</a:t>
            </a:r>
            <a:r>
              <a:rPr lang="zh-TW" altLang="en-US" dirty="0" smtClean="0"/>
              <a:t>頁中錯誤小於</a:t>
            </a:r>
            <a:r>
              <a:rPr lang="en-US" altLang="zh-TW" dirty="0" smtClean="0"/>
              <a:t>20</a:t>
            </a:r>
            <a:r>
              <a:rPr lang="zh-TW" altLang="en-US" dirty="0" smtClean="0"/>
              <a:t>個的機率</a:t>
            </a:r>
            <a:endParaRPr lang="en-US" altLang="zh-TW" dirty="0" smtClean="0"/>
          </a:p>
          <a:p>
            <a:endParaRPr lang="en-US" altLang="zh-TW" dirty="0"/>
          </a:p>
          <a:p>
            <a:endParaRPr lang="en-US" altLang="zh-TW" dirty="0" smtClean="0"/>
          </a:p>
          <a:p>
            <a:r>
              <a:rPr lang="zh-TW" altLang="en-US" dirty="0" smtClean="0"/>
              <a:t>平均</a:t>
            </a:r>
            <a:r>
              <a:rPr lang="en-US" altLang="zh-TW" dirty="0" smtClean="0"/>
              <a:t>1</a:t>
            </a:r>
            <a:r>
              <a:rPr lang="zh-TW" altLang="en-US" dirty="0" smtClean="0"/>
              <a:t>頁出現</a:t>
            </a:r>
            <a:r>
              <a:rPr lang="en-US" altLang="zh-TW" dirty="0"/>
              <a:t>2</a:t>
            </a:r>
            <a:r>
              <a:rPr lang="zh-TW" altLang="en-US" dirty="0" smtClean="0"/>
              <a:t>個</a:t>
            </a:r>
            <a:r>
              <a:rPr lang="zh-TW" altLang="en-US" dirty="0"/>
              <a:t>錯誤，</a:t>
            </a:r>
            <a:r>
              <a:rPr lang="zh-TW" altLang="en-US" dirty="0" smtClean="0"/>
              <a:t>在</a:t>
            </a:r>
            <a:r>
              <a:rPr lang="en-US" altLang="zh-TW" dirty="0"/>
              <a:t>1</a:t>
            </a:r>
            <a:r>
              <a:rPr lang="zh-TW" altLang="en-US" dirty="0" smtClean="0"/>
              <a:t>頁</a:t>
            </a:r>
            <a:r>
              <a:rPr lang="zh-TW" altLang="en-US" dirty="0"/>
              <a:t>中錯誤</a:t>
            </a:r>
            <a:r>
              <a:rPr lang="zh-TW" altLang="en-US" dirty="0" smtClean="0"/>
              <a:t>小於</a:t>
            </a:r>
            <a:r>
              <a:rPr lang="en-US" altLang="zh-TW" dirty="0" smtClean="0"/>
              <a:t>1</a:t>
            </a:r>
            <a:r>
              <a:rPr lang="zh-TW" altLang="en-US" dirty="0" smtClean="0"/>
              <a:t>個</a:t>
            </a:r>
            <a:r>
              <a:rPr lang="zh-TW" altLang="en-US" dirty="0"/>
              <a:t>的機率</a:t>
            </a:r>
          </a:p>
          <a:p>
            <a:endParaRPr lang="zh-TW" altLang="en-US" dirty="0"/>
          </a:p>
        </p:txBody>
      </p:sp>
      <p:sp>
        <p:nvSpPr>
          <p:cNvPr id="4" name="不等於 3"/>
          <p:cNvSpPr/>
          <p:nvPr/>
        </p:nvSpPr>
        <p:spPr>
          <a:xfrm rot="16405227">
            <a:off x="3766478" y="1986243"/>
            <a:ext cx="1080120" cy="1152128"/>
          </a:xfrm>
          <a:prstGeom prst="mathNotEqual">
            <a:avLst>
              <a:gd name="adj1" fmla="val 17452"/>
              <a:gd name="adj2" fmla="val 6389481"/>
              <a:gd name="adj3" fmla="val 17303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280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err="1" smtClean="0">
                <a:latin typeface="Calibri" pitchFamily="34" charset="0"/>
              </a:rPr>
              <a:t>Execl</a:t>
            </a:r>
            <a:r>
              <a:rPr lang="en-US" altLang="zh-TW" dirty="0" smtClean="0">
                <a:latin typeface="Calibri" pitchFamily="34" charset="0"/>
              </a:rPr>
              <a:t> </a:t>
            </a:r>
            <a:r>
              <a:rPr lang="zh-TW" altLang="en-US" dirty="0" smtClean="0">
                <a:latin typeface="Calibri" pitchFamily="34" charset="0"/>
              </a:rPr>
              <a:t>教學時間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9216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 err="1"/>
              <a:t>X~Bi</a:t>
            </a:r>
            <a:r>
              <a:rPr lang="en-US" altLang="zh-TW" dirty="0"/>
              <a:t>(</a:t>
            </a:r>
            <a:r>
              <a:rPr lang="en-US" altLang="zh-TW" dirty="0" err="1"/>
              <a:t>n,p</a:t>
            </a:r>
            <a:r>
              <a:rPr lang="en-US" altLang="zh-TW" dirty="0"/>
              <a:t>)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Pr</a:t>
            </a:r>
            <a:r>
              <a:rPr lang="en-US" altLang="zh-TW" dirty="0" smtClean="0"/>
              <a:t>(X</a:t>
            </a:r>
            <a:r>
              <a:rPr lang="en-US" altLang="zh-TW" dirty="0" smtClean="0">
                <a:solidFill>
                  <a:srgbClr val="FF0000"/>
                </a:solidFill>
              </a:rPr>
              <a:t>=</a:t>
            </a:r>
            <a:r>
              <a:rPr lang="en-US" altLang="zh-TW" dirty="0" smtClean="0"/>
              <a:t>x)=BINOMDIST(x, n, p, </a:t>
            </a:r>
            <a:r>
              <a:rPr lang="en-US" altLang="zh-TW" dirty="0" smtClean="0">
                <a:solidFill>
                  <a:srgbClr val="FF0000"/>
                </a:solidFill>
              </a:rPr>
              <a:t>0</a:t>
            </a:r>
            <a:r>
              <a:rPr lang="en-US" altLang="zh-TW" dirty="0" smtClean="0"/>
              <a:t>)</a:t>
            </a:r>
          </a:p>
          <a:p>
            <a:pPr lvl="1"/>
            <a:r>
              <a:rPr lang="en-US" altLang="zh-TW" dirty="0" err="1" smtClean="0"/>
              <a:t>Pr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X</a:t>
            </a:r>
            <a:r>
              <a:rPr lang="en-US" altLang="zh-TW" dirty="0" err="1" smtClean="0">
                <a:solidFill>
                  <a:srgbClr val="FF0000"/>
                </a:solidFill>
                <a:latin typeface="新細明體"/>
                <a:ea typeface="新細明體"/>
              </a:rPr>
              <a:t>≦</a:t>
            </a:r>
            <a:r>
              <a:rPr lang="en-US" altLang="zh-TW" dirty="0" err="1" smtClean="0"/>
              <a:t>x</a:t>
            </a:r>
            <a:r>
              <a:rPr lang="en-US" altLang="zh-TW" dirty="0"/>
              <a:t>)=BINOMDIST(x, n, p, </a:t>
            </a:r>
            <a:r>
              <a:rPr lang="en-US" altLang="zh-TW" dirty="0" smtClean="0">
                <a:solidFill>
                  <a:srgbClr val="FF0000"/>
                </a:solidFill>
              </a:rPr>
              <a:t>1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r>
              <a:rPr lang="en-US" altLang="zh-TW" dirty="0" err="1"/>
              <a:t>X~Poi</a:t>
            </a:r>
            <a:r>
              <a:rPr lang="en-US" altLang="zh-TW" dirty="0"/>
              <a:t>(</a:t>
            </a:r>
            <a:r>
              <a:rPr lang="el-GR" altLang="zh-TW" dirty="0"/>
              <a:t>λ)</a:t>
            </a:r>
          </a:p>
          <a:p>
            <a:pPr lvl="1"/>
            <a:r>
              <a:rPr lang="en-US" altLang="zh-TW" dirty="0" err="1"/>
              <a:t>Pr</a:t>
            </a:r>
            <a:r>
              <a:rPr lang="en-US" altLang="zh-TW" dirty="0"/>
              <a:t>(X</a:t>
            </a:r>
            <a:r>
              <a:rPr lang="en-US" altLang="zh-TW" dirty="0">
                <a:solidFill>
                  <a:srgbClr val="FF0000"/>
                </a:solidFill>
              </a:rPr>
              <a:t>=</a:t>
            </a:r>
            <a:r>
              <a:rPr lang="en-US" altLang="zh-TW" dirty="0"/>
              <a:t>x</a:t>
            </a:r>
            <a:r>
              <a:rPr lang="en-US" altLang="zh-TW" dirty="0" smtClean="0"/>
              <a:t>)=POISSON(x</a:t>
            </a:r>
            <a:r>
              <a:rPr lang="en-US" altLang="zh-TW" dirty="0"/>
              <a:t>, </a:t>
            </a:r>
            <a:r>
              <a:rPr lang="el-GR" altLang="zh-TW" dirty="0"/>
              <a:t>λ</a:t>
            </a:r>
            <a:r>
              <a:rPr lang="en-US" altLang="zh-TW" dirty="0"/>
              <a:t>, </a:t>
            </a:r>
            <a:r>
              <a:rPr lang="en-US" altLang="zh-TW" dirty="0">
                <a:solidFill>
                  <a:srgbClr val="FF0000"/>
                </a:solidFill>
              </a:rPr>
              <a:t>0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 err="1" smtClean="0"/>
              <a:t>Pr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X</a:t>
            </a:r>
            <a:r>
              <a:rPr lang="en-US" altLang="zh-TW" dirty="0" err="1">
                <a:solidFill>
                  <a:srgbClr val="FF0000"/>
                </a:solidFill>
                <a:latin typeface="新細明體"/>
                <a:ea typeface="新細明體"/>
              </a:rPr>
              <a:t>≦</a:t>
            </a:r>
            <a:r>
              <a:rPr lang="en-US" altLang="zh-TW" dirty="0" err="1"/>
              <a:t>x</a:t>
            </a:r>
            <a:r>
              <a:rPr lang="en-US" altLang="zh-TW" dirty="0" smtClean="0"/>
              <a:t>)=POISSON(x</a:t>
            </a:r>
            <a:r>
              <a:rPr lang="en-US" altLang="zh-TW" dirty="0"/>
              <a:t>, </a:t>
            </a:r>
            <a:r>
              <a:rPr lang="el-GR" altLang="zh-TW" dirty="0"/>
              <a:t>λ</a:t>
            </a:r>
            <a:r>
              <a:rPr lang="en-US" altLang="zh-TW" dirty="0"/>
              <a:t>, </a:t>
            </a:r>
            <a:r>
              <a:rPr lang="en-US" altLang="zh-TW" dirty="0" smtClean="0">
                <a:solidFill>
                  <a:srgbClr val="FF0000"/>
                </a:solidFill>
              </a:rPr>
              <a:t>1</a:t>
            </a:r>
            <a:r>
              <a:rPr lang="en-US" altLang="zh-TW" dirty="0" smtClean="0"/>
              <a:t>)</a:t>
            </a:r>
          </a:p>
          <a:p>
            <a:r>
              <a:rPr lang="en-US" altLang="zh-TW" dirty="0" err="1"/>
              <a:t>X~Exp</a:t>
            </a:r>
            <a:r>
              <a:rPr lang="en-US" altLang="zh-TW" dirty="0"/>
              <a:t>(</a:t>
            </a:r>
            <a:r>
              <a:rPr lang="el-GR" altLang="zh-TW" dirty="0"/>
              <a:t>λ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 err="1" smtClean="0"/>
              <a:t>Pr</a:t>
            </a:r>
            <a:r>
              <a:rPr lang="en-US" altLang="zh-TW" dirty="0" smtClean="0"/>
              <a:t>(X</a:t>
            </a:r>
            <a:r>
              <a:rPr lang="en-US" altLang="zh-TW" dirty="0" smtClean="0">
                <a:solidFill>
                  <a:srgbClr val="FF0000"/>
                </a:solidFill>
              </a:rPr>
              <a:t>=</a:t>
            </a:r>
            <a:r>
              <a:rPr lang="en-US" altLang="zh-TW" dirty="0"/>
              <a:t>x)=</a:t>
            </a:r>
            <a:r>
              <a:rPr lang="en-US" altLang="zh-TW" dirty="0" smtClean="0"/>
              <a:t>EXPONDIST(x, </a:t>
            </a:r>
            <a:r>
              <a:rPr lang="el-GR" altLang="zh-TW" dirty="0" smtClean="0"/>
              <a:t>λ</a:t>
            </a:r>
            <a:r>
              <a:rPr lang="en-US" altLang="zh-TW" dirty="0" smtClean="0"/>
              <a:t>, </a:t>
            </a:r>
            <a:r>
              <a:rPr lang="en-US" altLang="zh-TW" dirty="0" smtClean="0">
                <a:solidFill>
                  <a:srgbClr val="FF0000"/>
                </a:solidFill>
              </a:rPr>
              <a:t>0</a:t>
            </a:r>
            <a:r>
              <a:rPr lang="en-US" altLang="zh-TW" dirty="0" smtClean="0"/>
              <a:t>)</a:t>
            </a:r>
          </a:p>
          <a:p>
            <a:pPr lvl="1"/>
            <a:r>
              <a:rPr lang="en-US" altLang="zh-TW" dirty="0" err="1" smtClean="0"/>
              <a:t>Pr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X</a:t>
            </a:r>
            <a:r>
              <a:rPr lang="en-US" altLang="zh-TW" dirty="0" err="1">
                <a:solidFill>
                  <a:srgbClr val="FF0000"/>
                </a:solidFill>
                <a:latin typeface="新細明體"/>
                <a:ea typeface="新細明體"/>
              </a:rPr>
              <a:t>≦</a:t>
            </a:r>
            <a:r>
              <a:rPr lang="en-US" altLang="zh-TW" dirty="0" err="1"/>
              <a:t>x</a:t>
            </a:r>
            <a:r>
              <a:rPr lang="en-US" altLang="zh-TW" dirty="0"/>
              <a:t>)=</a:t>
            </a:r>
            <a:r>
              <a:rPr lang="en-US" altLang="zh-TW" dirty="0" smtClean="0"/>
              <a:t>EXPONDIST(x</a:t>
            </a:r>
            <a:r>
              <a:rPr lang="en-US" altLang="zh-TW" dirty="0"/>
              <a:t>, </a:t>
            </a:r>
            <a:r>
              <a:rPr lang="el-GR" altLang="zh-TW" dirty="0"/>
              <a:t>λ</a:t>
            </a:r>
            <a:r>
              <a:rPr lang="en-US" altLang="zh-TW" dirty="0"/>
              <a:t>, </a:t>
            </a:r>
            <a:r>
              <a:rPr lang="en-US" altLang="zh-TW" dirty="0">
                <a:solidFill>
                  <a:srgbClr val="FF0000"/>
                </a:solidFill>
              </a:rPr>
              <a:t>1</a:t>
            </a:r>
            <a:r>
              <a:rPr lang="en-US" altLang="zh-TW" dirty="0" smtClean="0"/>
              <a:t>)</a:t>
            </a: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84504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/>
              <a:t>作業</a:t>
            </a:r>
            <a:r>
              <a:rPr lang="zh-TW" altLang="en-US" dirty="0" smtClean="0"/>
              <a:t>格式規定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寫</a:t>
            </a:r>
            <a:r>
              <a:rPr lang="zh-TW" altLang="en-US" b="1" dirty="0" smtClean="0"/>
              <a:t>名字</a:t>
            </a:r>
            <a:r>
              <a:rPr lang="zh-TW" altLang="en-US" dirty="0" smtClean="0"/>
              <a:t>、</a:t>
            </a:r>
            <a:r>
              <a:rPr lang="zh-TW" altLang="en-US" b="1" dirty="0" smtClean="0"/>
              <a:t>學號</a:t>
            </a:r>
            <a:r>
              <a:rPr lang="zh-TW" altLang="en-US" dirty="0" smtClean="0"/>
              <a:t>、系級</a:t>
            </a:r>
            <a:endParaRPr lang="en-US" altLang="zh-TW" dirty="0" smtClean="0"/>
          </a:p>
          <a:p>
            <a:r>
              <a:rPr lang="zh-TW" altLang="en-US" dirty="0" smtClean="0"/>
              <a:t>使用</a:t>
            </a:r>
            <a:r>
              <a:rPr lang="en-US" altLang="zh-TW" b="1" dirty="0" smtClean="0"/>
              <a:t>A4</a:t>
            </a:r>
            <a:r>
              <a:rPr lang="zh-TW" altLang="en-US" dirty="0" smtClean="0"/>
              <a:t>大小紙張，雙面列印或書寫</a:t>
            </a:r>
            <a:endParaRPr lang="en-US" altLang="zh-TW" dirty="0" smtClean="0"/>
          </a:p>
          <a:p>
            <a:r>
              <a:rPr lang="zh-TW" altLang="en-US" dirty="0" smtClean="0"/>
              <a:t>裝訂在右上角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12754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作業內容規定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/>
              <a:t>內容應包含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變數定義</a:t>
            </a:r>
            <a:endParaRPr lang="en-US" altLang="zh-TW" dirty="0" smtClean="0"/>
          </a:p>
          <a:p>
            <a:pPr lvl="2"/>
            <a:r>
              <a:rPr lang="zh-TW" altLang="en-US" dirty="0"/>
              <a:t>用到任</a:t>
            </a:r>
            <a:r>
              <a:rPr lang="zh-TW" altLang="en-US" dirty="0" smtClean="0"/>
              <a:t>何題目上沒有出現的符號都應定義</a:t>
            </a:r>
            <a:endParaRPr lang="en-US" altLang="zh-TW" dirty="0" smtClean="0"/>
          </a:p>
          <a:p>
            <a:pPr lvl="1"/>
            <a:r>
              <a:rPr lang="zh-TW" altLang="en-US" dirty="0"/>
              <a:t>計算</a:t>
            </a:r>
            <a:r>
              <a:rPr lang="zh-TW" altLang="en-US" dirty="0" smtClean="0"/>
              <a:t>過程</a:t>
            </a:r>
            <a:endParaRPr lang="en-US" altLang="zh-TW" dirty="0" smtClean="0"/>
          </a:p>
          <a:p>
            <a:pPr lvl="1"/>
            <a:r>
              <a:rPr lang="zh-TW" altLang="en-US" dirty="0" smtClean="0"/>
              <a:t>完整答案</a:t>
            </a:r>
            <a:endParaRPr lang="en-US" altLang="zh-TW" dirty="0" smtClean="0"/>
          </a:p>
          <a:p>
            <a:pPr lvl="2"/>
            <a:r>
              <a:rPr lang="zh-TW" altLang="en-US" dirty="0" smtClean="0"/>
              <a:t>例如</a:t>
            </a:r>
            <a:r>
              <a:rPr lang="en-US" altLang="zh-TW" dirty="0" smtClean="0"/>
              <a:t>9.c</a:t>
            </a:r>
          </a:p>
          <a:p>
            <a:pPr marL="914400" lvl="3" indent="0">
              <a:buNone/>
            </a:pPr>
            <a:r>
              <a:rPr lang="en-US" altLang="zh-TW" dirty="0" smtClean="0"/>
              <a:t>x=15.94</a:t>
            </a:r>
            <a:r>
              <a:rPr lang="en-US" altLang="zh-TW" dirty="0"/>
              <a:t> kiloliters</a:t>
            </a:r>
            <a:endParaRPr lang="en-US" altLang="zh-TW" dirty="0" smtClean="0"/>
          </a:p>
          <a:p>
            <a:pPr marL="914400" lvl="3" indent="0">
              <a:buNone/>
            </a:pPr>
            <a:r>
              <a:rPr lang="en-US" altLang="zh-TW" dirty="0" smtClean="0"/>
              <a:t>The station should prepare 15.94</a:t>
            </a:r>
            <a:r>
              <a:rPr lang="zh-TW" altLang="en-US" dirty="0" smtClean="0"/>
              <a:t> </a:t>
            </a:r>
            <a:r>
              <a:rPr lang="en-US" altLang="zh-TW" dirty="0" smtClean="0"/>
              <a:t>kiloliters of gasoline to achieve a service level</a:t>
            </a:r>
          </a:p>
          <a:p>
            <a:pPr marL="640080" lvl="2" indent="0">
              <a:buNone/>
            </a:pPr>
            <a:endParaRPr lang="en-US" altLang="zh-TW" dirty="0" smtClean="0"/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zh-TW" altLang="en-US" sz="2400" dirty="0">
                <a:solidFill>
                  <a:srgbClr val="FF0000"/>
                </a:solidFill>
              </a:rPr>
              <a:t>在計算過程</a:t>
            </a:r>
            <a:r>
              <a:rPr lang="zh-TW" altLang="en-US" sz="2400" dirty="0" smtClean="0">
                <a:solidFill>
                  <a:srgbClr val="FF0000"/>
                </a:solidFill>
              </a:rPr>
              <a:t>中不要四捨五入</a:t>
            </a:r>
            <a:r>
              <a:rPr lang="en-US" altLang="zh-TW" sz="2400" dirty="0" smtClean="0">
                <a:solidFill>
                  <a:srgbClr val="FF0000"/>
                </a:solidFill>
              </a:rPr>
              <a:t>!!</a:t>
            </a:r>
          </a:p>
          <a:p>
            <a:pPr lvl="1"/>
            <a:r>
              <a:rPr lang="zh-TW" altLang="en-US" dirty="0"/>
              <a:t>例如 </a:t>
            </a:r>
            <a:r>
              <a:rPr lang="el-GR" altLang="zh-TW" dirty="0"/>
              <a:t>ρ</a:t>
            </a:r>
            <a:r>
              <a:rPr lang="en-US" altLang="zh-TW" dirty="0"/>
              <a:t>=</a:t>
            </a:r>
            <a:r>
              <a:rPr lang="en-US" altLang="zh-TW" dirty="0" err="1"/>
              <a:t>Cov</a:t>
            </a:r>
            <a:r>
              <a:rPr lang="en-US" altLang="zh-TW" dirty="0"/>
              <a:t>(</a:t>
            </a:r>
            <a:r>
              <a:rPr lang="en-US" altLang="zh-TW" dirty="0" err="1"/>
              <a:t>x,y</a:t>
            </a:r>
            <a:r>
              <a:rPr lang="en-US" altLang="zh-TW" dirty="0"/>
              <a:t>) / (</a:t>
            </a:r>
            <a:r>
              <a:rPr lang="el-GR" altLang="zh-TW" dirty="0"/>
              <a:t>σ</a:t>
            </a:r>
            <a:r>
              <a:rPr lang="en-US" altLang="zh-TW" baseline="-25000" dirty="0"/>
              <a:t>x</a:t>
            </a:r>
            <a:r>
              <a:rPr lang="el-GR" altLang="zh-TW" dirty="0"/>
              <a:t>σ</a:t>
            </a:r>
            <a:r>
              <a:rPr lang="en-US" altLang="zh-TW" baseline="-25000" dirty="0"/>
              <a:t>y</a:t>
            </a:r>
            <a:r>
              <a:rPr lang="en-US" altLang="zh-TW" dirty="0" smtClean="0"/>
              <a:t>) </a:t>
            </a:r>
          </a:p>
          <a:p>
            <a:pPr marL="365760" lvl="1" indent="0">
              <a:buNone/>
            </a:pPr>
            <a:r>
              <a:rPr lang="zh-TW" altLang="en-US" dirty="0"/>
              <a:t> </a:t>
            </a:r>
            <a:r>
              <a:rPr lang="zh-TW" altLang="en-US" dirty="0" smtClean="0"/>
              <a:t>   不可用四捨五入過後的 </a:t>
            </a:r>
            <a:r>
              <a:rPr lang="en-US" altLang="zh-TW" dirty="0" err="1" smtClean="0"/>
              <a:t>Cov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x,y</a:t>
            </a:r>
            <a:r>
              <a:rPr lang="en-US" altLang="zh-TW" dirty="0" smtClean="0"/>
              <a:t>)</a:t>
            </a:r>
            <a:r>
              <a:rPr lang="zh-TW" altLang="en-US" dirty="0" smtClean="0"/>
              <a:t>、</a:t>
            </a:r>
            <a:r>
              <a:rPr lang="el-GR" altLang="zh-TW" dirty="0"/>
              <a:t> </a:t>
            </a:r>
            <a:r>
              <a:rPr lang="el-GR" altLang="zh-TW" dirty="0" smtClean="0"/>
              <a:t>σ</a:t>
            </a:r>
            <a:r>
              <a:rPr lang="en-US" altLang="zh-TW" baseline="-25000" dirty="0" smtClean="0"/>
              <a:t>x</a:t>
            </a:r>
            <a:r>
              <a:rPr lang="zh-TW" altLang="en-US" dirty="0" smtClean="0"/>
              <a:t>、</a:t>
            </a:r>
            <a:r>
              <a:rPr lang="el-GR" altLang="zh-TW" dirty="0" smtClean="0"/>
              <a:t>σ</a:t>
            </a:r>
            <a:r>
              <a:rPr lang="en-US" altLang="zh-TW" baseline="-25000" dirty="0" smtClean="0"/>
              <a:t>y</a:t>
            </a:r>
            <a:r>
              <a:rPr lang="zh-TW" altLang="en-US" dirty="0"/>
              <a:t>計算</a:t>
            </a:r>
            <a:r>
              <a:rPr lang="el-GR" altLang="zh-TW" dirty="0"/>
              <a:t>ρ</a:t>
            </a:r>
            <a:endParaRPr lang="en-US" altLang="zh-TW" baseline="-25000" dirty="0"/>
          </a:p>
          <a:p>
            <a:pPr marL="640080" lvl="2" indent="0">
              <a:buNone/>
            </a:pPr>
            <a:endParaRPr lang="en-US" altLang="zh-TW" dirty="0"/>
          </a:p>
          <a:p>
            <a:pPr marL="640080" lvl="2" indent="0">
              <a:buNone/>
            </a:pPr>
            <a:endParaRPr lang="en-US" altLang="zh-TW" dirty="0" smtClean="0"/>
          </a:p>
          <a:p>
            <a:pPr marL="640080" lvl="2" indent="0">
              <a:buNone/>
            </a:pPr>
            <a:endParaRPr lang="en-US" altLang="zh-TW" dirty="0"/>
          </a:p>
        </p:txBody>
      </p:sp>
      <p:sp>
        <p:nvSpPr>
          <p:cNvPr id="4" name="十字形 3"/>
          <p:cNvSpPr/>
          <p:nvPr/>
        </p:nvSpPr>
        <p:spPr>
          <a:xfrm rot="2611849">
            <a:off x="1072727" y="3876957"/>
            <a:ext cx="332398" cy="342315"/>
          </a:xfrm>
          <a:prstGeom prst="plus">
            <a:avLst>
              <a:gd name="adj" fmla="val 397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6" name="甜甜圈 5"/>
          <p:cNvSpPr/>
          <p:nvPr/>
        </p:nvSpPr>
        <p:spPr>
          <a:xfrm>
            <a:off x="1040761" y="4286674"/>
            <a:ext cx="360040" cy="360040"/>
          </a:xfrm>
          <a:prstGeom prst="donut">
            <a:avLst>
              <a:gd name="adj" fmla="val 2005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70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>
          <a:xfrm>
            <a:off x="488776" y="1600200"/>
            <a:ext cx="7467600" cy="4873752"/>
          </a:xfrm>
        </p:spPr>
        <p:txBody>
          <a:bodyPr/>
          <a:lstStyle/>
          <a:p>
            <a:r>
              <a:rPr lang="zh-TW" altLang="en-US" dirty="0"/>
              <a:t>寫</a:t>
            </a:r>
            <a:r>
              <a:rPr lang="zh-TW" altLang="en-US" dirty="0" smtClean="0"/>
              <a:t>清楚是</a:t>
            </a:r>
            <a:r>
              <a:rPr lang="zh-TW" altLang="en-US" dirty="0"/>
              <a:t>哪</a:t>
            </a:r>
            <a:r>
              <a:rPr lang="zh-TW" altLang="en-US" dirty="0" smtClean="0"/>
              <a:t>個</a:t>
            </a:r>
            <a:r>
              <a:rPr lang="en-US" altLang="zh-TW" dirty="0" smtClean="0"/>
              <a:t>event</a:t>
            </a:r>
          </a:p>
          <a:p>
            <a:pPr marL="914400" lvl="3" indent="0">
              <a:buNone/>
            </a:pPr>
            <a:r>
              <a:rPr lang="en-US" altLang="zh-TW" dirty="0" err="1" smtClean="0"/>
              <a:t>Pr</a:t>
            </a:r>
            <a:r>
              <a:rPr lang="en-US" altLang="zh-TW" dirty="0" smtClean="0"/>
              <a:t>(X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)</a:t>
            </a:r>
            <a:endParaRPr lang="en-US" altLang="zh-TW" dirty="0"/>
          </a:p>
          <a:p>
            <a:pPr marL="914400" lvl="3" indent="0">
              <a:buNone/>
            </a:pPr>
            <a:r>
              <a:rPr lang="en-US" altLang="zh-TW" dirty="0" err="1" smtClean="0"/>
              <a:t>Pr</a:t>
            </a:r>
            <a:r>
              <a:rPr lang="en-US" altLang="zh-TW" dirty="0" smtClean="0"/>
              <a:t>(</a:t>
            </a:r>
            <a:r>
              <a:rPr lang="en-US" altLang="zh-TW" dirty="0" smtClean="0">
                <a:solidFill>
                  <a:srgbClr val="FF0000"/>
                </a:solidFill>
              </a:rPr>
              <a:t>X=2</a:t>
            </a:r>
            <a:r>
              <a:rPr lang="en-US" altLang="zh-TW" dirty="0" smtClean="0"/>
              <a:t>)</a:t>
            </a:r>
          </a:p>
          <a:p>
            <a:r>
              <a:rPr lang="en-US" altLang="zh-TW" dirty="0" smtClean="0"/>
              <a:t>Independent </a:t>
            </a:r>
            <a:r>
              <a:rPr lang="zh-TW" altLang="en-US" dirty="0" smtClean="0"/>
              <a:t>不能用 </a:t>
            </a:r>
            <a:r>
              <a:rPr lang="en-US" altLang="zh-TW" dirty="0" smtClean="0"/>
              <a:t>covariance </a:t>
            </a:r>
            <a:r>
              <a:rPr lang="zh-TW" altLang="en-US" dirty="0" smtClean="0"/>
              <a:t>判斷，應</a:t>
            </a:r>
            <a:r>
              <a:rPr lang="zh-TW" altLang="en-US" dirty="0" smtClean="0">
                <a:solidFill>
                  <a:srgbClr val="FF0000"/>
                </a:solidFill>
              </a:rPr>
              <a:t>從定義下手</a:t>
            </a:r>
            <a:endParaRPr lang="en-US" altLang="zh-TW" dirty="0" smtClean="0">
              <a:solidFill>
                <a:srgbClr val="FF0000"/>
              </a:solidFill>
            </a:endParaRPr>
          </a:p>
          <a:p>
            <a:pPr marL="640080" lvl="2" indent="0">
              <a:buNone/>
            </a:pPr>
            <a:r>
              <a:rPr lang="en-US" altLang="zh-TW" sz="2400" dirty="0" smtClean="0"/>
              <a:t>Independent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=&gt;</a:t>
            </a:r>
            <a:r>
              <a:rPr lang="zh-TW" altLang="en-US" sz="2400" dirty="0" smtClean="0"/>
              <a:t> </a:t>
            </a:r>
            <a:r>
              <a:rPr lang="en-US" altLang="zh-TW" sz="2400" dirty="0"/>
              <a:t>covariance </a:t>
            </a:r>
            <a:r>
              <a:rPr lang="en-US" altLang="zh-TW" sz="2400" dirty="0" smtClean="0"/>
              <a:t>=0 </a:t>
            </a:r>
          </a:p>
          <a:p>
            <a:pPr marL="640080" lvl="2" indent="0">
              <a:buNone/>
            </a:pPr>
            <a:r>
              <a:rPr lang="en-US" altLang="zh-TW" sz="2400" dirty="0"/>
              <a:t>covariance </a:t>
            </a:r>
            <a:r>
              <a:rPr lang="en-US" altLang="zh-TW" sz="2400" dirty="0" smtClean="0"/>
              <a:t>!= 0 =&gt;</a:t>
            </a:r>
            <a:r>
              <a:rPr lang="zh-TW" altLang="en-US" sz="2400" dirty="0" smtClean="0"/>
              <a:t> </a:t>
            </a:r>
            <a:r>
              <a:rPr lang="en-US" altLang="zh-TW" sz="2400" dirty="0" smtClean="0"/>
              <a:t>dependent</a:t>
            </a:r>
          </a:p>
        </p:txBody>
      </p:sp>
      <p:sp>
        <p:nvSpPr>
          <p:cNvPr id="4" name="十字形 3"/>
          <p:cNvSpPr/>
          <p:nvPr/>
        </p:nvSpPr>
        <p:spPr>
          <a:xfrm rot="2611849">
            <a:off x="864609" y="2093771"/>
            <a:ext cx="265386" cy="273304"/>
          </a:xfrm>
          <a:prstGeom prst="plus">
            <a:avLst>
              <a:gd name="adj" fmla="val 397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甜甜圈 4"/>
          <p:cNvSpPr/>
          <p:nvPr/>
        </p:nvSpPr>
        <p:spPr>
          <a:xfrm>
            <a:off x="861433" y="2446546"/>
            <a:ext cx="288032" cy="288032"/>
          </a:xfrm>
          <a:prstGeom prst="donut">
            <a:avLst>
              <a:gd name="adj" fmla="val 2005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十字形 5"/>
          <p:cNvSpPr/>
          <p:nvPr/>
        </p:nvSpPr>
        <p:spPr>
          <a:xfrm rot="2611849">
            <a:off x="857182" y="3683042"/>
            <a:ext cx="282205" cy="290624"/>
          </a:xfrm>
          <a:prstGeom prst="plus">
            <a:avLst>
              <a:gd name="adj" fmla="val 397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甜甜圈 6"/>
          <p:cNvSpPr/>
          <p:nvPr/>
        </p:nvSpPr>
        <p:spPr>
          <a:xfrm>
            <a:off x="835178" y="3260778"/>
            <a:ext cx="276278" cy="276278"/>
          </a:xfrm>
          <a:prstGeom prst="donut">
            <a:avLst>
              <a:gd name="adj" fmla="val 2005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4970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2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zh-TW" altLang="en-US" sz="2400" dirty="0" smtClean="0"/>
              <a:t>不能只把題目再陳述一遍，要講到重點</a:t>
            </a:r>
            <a:endParaRPr lang="en-US" altLang="zh-TW" sz="2400" dirty="0" smtClean="0"/>
          </a:p>
          <a:p>
            <a:pPr marL="548640" lvl="4" indent="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r>
              <a:rPr lang="en-US" altLang="zh-TW" sz="2200" dirty="0" smtClean="0"/>
              <a:t>n </a:t>
            </a:r>
            <a:r>
              <a:rPr lang="en-US" altLang="zh-TW" sz="2200" dirty="0"/>
              <a:t>= N, sample size = population size -&gt; variance = </a:t>
            </a:r>
            <a:r>
              <a:rPr lang="en-US" altLang="zh-TW" sz="2200" dirty="0"/>
              <a:t>0</a:t>
            </a:r>
          </a:p>
          <a:p>
            <a:pPr marL="548640" lvl="4" indent="0">
              <a:spcBef>
                <a:spcPts val="600"/>
              </a:spcBef>
              <a:buClr>
                <a:schemeClr val="accent1"/>
              </a:buClr>
              <a:buSzPct val="70000"/>
              <a:buNone/>
            </a:pPr>
            <a:r>
              <a:rPr lang="en-US" altLang="zh-TW" sz="2200" dirty="0"/>
              <a:t>n </a:t>
            </a:r>
            <a:r>
              <a:rPr lang="en-US" altLang="zh-TW" sz="2200" dirty="0"/>
              <a:t>= 1, only pick 1 </a:t>
            </a:r>
            <a:r>
              <a:rPr lang="en-US" altLang="zh-TW" sz="2200" dirty="0" smtClean="0"/>
              <a:t>sample</a:t>
            </a: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  <a:buSzPct val="70000"/>
            </a:pPr>
            <a:endParaRPr lang="zh-TW" altLang="en-US" sz="2400" dirty="0"/>
          </a:p>
        </p:txBody>
      </p:sp>
      <p:sp>
        <p:nvSpPr>
          <p:cNvPr id="4" name="十字形 3"/>
          <p:cNvSpPr/>
          <p:nvPr/>
        </p:nvSpPr>
        <p:spPr>
          <a:xfrm rot="2611849">
            <a:off x="333944" y="2133047"/>
            <a:ext cx="711179" cy="732398"/>
          </a:xfrm>
          <a:prstGeom prst="plus">
            <a:avLst>
              <a:gd name="adj" fmla="val 397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137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3.a</a:t>
            </a:r>
            <a:endParaRPr lang="zh-TW" alt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sz="quarter" idx="1"/>
              </p:nvPr>
            </p:nvSpPr>
            <p:spPr>
              <a:xfrm>
                <a:off x="457200" y="1600200"/>
                <a:ext cx="8147248" cy="4873752"/>
              </a:xfrm>
            </p:spPr>
            <p:txBody>
              <a:bodyPr/>
              <a:lstStyle/>
              <a:p>
                <a:r>
                  <a:rPr lang="en-US" altLang="zh-TW" dirty="0" smtClean="0"/>
                  <a:t>Pr(X</a:t>
                </a:r>
                <a:r>
                  <a:rPr lang="en-US" altLang="zh-TW" baseline="-25000" dirty="0" smtClean="0"/>
                  <a:t>2</a:t>
                </a:r>
                <a:r>
                  <a:rPr lang="en-US" altLang="zh-TW" dirty="0" smtClean="0"/>
                  <a:t>=1)=</a:t>
                </a:r>
                <a:r>
                  <a:rPr lang="en-US" altLang="zh-TW" dirty="0" err="1" smtClean="0"/>
                  <a:t>Pr</a:t>
                </a:r>
                <a:r>
                  <a:rPr lang="en-US" altLang="zh-TW" dirty="0" smtClean="0"/>
                  <a:t>(X</a:t>
                </a:r>
                <a:r>
                  <a:rPr lang="en-US" altLang="zh-TW" baseline="-25000" dirty="0" smtClean="0"/>
                  <a:t>2</a:t>
                </a:r>
                <a:r>
                  <a:rPr lang="en-US" altLang="zh-TW" dirty="0" smtClean="0"/>
                  <a:t>=1|X</a:t>
                </a:r>
                <a:r>
                  <a:rPr lang="en-US" altLang="zh-TW" baseline="-25000" dirty="0" smtClean="0"/>
                  <a:t>1</a:t>
                </a:r>
                <a:r>
                  <a:rPr lang="en-US" altLang="zh-TW" dirty="0" smtClean="0"/>
                  <a:t>=1)*</a:t>
                </a:r>
                <a:r>
                  <a:rPr lang="en-US" altLang="zh-TW" dirty="0" err="1" smtClean="0"/>
                  <a:t>Pr</a:t>
                </a:r>
                <a:r>
                  <a:rPr lang="en-US" altLang="zh-TW" dirty="0" smtClean="0"/>
                  <a:t>(X</a:t>
                </a:r>
                <a:r>
                  <a:rPr lang="en-US" altLang="zh-TW" baseline="-25000" dirty="0" smtClean="0"/>
                  <a:t>1</a:t>
                </a:r>
                <a:r>
                  <a:rPr lang="en-US" altLang="zh-TW" dirty="0" smtClean="0"/>
                  <a:t>=1)+</a:t>
                </a:r>
                <a:r>
                  <a:rPr lang="en-US" altLang="zh-TW" dirty="0" err="1" smtClean="0"/>
                  <a:t>Pr</a:t>
                </a:r>
                <a:r>
                  <a:rPr lang="en-US" altLang="zh-TW" dirty="0" smtClean="0"/>
                  <a:t>(X</a:t>
                </a:r>
                <a:r>
                  <a:rPr lang="en-US" altLang="zh-TW" baseline="-25000" dirty="0" smtClean="0"/>
                  <a:t>2</a:t>
                </a:r>
                <a:r>
                  <a:rPr lang="en-US" altLang="zh-TW" dirty="0" smtClean="0"/>
                  <a:t>=1|X</a:t>
                </a:r>
                <a:r>
                  <a:rPr lang="en-US" altLang="zh-TW" baseline="-25000" dirty="0" smtClean="0"/>
                  <a:t>1</a:t>
                </a:r>
                <a:r>
                  <a:rPr lang="en-US" altLang="zh-TW" dirty="0" smtClean="0"/>
                  <a:t>=0)*</a:t>
                </a:r>
                <a:r>
                  <a:rPr lang="en-US" altLang="zh-TW" dirty="0" err="1" smtClean="0"/>
                  <a:t>Pr</a:t>
                </a:r>
                <a:r>
                  <a:rPr lang="en-US" altLang="zh-TW" dirty="0" smtClean="0"/>
                  <a:t>(X</a:t>
                </a:r>
                <a:r>
                  <a:rPr lang="en-US" altLang="zh-TW" baseline="-25000" dirty="0" smtClean="0"/>
                  <a:t>1</a:t>
                </a:r>
                <a:r>
                  <a:rPr lang="en-US" altLang="zh-TW" dirty="0" smtClean="0"/>
                  <a:t>=0)</a:t>
                </a:r>
              </a:p>
              <a:p>
                <a:pPr marL="365760" lvl="1" indent="0">
                  <a:buNone/>
                </a:pPr>
                <a:r>
                  <a:rPr lang="en-US" altLang="zh-TW" dirty="0" smtClean="0"/>
                  <a:t>=</a:t>
                </a:r>
                <a:r>
                  <a:rPr lang="en-US" altLang="zh-TW" dirty="0" err="1" smtClean="0"/>
                  <a:t>Pr</a:t>
                </a:r>
                <a:r>
                  <a:rPr lang="en-US" altLang="zh-TW" dirty="0" smtClean="0"/>
                  <a:t>(X</a:t>
                </a:r>
                <a:r>
                  <a:rPr lang="en-US" altLang="zh-TW" baseline="-25000" dirty="0" smtClean="0"/>
                  <a:t>2</a:t>
                </a:r>
                <a:r>
                  <a:rPr lang="en-US" altLang="zh-TW" dirty="0" smtClean="0"/>
                  <a:t>=1,X</a:t>
                </a:r>
                <a:r>
                  <a:rPr lang="en-US" altLang="zh-TW" baseline="-25000" dirty="0" smtClean="0"/>
                  <a:t>1</a:t>
                </a:r>
                <a:r>
                  <a:rPr lang="en-US" altLang="zh-TW" dirty="0" smtClean="0"/>
                  <a:t>=1)+</a:t>
                </a:r>
                <a:r>
                  <a:rPr lang="en-US" altLang="zh-TW" dirty="0" err="1" smtClean="0"/>
                  <a:t>Pr</a:t>
                </a:r>
                <a:r>
                  <a:rPr lang="en-US" altLang="zh-TW" dirty="0" smtClean="0"/>
                  <a:t>(X</a:t>
                </a:r>
                <a:r>
                  <a:rPr lang="en-US" altLang="zh-TW" baseline="-25000" dirty="0" smtClean="0"/>
                  <a:t>2</a:t>
                </a:r>
                <a:r>
                  <a:rPr lang="en-US" altLang="zh-TW" dirty="0" smtClean="0"/>
                  <a:t>=1,X</a:t>
                </a:r>
                <a:r>
                  <a:rPr lang="en-US" altLang="zh-TW" baseline="-25000" dirty="0" smtClean="0"/>
                  <a:t>1</a:t>
                </a:r>
                <a:r>
                  <a:rPr lang="en-US" altLang="zh-TW" dirty="0" smtClean="0"/>
                  <a:t>=0)</a:t>
                </a:r>
              </a:p>
              <a:p>
                <a:pPr marL="365760" lvl="1" indent="0">
                  <a:buNone/>
                </a:pPr>
                <a:r>
                  <a:rPr lang="en-US" altLang="zh-TW" dirty="0" smtClean="0"/>
                  <a:t>=</a:t>
                </a:r>
                <a:r>
                  <a:rPr lang="en-US" altLang="zh-TW" dirty="0" smtClean="0">
                    <a:solidFill>
                      <a:srgbClr val="FF0000"/>
                    </a:solidFill>
                  </a:rPr>
                  <a:t>p*p </a:t>
                </a:r>
                <a:r>
                  <a:rPr lang="en-US" altLang="zh-TW" dirty="0" smtClean="0">
                    <a:solidFill>
                      <a:srgbClr val="FF0000"/>
                    </a:solidFill>
                  </a:rPr>
                  <a:t>+</a:t>
                </a:r>
                <a:r>
                  <a:rPr lang="zh-TW" altLang="en-US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US" altLang="zh-TW" dirty="0" smtClean="0">
                    <a:solidFill>
                      <a:srgbClr val="FF0000"/>
                    </a:solidFill>
                  </a:rPr>
                  <a:t>p</a:t>
                </a:r>
                <a:r>
                  <a:rPr lang="en-US" altLang="zh-TW" dirty="0" smtClean="0">
                    <a:solidFill>
                      <a:srgbClr val="FF0000"/>
                    </a:solidFill>
                  </a:rPr>
                  <a:t>*(1-p)</a:t>
                </a:r>
              </a:p>
              <a:p>
                <a:pPr marL="365760" lvl="1" indent="0">
                  <a:buNone/>
                </a:pPr>
                <a:r>
                  <a:rPr lang="en-US" altLang="zh-TW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i="1">
                            <a:latin typeface="Cambria Math"/>
                          </a:rPr>
                          <m:t>2!∗</m:t>
                        </m:r>
                        <m:d>
                          <m:d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TW" i="1">
                                    <a:latin typeface="Cambria Math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n-US" altLang="zh-TW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TW" i="1">
                            <a:latin typeface="Cambria Math"/>
                          </a:rPr>
                          <m:t>2!∗</m:t>
                        </m:r>
                        <m:d>
                          <m:d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TW" i="1"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altLang="zh-TW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US" altLang="zh-TW" i="1">
                        <a:latin typeface="Cambria Math"/>
                      </a:rPr>
                      <m:t>+ </m:t>
                    </m:r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TW" i="1">
                                    <a:latin typeface="Cambria Math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n-US" altLang="zh-TW" i="1">
                                    <a:latin typeface="Cambria Math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  <m:d>
                          <m:d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TW" i="1">
                                    <a:latin typeface="Cambria Math"/>
                                  </a:rPr>
                                  <m:t>𝑁</m:t>
                                </m:r>
                                <m:r>
                                  <a:rPr lang="en-US" altLang="zh-TW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altLang="zh-TW" i="1">
                                    <a:latin typeface="Cambria Math"/>
                                  </a:rPr>
                                  <m:t>𝐴</m:t>
                                </m:r>
                              </m:num>
                              <m:den>
                                <m:r>
                                  <a:rPr lang="en-US" altLang="zh-TW" i="1">
                                    <a:latin typeface="Cambria Math"/>
                                  </a:rPr>
                                  <m:t>1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altLang="zh-TW" i="1">
                            <a:latin typeface="Cambria Math"/>
                          </a:rPr>
                          <m:t>2!∗</m:t>
                        </m:r>
                        <m:d>
                          <m:dPr>
                            <m:ctrlPr>
                              <a:rPr lang="en-US" altLang="zh-TW" i="1">
                                <a:latin typeface="Cambria Math"/>
                              </a:rPr>
                            </m:ctrlPr>
                          </m:dPr>
                          <m:e>
                            <m:f>
                              <m:fPr>
                                <m:type m:val="noBar"/>
                                <m:ctrlPr>
                                  <a:rPr lang="en-US" altLang="zh-TW" i="1">
                                    <a:latin typeface="Cambria Math"/>
                                  </a:rPr>
                                </m:ctrlPr>
                              </m:fPr>
                              <m:num>
                                <m:r>
                                  <a:rPr lang="en-US" altLang="zh-TW" i="1">
                                    <a:latin typeface="Cambria Math"/>
                                  </a:rPr>
                                  <m:t>𝑁</m:t>
                                </m:r>
                              </m:num>
                              <m:den>
                                <m:r>
                                  <a:rPr lang="en-US" altLang="zh-TW" i="1"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den>
                    </m:f>
                  </m:oMath>
                </a14:m>
                <a:endParaRPr lang="en-US" altLang="zh-TW" dirty="0" smtClean="0">
                  <a:solidFill>
                    <a:srgbClr val="FF0000"/>
                  </a:solidFill>
                </a:endParaRPr>
              </a:p>
              <a:p>
                <a:pPr marL="365760" lvl="1" indent="0">
                  <a:buNone/>
                </a:pPr>
                <a:r>
                  <a:rPr lang="en-US" altLang="zh-TW" dirty="0" smtClean="0"/>
                  <a:t>=(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/>
                          </a:rPr>
                          <m:t>𝐴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en-US" altLang="zh-TW" b="0" i="1" smtClean="0">
                            <a:latin typeface="Cambria Math"/>
                          </a:rPr>
                          <m:t>𝑁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en-US" altLang="zh-TW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TW" dirty="0"/>
                  <a:t>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altLang="zh-TW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altLang="zh-TW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TW" dirty="0" smtClean="0"/>
                  <a:t> + </a:t>
                </a:r>
                <a:r>
                  <a:rPr lang="en-US" altLang="zh-TW" dirty="0"/>
                  <a:t>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i="1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altLang="zh-TW" i="1">
                            <a:latin typeface="Cambria Math"/>
                          </a:rPr>
                          <m:t>𝑁</m:t>
                        </m:r>
                        <m:r>
                          <a:rPr lang="en-US" altLang="zh-TW" i="1">
                            <a:latin typeface="Cambria Math"/>
                          </a:rPr>
                          <m:t>−1</m:t>
                        </m:r>
                      </m:den>
                    </m:f>
                    <m:r>
                      <a:rPr lang="en-US" altLang="zh-TW" i="1">
                        <a:latin typeface="Cambria Math"/>
                      </a:rPr>
                      <m:t>)</m:t>
                    </m:r>
                  </m:oMath>
                </a14:m>
                <a:r>
                  <a:rPr lang="en-US" altLang="zh-TW" dirty="0"/>
                  <a:t>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zh-TW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altLang="zh-TW" b="0" i="1" smtClean="0">
                            <a:latin typeface="Cambria Math"/>
                          </a:rPr>
                          <m:t>𝑁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−</m:t>
                        </m:r>
                        <m:r>
                          <a:rPr lang="en-US" altLang="zh-TW" b="0" i="1" smtClean="0">
                            <a:latin typeface="Cambria Math"/>
                          </a:rPr>
                          <m:t>𝐴</m:t>
                        </m:r>
                      </m:num>
                      <m:den>
                        <m:r>
                          <a:rPr lang="en-US" altLang="zh-TW" i="1">
                            <a:latin typeface="Cambria Math"/>
                          </a:rPr>
                          <m:t>𝑁</m:t>
                        </m:r>
                      </m:den>
                    </m:f>
                    <m:r>
                      <a:rPr lang="en-US" altLang="zh-TW" i="1">
                        <a:latin typeface="Cambria Math"/>
                      </a:rPr>
                      <m:t>)</m:t>
                    </m:r>
                  </m:oMath>
                </a14:m>
                <a:endParaRPr lang="en-US" altLang="zh-TW" dirty="0"/>
              </a:p>
              <a:p>
                <a:pPr marL="365760" lvl="1" indent="0">
                  <a:buNone/>
                </a:pPr>
                <a:endParaRPr lang="en-US" altLang="zh-TW" dirty="0"/>
              </a:p>
              <a:p>
                <a:pPr marL="365760" lvl="1" indent="0">
                  <a:buNone/>
                </a:pPr>
                <a:endParaRPr lang="en-US" altLang="zh-TW" dirty="0" smtClean="0"/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1600200"/>
                <a:ext cx="8147248" cy="4873752"/>
              </a:xfrm>
              <a:blipFill rotWithShape="1">
                <a:blip r:embed="rId2"/>
                <a:stretch>
                  <a:fillRect l="-299" t="-1001" r="-1048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十字形 3"/>
          <p:cNvSpPr/>
          <p:nvPr/>
        </p:nvSpPr>
        <p:spPr>
          <a:xfrm rot="2611849">
            <a:off x="539724" y="2500324"/>
            <a:ext cx="332398" cy="342315"/>
          </a:xfrm>
          <a:prstGeom prst="plus">
            <a:avLst>
              <a:gd name="adj" fmla="val 397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5" name="甜甜圈 4"/>
          <p:cNvSpPr/>
          <p:nvPr/>
        </p:nvSpPr>
        <p:spPr>
          <a:xfrm>
            <a:off x="567784" y="3076365"/>
            <a:ext cx="276278" cy="276278"/>
          </a:xfrm>
          <a:prstGeom prst="donut">
            <a:avLst>
              <a:gd name="adj" fmla="val 2005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sp>
        <p:nvSpPr>
          <p:cNvPr id="6" name="甜甜圈 5"/>
          <p:cNvSpPr/>
          <p:nvPr/>
        </p:nvSpPr>
        <p:spPr>
          <a:xfrm>
            <a:off x="567784" y="3717032"/>
            <a:ext cx="276278" cy="276278"/>
          </a:xfrm>
          <a:prstGeom prst="donut">
            <a:avLst>
              <a:gd name="adj" fmla="val 20056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502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3.d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 smtClean="0"/>
              <a:t>不能</a:t>
            </a:r>
            <a:r>
              <a:rPr lang="zh-TW" altLang="en-US" dirty="0"/>
              <a:t>用</a:t>
            </a:r>
            <a:r>
              <a:rPr lang="en-US" altLang="zh-TW" dirty="0"/>
              <a:t>general case </a:t>
            </a:r>
            <a:r>
              <a:rPr lang="zh-TW" altLang="en-US" dirty="0" smtClean="0"/>
              <a:t>去證明</a:t>
            </a:r>
            <a:r>
              <a:rPr lang="en-US" altLang="zh-TW" dirty="0" smtClean="0"/>
              <a:t>special case</a:t>
            </a:r>
          </a:p>
          <a:p>
            <a:endParaRPr lang="en-US" altLang="zh-TW" dirty="0"/>
          </a:p>
          <a:p>
            <a:endParaRPr lang="en-US" altLang="zh-TW" dirty="0" smtClean="0"/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 Let n=2, X</a:t>
            </a:r>
            <a:r>
              <a:rPr lang="en-US" altLang="zh-TW" baseline="-25000" dirty="0" smtClean="0"/>
              <a:t>1</a:t>
            </a:r>
            <a:r>
              <a:rPr lang="en-US" altLang="zh-TW" dirty="0" smtClean="0"/>
              <a:t>=X, X</a:t>
            </a:r>
            <a:r>
              <a:rPr lang="en-US" altLang="zh-TW" baseline="-25000" dirty="0" smtClean="0"/>
              <a:t>2</a:t>
            </a:r>
            <a:r>
              <a:rPr lang="en-US" altLang="zh-TW" dirty="0" smtClean="0"/>
              <a:t>=Y</a:t>
            </a:r>
          </a:p>
          <a:p>
            <a:pPr marL="0" indent="0">
              <a:buNone/>
            </a:pPr>
            <a:r>
              <a:rPr lang="en-US" altLang="zh-TW" dirty="0"/>
              <a:t> </a:t>
            </a:r>
            <a:r>
              <a:rPr lang="en-US" altLang="zh-TW" dirty="0" smtClean="0"/>
              <a:t>      =&gt; 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(X+Y)=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(X)+</a:t>
            </a:r>
            <a:r>
              <a:rPr lang="en-US" altLang="zh-TW" dirty="0" err="1" smtClean="0"/>
              <a:t>Var</a:t>
            </a:r>
            <a:r>
              <a:rPr lang="en-US" altLang="zh-TW" dirty="0" smtClean="0"/>
              <a:t>(Y)+2Cov(X,Y)</a:t>
            </a:r>
            <a:endParaRPr lang="zh-TW" altLang="en-US" dirty="0"/>
          </a:p>
          <a:p>
            <a:endParaRPr lang="zh-TW" alt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4914900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十字形 5"/>
          <p:cNvSpPr/>
          <p:nvPr/>
        </p:nvSpPr>
        <p:spPr>
          <a:xfrm rot="2611849">
            <a:off x="208136" y="2633036"/>
            <a:ext cx="711179" cy="732398"/>
          </a:xfrm>
          <a:prstGeom prst="plus">
            <a:avLst>
              <a:gd name="adj" fmla="val 39796"/>
            </a:avLst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689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6.c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altLang="zh-TW" dirty="0" smtClean="0"/>
              <a:t>F(x)</a:t>
            </a:r>
            <a:r>
              <a:rPr lang="en-US" altLang="zh-TW" dirty="0" smtClean="0">
                <a:latin typeface="新細明體"/>
                <a:ea typeface="新細明體"/>
              </a:rPr>
              <a:t>≣</a:t>
            </a:r>
            <a:r>
              <a:rPr lang="en-US" altLang="zh-TW" dirty="0" err="1" smtClean="0">
                <a:latin typeface="新細明體"/>
                <a:ea typeface="新細明體"/>
              </a:rPr>
              <a:t>Pr</a:t>
            </a:r>
            <a:r>
              <a:rPr lang="en-US" altLang="zh-TW" dirty="0" smtClean="0">
                <a:latin typeface="新細明體"/>
                <a:ea typeface="新細明體"/>
              </a:rPr>
              <a:t>(</a:t>
            </a:r>
            <a:r>
              <a:rPr lang="en-US" altLang="zh-TW" dirty="0" err="1" smtClean="0">
                <a:latin typeface="新細明體"/>
                <a:ea typeface="新細明體"/>
              </a:rPr>
              <a:t>X≦x</a:t>
            </a:r>
            <a:r>
              <a:rPr lang="en-US" altLang="zh-TW" dirty="0" smtClean="0">
                <a:latin typeface="新細明體"/>
                <a:ea typeface="新細明體"/>
              </a:rPr>
              <a:t>)</a:t>
            </a:r>
          </a:p>
          <a:p>
            <a:endParaRPr lang="en-US" altLang="zh-TW" dirty="0" smtClean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04664"/>
            <a:ext cx="2981325" cy="1000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直線單箭頭接點 4"/>
          <p:cNvCxnSpPr/>
          <p:nvPr/>
        </p:nvCxnSpPr>
        <p:spPr>
          <a:xfrm flipV="1">
            <a:off x="5652120" y="1772816"/>
            <a:ext cx="0" cy="1512168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線單箭頭接點 8"/>
          <p:cNvCxnSpPr/>
          <p:nvPr/>
        </p:nvCxnSpPr>
        <p:spPr>
          <a:xfrm>
            <a:off x="5652120" y="3284984"/>
            <a:ext cx="2088232" cy="0"/>
          </a:xfrm>
          <a:prstGeom prst="straightConnector1">
            <a:avLst/>
          </a:prstGeom>
          <a:ln w="190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7812360" y="313167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x</a:t>
            </a:r>
            <a:endParaRPr lang="zh-TW" altLang="en-US" dirty="0"/>
          </a:p>
        </p:txBody>
      </p:sp>
      <p:cxnSp>
        <p:nvCxnSpPr>
          <p:cNvPr id="13" name="直線接點 12"/>
          <p:cNvCxnSpPr/>
          <p:nvPr/>
        </p:nvCxnSpPr>
        <p:spPr>
          <a:xfrm flipV="1">
            <a:off x="5652120" y="2420888"/>
            <a:ext cx="360040" cy="8640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接點 14"/>
          <p:cNvCxnSpPr/>
          <p:nvPr/>
        </p:nvCxnSpPr>
        <p:spPr>
          <a:xfrm>
            <a:off x="6012160" y="2420888"/>
            <a:ext cx="1224136" cy="864096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字方塊 17"/>
          <p:cNvSpPr txBox="1"/>
          <p:nvPr/>
        </p:nvSpPr>
        <p:spPr>
          <a:xfrm>
            <a:off x="6696236" y="2435329"/>
            <a:ext cx="1532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f(x)=k(4-x)/12</a:t>
            </a:r>
            <a:endParaRPr lang="zh-TW" altLang="en-US" dirty="0"/>
          </a:p>
        </p:txBody>
      </p:sp>
      <p:sp>
        <p:nvSpPr>
          <p:cNvPr id="20" name="文字方塊 19"/>
          <p:cNvSpPr txBox="1"/>
          <p:nvPr/>
        </p:nvSpPr>
        <p:spPr>
          <a:xfrm>
            <a:off x="5296576" y="2159568"/>
            <a:ext cx="1071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f(x)=</a:t>
            </a:r>
            <a:r>
              <a:rPr lang="en-US" altLang="zh-TW" dirty="0" err="1" smtClean="0"/>
              <a:t>kx</a:t>
            </a:r>
            <a:r>
              <a:rPr lang="en-US" altLang="zh-TW" dirty="0" smtClean="0"/>
              <a:t>/4</a:t>
            </a:r>
            <a:endParaRPr lang="zh-TW" altLang="en-US" dirty="0"/>
          </a:p>
        </p:txBody>
      </p:sp>
      <p:sp>
        <p:nvSpPr>
          <p:cNvPr id="19" name="文字方塊 18"/>
          <p:cNvSpPr txBox="1"/>
          <p:nvPr/>
        </p:nvSpPr>
        <p:spPr>
          <a:xfrm>
            <a:off x="5862119" y="332521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1</a:t>
            </a:r>
            <a:endParaRPr lang="zh-TW" altLang="en-US" dirty="0"/>
          </a:p>
        </p:txBody>
      </p:sp>
      <p:sp>
        <p:nvSpPr>
          <p:cNvPr id="22" name="文字方塊 21"/>
          <p:cNvSpPr txBox="1"/>
          <p:nvPr/>
        </p:nvSpPr>
        <p:spPr>
          <a:xfrm>
            <a:off x="5508677" y="3325213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0</a:t>
            </a:r>
            <a:endParaRPr lang="zh-TW" altLang="en-US" dirty="0"/>
          </a:p>
        </p:txBody>
      </p:sp>
      <p:sp>
        <p:nvSpPr>
          <p:cNvPr id="23" name="文字方塊 22"/>
          <p:cNvSpPr txBox="1"/>
          <p:nvPr/>
        </p:nvSpPr>
        <p:spPr>
          <a:xfrm>
            <a:off x="7086255" y="33253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4</a:t>
            </a:r>
            <a:endParaRPr lang="zh-TW" altLang="en-US" dirty="0"/>
          </a:p>
        </p:txBody>
      </p:sp>
      <p:sp>
        <p:nvSpPr>
          <p:cNvPr id="21" name="等腰三角形 20"/>
          <p:cNvSpPr/>
          <p:nvPr/>
        </p:nvSpPr>
        <p:spPr>
          <a:xfrm>
            <a:off x="5658718" y="2851217"/>
            <a:ext cx="176721" cy="432775"/>
          </a:xfrm>
          <a:custGeom>
            <a:avLst/>
            <a:gdLst>
              <a:gd name="connsiteX0" fmla="*/ 0 w 353442"/>
              <a:gd name="connsiteY0" fmla="*/ 432048 h 432048"/>
              <a:gd name="connsiteX1" fmla="*/ 176721 w 353442"/>
              <a:gd name="connsiteY1" fmla="*/ 0 h 432048"/>
              <a:gd name="connsiteX2" fmla="*/ 353442 w 353442"/>
              <a:gd name="connsiteY2" fmla="*/ 432048 h 432048"/>
              <a:gd name="connsiteX3" fmla="*/ 0 w 353442"/>
              <a:gd name="connsiteY3" fmla="*/ 432048 h 432048"/>
              <a:gd name="connsiteX0" fmla="*/ 0 w 179271"/>
              <a:gd name="connsiteY0" fmla="*/ 432048 h 458174"/>
              <a:gd name="connsiteX1" fmla="*/ 176721 w 179271"/>
              <a:gd name="connsiteY1" fmla="*/ 0 h 458174"/>
              <a:gd name="connsiteX2" fmla="*/ 179271 w 179271"/>
              <a:gd name="connsiteY2" fmla="*/ 458174 h 458174"/>
              <a:gd name="connsiteX3" fmla="*/ 0 w 179271"/>
              <a:gd name="connsiteY3" fmla="*/ 432048 h 458174"/>
              <a:gd name="connsiteX0" fmla="*/ 0 w 205397"/>
              <a:gd name="connsiteY0" fmla="*/ 432048 h 432048"/>
              <a:gd name="connsiteX1" fmla="*/ 176721 w 205397"/>
              <a:gd name="connsiteY1" fmla="*/ 0 h 432048"/>
              <a:gd name="connsiteX2" fmla="*/ 205397 w 205397"/>
              <a:gd name="connsiteY2" fmla="*/ 405923 h 432048"/>
              <a:gd name="connsiteX3" fmla="*/ 0 w 205397"/>
              <a:gd name="connsiteY3" fmla="*/ 432048 h 432048"/>
              <a:gd name="connsiteX0" fmla="*/ 0 w 222814"/>
              <a:gd name="connsiteY0" fmla="*/ 432048 h 458175"/>
              <a:gd name="connsiteX1" fmla="*/ 176721 w 222814"/>
              <a:gd name="connsiteY1" fmla="*/ 0 h 458175"/>
              <a:gd name="connsiteX2" fmla="*/ 222814 w 222814"/>
              <a:gd name="connsiteY2" fmla="*/ 458175 h 458175"/>
              <a:gd name="connsiteX3" fmla="*/ 0 w 222814"/>
              <a:gd name="connsiteY3" fmla="*/ 432048 h 458175"/>
              <a:gd name="connsiteX0" fmla="*/ 0 w 229164"/>
              <a:gd name="connsiteY0" fmla="*/ 432048 h 432048"/>
              <a:gd name="connsiteX1" fmla="*/ 176721 w 229164"/>
              <a:gd name="connsiteY1" fmla="*/ 0 h 432048"/>
              <a:gd name="connsiteX2" fmla="*/ 229164 w 229164"/>
              <a:gd name="connsiteY2" fmla="*/ 420075 h 432048"/>
              <a:gd name="connsiteX3" fmla="*/ 0 w 229164"/>
              <a:gd name="connsiteY3" fmla="*/ 432048 h 432048"/>
              <a:gd name="connsiteX0" fmla="*/ 0 w 197414"/>
              <a:gd name="connsiteY0" fmla="*/ 432048 h 432048"/>
              <a:gd name="connsiteX1" fmla="*/ 176721 w 197414"/>
              <a:gd name="connsiteY1" fmla="*/ 0 h 432048"/>
              <a:gd name="connsiteX2" fmla="*/ 197414 w 197414"/>
              <a:gd name="connsiteY2" fmla="*/ 426425 h 432048"/>
              <a:gd name="connsiteX3" fmla="*/ 0 w 197414"/>
              <a:gd name="connsiteY3" fmla="*/ 432048 h 432048"/>
              <a:gd name="connsiteX0" fmla="*/ 0 w 176721"/>
              <a:gd name="connsiteY0" fmla="*/ 432048 h 432775"/>
              <a:gd name="connsiteX1" fmla="*/ 176721 w 176721"/>
              <a:gd name="connsiteY1" fmla="*/ 0 h 432775"/>
              <a:gd name="connsiteX2" fmla="*/ 172014 w 176721"/>
              <a:gd name="connsiteY2" fmla="*/ 432775 h 432775"/>
              <a:gd name="connsiteX3" fmla="*/ 0 w 176721"/>
              <a:gd name="connsiteY3" fmla="*/ 432048 h 432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721" h="432775">
                <a:moveTo>
                  <a:pt x="0" y="432048"/>
                </a:moveTo>
                <a:lnTo>
                  <a:pt x="176721" y="0"/>
                </a:lnTo>
                <a:lnTo>
                  <a:pt x="172014" y="432775"/>
                </a:lnTo>
                <a:lnTo>
                  <a:pt x="0" y="432048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5" name="等腰三角形 24"/>
          <p:cNvSpPr/>
          <p:nvPr/>
        </p:nvSpPr>
        <p:spPr>
          <a:xfrm>
            <a:off x="5658718" y="2418859"/>
            <a:ext cx="930749" cy="866125"/>
          </a:xfrm>
          <a:custGeom>
            <a:avLst/>
            <a:gdLst>
              <a:gd name="connsiteX0" fmla="*/ 0 w 578423"/>
              <a:gd name="connsiteY0" fmla="*/ 859775 h 859775"/>
              <a:gd name="connsiteX1" fmla="*/ 289212 w 578423"/>
              <a:gd name="connsiteY1" fmla="*/ 0 h 859775"/>
              <a:gd name="connsiteX2" fmla="*/ 578423 w 578423"/>
              <a:gd name="connsiteY2" fmla="*/ 859775 h 859775"/>
              <a:gd name="connsiteX3" fmla="*/ 0 w 578423"/>
              <a:gd name="connsiteY3" fmla="*/ 859775 h 859775"/>
              <a:gd name="connsiteX0" fmla="*/ 0 w 578423"/>
              <a:gd name="connsiteY0" fmla="*/ 872475 h 872475"/>
              <a:gd name="connsiteX1" fmla="*/ 9812 w 578423"/>
              <a:gd name="connsiteY1" fmla="*/ 0 h 872475"/>
              <a:gd name="connsiteX2" fmla="*/ 578423 w 578423"/>
              <a:gd name="connsiteY2" fmla="*/ 872475 h 872475"/>
              <a:gd name="connsiteX3" fmla="*/ 0 w 578423"/>
              <a:gd name="connsiteY3" fmla="*/ 872475 h 872475"/>
              <a:gd name="connsiteX0" fmla="*/ 0 w 578423"/>
              <a:gd name="connsiteY0" fmla="*/ 872475 h 872475"/>
              <a:gd name="connsiteX1" fmla="*/ 9812 w 578423"/>
              <a:gd name="connsiteY1" fmla="*/ 0 h 872475"/>
              <a:gd name="connsiteX2" fmla="*/ 162399 w 578423"/>
              <a:gd name="connsiteY2" fmla="*/ 247414 h 872475"/>
              <a:gd name="connsiteX3" fmla="*/ 578423 w 578423"/>
              <a:gd name="connsiteY3" fmla="*/ 872475 h 872475"/>
              <a:gd name="connsiteX4" fmla="*/ 0 w 578423"/>
              <a:gd name="connsiteY4" fmla="*/ 872475 h 872475"/>
              <a:gd name="connsiteX0" fmla="*/ 0 w 578423"/>
              <a:gd name="connsiteY0" fmla="*/ 872475 h 872475"/>
              <a:gd name="connsiteX1" fmla="*/ 9812 w 578423"/>
              <a:gd name="connsiteY1" fmla="*/ 0 h 872475"/>
              <a:gd name="connsiteX2" fmla="*/ 562449 w 578423"/>
              <a:gd name="connsiteY2" fmla="*/ 425214 h 872475"/>
              <a:gd name="connsiteX3" fmla="*/ 578423 w 578423"/>
              <a:gd name="connsiteY3" fmla="*/ 872475 h 872475"/>
              <a:gd name="connsiteX4" fmla="*/ 0 w 578423"/>
              <a:gd name="connsiteY4" fmla="*/ 872475 h 872475"/>
              <a:gd name="connsiteX0" fmla="*/ 0 w 946723"/>
              <a:gd name="connsiteY0" fmla="*/ 872475 h 872475"/>
              <a:gd name="connsiteX1" fmla="*/ 378112 w 946723"/>
              <a:gd name="connsiteY1" fmla="*/ 0 h 872475"/>
              <a:gd name="connsiteX2" fmla="*/ 930749 w 946723"/>
              <a:gd name="connsiteY2" fmla="*/ 425214 h 872475"/>
              <a:gd name="connsiteX3" fmla="*/ 946723 w 946723"/>
              <a:gd name="connsiteY3" fmla="*/ 872475 h 872475"/>
              <a:gd name="connsiteX4" fmla="*/ 0 w 946723"/>
              <a:gd name="connsiteY4" fmla="*/ 872475 h 872475"/>
              <a:gd name="connsiteX0" fmla="*/ 0 w 930749"/>
              <a:gd name="connsiteY0" fmla="*/ 872475 h 872475"/>
              <a:gd name="connsiteX1" fmla="*/ 378112 w 930749"/>
              <a:gd name="connsiteY1" fmla="*/ 0 h 872475"/>
              <a:gd name="connsiteX2" fmla="*/ 930749 w 930749"/>
              <a:gd name="connsiteY2" fmla="*/ 425214 h 872475"/>
              <a:gd name="connsiteX3" fmla="*/ 927673 w 930749"/>
              <a:gd name="connsiteY3" fmla="*/ 872475 h 872475"/>
              <a:gd name="connsiteX4" fmla="*/ 0 w 930749"/>
              <a:gd name="connsiteY4" fmla="*/ 872475 h 872475"/>
              <a:gd name="connsiteX0" fmla="*/ 0 w 930749"/>
              <a:gd name="connsiteY0" fmla="*/ 866125 h 866125"/>
              <a:gd name="connsiteX1" fmla="*/ 352712 w 930749"/>
              <a:gd name="connsiteY1" fmla="*/ 0 h 866125"/>
              <a:gd name="connsiteX2" fmla="*/ 930749 w 930749"/>
              <a:gd name="connsiteY2" fmla="*/ 418864 h 866125"/>
              <a:gd name="connsiteX3" fmla="*/ 927673 w 930749"/>
              <a:gd name="connsiteY3" fmla="*/ 866125 h 866125"/>
              <a:gd name="connsiteX4" fmla="*/ 0 w 930749"/>
              <a:gd name="connsiteY4" fmla="*/ 866125 h 866125"/>
              <a:gd name="connsiteX0" fmla="*/ 0 w 930749"/>
              <a:gd name="connsiteY0" fmla="*/ 866125 h 866125"/>
              <a:gd name="connsiteX1" fmla="*/ 352712 w 930749"/>
              <a:gd name="connsiteY1" fmla="*/ 0 h 866125"/>
              <a:gd name="connsiteX2" fmla="*/ 930749 w 930749"/>
              <a:gd name="connsiteY2" fmla="*/ 399814 h 866125"/>
              <a:gd name="connsiteX3" fmla="*/ 927673 w 930749"/>
              <a:gd name="connsiteY3" fmla="*/ 866125 h 866125"/>
              <a:gd name="connsiteX4" fmla="*/ 0 w 930749"/>
              <a:gd name="connsiteY4" fmla="*/ 866125 h 866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0749" h="866125">
                <a:moveTo>
                  <a:pt x="0" y="866125"/>
                </a:moveTo>
                <a:lnTo>
                  <a:pt x="352712" y="0"/>
                </a:lnTo>
                <a:lnTo>
                  <a:pt x="930749" y="399814"/>
                </a:lnTo>
                <a:cubicBezTo>
                  <a:pt x="929724" y="548901"/>
                  <a:pt x="928698" y="717038"/>
                  <a:pt x="927673" y="866125"/>
                </a:cubicBezTo>
                <a:lnTo>
                  <a:pt x="0" y="866125"/>
                </a:lnTo>
                <a:close/>
              </a:path>
            </a:pathLst>
          </a:cu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17" name="直線接點 16"/>
          <p:cNvCxnSpPr/>
          <p:nvPr/>
        </p:nvCxnSpPr>
        <p:spPr>
          <a:xfrm>
            <a:off x="6012160" y="2420888"/>
            <a:ext cx="0" cy="864096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9" name="群組 28"/>
          <p:cNvGrpSpPr/>
          <p:nvPr/>
        </p:nvGrpSpPr>
        <p:grpSpPr>
          <a:xfrm>
            <a:off x="539552" y="2159568"/>
            <a:ext cx="4572000" cy="813316"/>
            <a:chOff x="539552" y="2159568"/>
            <a:chExt cx="4572000" cy="813316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47664" y="2344234"/>
              <a:ext cx="2676525" cy="628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6" name="矩形 25"/>
            <p:cNvSpPr/>
            <p:nvPr/>
          </p:nvSpPr>
          <p:spPr>
            <a:xfrm>
              <a:off x="539552" y="2159568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TW" dirty="0"/>
                <a:t>if 0</a:t>
              </a:r>
              <a:r>
                <a:rPr lang="en-US" altLang="zh-TW" dirty="0">
                  <a:latin typeface="新細明體"/>
                  <a:ea typeface="新細明體"/>
                </a:rPr>
                <a:t> ≦x ≦1</a:t>
              </a:r>
            </a:p>
            <a:p>
              <a:pPr lvl="1"/>
              <a:r>
                <a:rPr lang="en-US" altLang="zh-TW" dirty="0">
                  <a:latin typeface="新細明體"/>
                  <a:ea typeface="新細明體"/>
                </a:rPr>
                <a:t>F(x)=</a:t>
              </a:r>
            </a:p>
          </p:txBody>
        </p:sp>
      </p:grpSp>
      <p:grpSp>
        <p:nvGrpSpPr>
          <p:cNvPr id="30" name="群組 29"/>
          <p:cNvGrpSpPr/>
          <p:nvPr/>
        </p:nvGrpSpPr>
        <p:grpSpPr>
          <a:xfrm>
            <a:off x="470719" y="3811752"/>
            <a:ext cx="6601594" cy="1326996"/>
            <a:chOff x="461045" y="2993176"/>
            <a:chExt cx="6601594" cy="1326996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9890"/>
            <a:stretch/>
          </p:blipFill>
          <p:spPr bwMode="auto">
            <a:xfrm>
              <a:off x="1547664" y="3212976"/>
              <a:ext cx="5514975" cy="11071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7" name="矩形 26"/>
            <p:cNvSpPr/>
            <p:nvPr/>
          </p:nvSpPr>
          <p:spPr>
            <a:xfrm>
              <a:off x="461045" y="2993176"/>
              <a:ext cx="4572000" cy="646331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zh-TW" dirty="0"/>
                <a:t>if 1</a:t>
              </a:r>
              <a:r>
                <a:rPr lang="en-US" altLang="zh-TW" dirty="0">
                  <a:latin typeface="新細明體"/>
                  <a:ea typeface="新細明體"/>
                </a:rPr>
                <a:t> ≦x ≦4</a:t>
              </a:r>
            </a:p>
            <a:p>
              <a:pPr lvl="1"/>
              <a:r>
                <a:rPr lang="en-US" altLang="zh-TW" dirty="0"/>
                <a:t>F(x) =</a:t>
              </a:r>
              <a:endParaRPr lang="zh-TW" altLang="en-US" dirty="0"/>
            </a:p>
          </p:txBody>
        </p:sp>
      </p:grpSp>
      <p:sp>
        <p:nvSpPr>
          <p:cNvPr id="31" name="矩形 30"/>
          <p:cNvSpPr/>
          <p:nvPr/>
        </p:nvSpPr>
        <p:spPr>
          <a:xfrm>
            <a:off x="2756719" y="4031552"/>
            <a:ext cx="735161" cy="55359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35" name="矩形 34"/>
          <p:cNvSpPr/>
          <p:nvPr/>
        </p:nvSpPr>
        <p:spPr>
          <a:xfrm>
            <a:off x="3644280" y="4031552"/>
            <a:ext cx="3231976" cy="553598"/>
          </a:xfrm>
          <a:prstGeom prst="rect">
            <a:avLst/>
          </a:prstGeom>
          <a:noFill/>
          <a:ln>
            <a:solidFill>
              <a:srgbClr val="FF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480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5" grpId="0" animBg="1"/>
      <p:bldP spid="31" grpId="0" animBg="1"/>
      <p:bldP spid="3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7, 8, 9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zh-TW" altLang="en-US" dirty="0"/>
              <a:t>寫</a:t>
            </a:r>
            <a:r>
              <a:rPr lang="zh-TW" altLang="en-US" dirty="0" smtClean="0"/>
              <a:t>清楚是</a:t>
            </a:r>
            <a:r>
              <a:rPr lang="zh-TW" altLang="en-US" dirty="0"/>
              <a:t>什</a:t>
            </a:r>
            <a:r>
              <a:rPr lang="zh-TW" altLang="en-US" dirty="0" smtClean="0"/>
              <a:t>麼分配，參數為何</a:t>
            </a:r>
            <a:endParaRPr lang="en-US" altLang="zh-TW" dirty="0" smtClean="0"/>
          </a:p>
          <a:p>
            <a:r>
              <a:rPr lang="zh-TW" altLang="en-US" dirty="0" smtClean="0"/>
              <a:t>例如</a:t>
            </a:r>
            <a:endParaRPr lang="en-US" altLang="zh-TW" dirty="0" smtClean="0"/>
          </a:p>
          <a:p>
            <a:pPr lvl="1"/>
            <a:r>
              <a:rPr lang="en-US" altLang="zh-TW" dirty="0" err="1" smtClean="0"/>
              <a:t>X~Bi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n,p</a:t>
            </a:r>
            <a:r>
              <a:rPr lang="en-US" altLang="zh-TW" dirty="0" smtClean="0"/>
              <a:t>)</a:t>
            </a:r>
          </a:p>
          <a:p>
            <a:pPr lvl="1"/>
            <a:r>
              <a:rPr lang="en-US" altLang="zh-TW" dirty="0" err="1" smtClean="0"/>
              <a:t>X~Uni</a:t>
            </a:r>
            <a:r>
              <a:rPr lang="en-US" altLang="zh-TW" dirty="0" smtClean="0"/>
              <a:t>(</a:t>
            </a:r>
            <a:r>
              <a:rPr lang="en-US" altLang="zh-TW" dirty="0" err="1" smtClean="0"/>
              <a:t>a,b</a:t>
            </a:r>
            <a:r>
              <a:rPr lang="en-US" altLang="zh-TW" dirty="0" smtClean="0"/>
              <a:t>)</a:t>
            </a:r>
          </a:p>
          <a:p>
            <a:pPr lvl="1"/>
            <a:r>
              <a:rPr lang="en-US" altLang="zh-TW" dirty="0" err="1"/>
              <a:t>X~Poi</a:t>
            </a:r>
            <a:r>
              <a:rPr lang="en-US" altLang="zh-TW" dirty="0"/>
              <a:t>(</a:t>
            </a:r>
            <a:r>
              <a:rPr lang="el-GR" altLang="zh-TW" dirty="0"/>
              <a:t>λ</a:t>
            </a:r>
            <a:r>
              <a:rPr lang="en-US" altLang="zh-TW" dirty="0"/>
              <a:t>)</a:t>
            </a:r>
          </a:p>
          <a:p>
            <a:pPr lvl="1"/>
            <a:r>
              <a:rPr lang="en-US" altLang="zh-TW" dirty="0"/>
              <a:t>X~ND(</a:t>
            </a:r>
            <a:r>
              <a:rPr lang="el-GR" altLang="zh-TW" dirty="0"/>
              <a:t>μ</a:t>
            </a:r>
            <a:r>
              <a:rPr lang="en-US" altLang="zh-TW" dirty="0"/>
              <a:t>,</a:t>
            </a:r>
            <a:r>
              <a:rPr lang="el-GR" altLang="zh-TW" dirty="0"/>
              <a:t>σ</a:t>
            </a:r>
            <a:r>
              <a:rPr lang="en-US" altLang="zh-TW" dirty="0"/>
              <a:t>)</a:t>
            </a:r>
          </a:p>
          <a:p>
            <a:endParaRPr lang="en-US" altLang="zh-TW" dirty="0" smtClean="0">
              <a:latin typeface="新細明體"/>
              <a:ea typeface="新細明體"/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6421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壁窗">
  <a:themeElements>
    <a:clrScheme name="旅程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自訂 5">
      <a:majorFont>
        <a:latin typeface="Times New Roman"/>
        <a:ea typeface="微軟正黑體"/>
        <a:cs typeface=""/>
      </a:majorFont>
      <a:minorFont>
        <a:latin typeface="Times New Roman"/>
        <a:ea typeface="微軟正黑體"/>
        <a:cs typeface=""/>
      </a:minorFont>
    </a:fontScheme>
    <a:fmtScheme name="壁窗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663</TotalTime>
  <Words>508</Words>
  <Application>Microsoft Office PowerPoint</Application>
  <PresentationFormat>如螢幕大小 (4:3)</PresentationFormat>
  <Paragraphs>86</Paragraphs>
  <Slides>13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13</vt:i4>
      </vt:variant>
    </vt:vector>
  </HeadingPairs>
  <TitlesOfParts>
    <vt:vector size="14" baseType="lpstr">
      <vt:lpstr>壁窗</vt:lpstr>
      <vt:lpstr>Statistics</vt:lpstr>
      <vt:lpstr>作業格式規定</vt:lpstr>
      <vt:lpstr>作業內容規定</vt:lpstr>
      <vt:lpstr>1</vt:lpstr>
      <vt:lpstr>2</vt:lpstr>
      <vt:lpstr>3.a</vt:lpstr>
      <vt:lpstr>3.d</vt:lpstr>
      <vt:lpstr>6.c</vt:lpstr>
      <vt:lpstr>7, 8, 9</vt:lpstr>
      <vt:lpstr>7.b</vt:lpstr>
      <vt:lpstr>8.b</vt:lpstr>
      <vt:lpstr>Execl 教學時間</vt:lpstr>
      <vt:lpstr>PowerPoint 簡報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JiongHsing</dc:creator>
  <cp:lastModifiedBy>JiongHsing</cp:lastModifiedBy>
  <cp:revision>40</cp:revision>
  <dcterms:created xsi:type="dcterms:W3CDTF">2012-10-25T05:39:47Z</dcterms:created>
  <dcterms:modified xsi:type="dcterms:W3CDTF">2012-10-30T06:18:26Z</dcterms:modified>
</cp:coreProperties>
</file>