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5" d="100"/>
          <a:sy n="125" d="100"/>
        </p:scale>
        <p:origin x="-38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26BC02BD-90FB-4042-8C2B-EB49945BD7A8}" type="datetimeFigureOut">
              <a:rPr lang="zh-TW" altLang="en-US" smtClean="0"/>
              <a:t>2012/10/30</a:t>
            </a:fld>
            <a:endParaRPr lang="zh-TW" altLang="en-US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97F2F4C1-EB6C-4536-AA44-3C46D5874BD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1" name="矩形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矩形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矩形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矩形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02BD-90FB-4042-8C2B-EB49945BD7A8}" type="datetimeFigureOut">
              <a:rPr lang="zh-TW" altLang="en-US" smtClean="0"/>
              <a:t>2012/10/30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2F4C1-EB6C-4536-AA44-3C46D5874BD8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02BD-90FB-4042-8C2B-EB49945BD7A8}" type="datetimeFigureOut">
              <a:rPr lang="zh-TW" altLang="en-US" smtClean="0"/>
              <a:t>2012/10/30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2F4C1-EB6C-4536-AA44-3C46D5874BD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等腰三角形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02BD-90FB-4042-8C2B-EB49945BD7A8}" type="datetimeFigureOut">
              <a:rPr lang="zh-TW" altLang="en-US" smtClean="0"/>
              <a:t>2012/10/30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2F4C1-EB6C-4536-AA44-3C46D5874BD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26BC02BD-90FB-4042-8C2B-EB49945BD7A8}" type="datetimeFigureOut">
              <a:rPr lang="zh-TW" altLang="en-US" smtClean="0"/>
              <a:t>2012/10/30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97F2F4C1-EB6C-4536-AA44-3C46D5874BD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7" name="矩形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矩形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02BD-90FB-4042-8C2B-EB49945BD7A8}" type="datetimeFigureOut">
              <a:rPr lang="zh-TW" altLang="en-US" smtClean="0"/>
              <a:t>2012/10/30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2F4C1-EB6C-4536-AA44-3C46D5874BD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9" name="內容版面配置區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02BD-90FB-4042-8C2B-EB49945BD7A8}" type="datetimeFigureOut">
              <a:rPr lang="zh-TW" altLang="en-US" smtClean="0"/>
              <a:t>2012/10/30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2F4C1-EB6C-4536-AA44-3C46D5874BD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02BD-90FB-4042-8C2B-EB49945BD7A8}" type="datetimeFigureOut">
              <a:rPr lang="zh-TW" altLang="en-US" smtClean="0"/>
              <a:t>2012/10/30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2F4C1-EB6C-4536-AA44-3C46D5874BD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6" name="等腰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02BD-90FB-4042-8C2B-EB49945BD7A8}" type="datetimeFigureOut">
              <a:rPr lang="zh-TW" altLang="en-US" smtClean="0"/>
              <a:t>2012/10/30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2F4C1-EB6C-4536-AA44-3C46D5874BD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5" name="直線接點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等腰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02BD-90FB-4042-8C2B-EB49945BD7A8}" type="datetimeFigureOut">
              <a:rPr lang="zh-TW" altLang="en-US" smtClean="0"/>
              <a:t>2012/10/30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2F4C1-EB6C-4536-AA44-3C46D5874BD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直線接點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線接點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等腰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內容版面配置區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BC02BD-90FB-4042-8C2B-EB49945BD7A8}" type="datetimeFigureOut">
              <a:rPr lang="zh-TW" altLang="en-US" smtClean="0"/>
              <a:t>2012/10/30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F2F4C1-EB6C-4536-AA44-3C46D5874BD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直線接點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等腰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26BC02BD-90FB-4042-8C2B-EB49945BD7A8}" type="datetimeFigureOut">
              <a:rPr lang="zh-TW" altLang="en-US" smtClean="0"/>
              <a:t>2012/10/30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7F2F4C1-EB6C-4536-AA44-3C46D5874BD8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8" name="直線接點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直線接點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等腰三角形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Statistics Homework 6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2012/10/31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11695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9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TW" dirty="0" smtClean="0"/>
              <a:t>E[</a:t>
            </a:r>
            <a:r>
              <a:rPr lang="en-US" altLang="zh-TW" dirty="0" err="1" smtClean="0"/>
              <a:t>aX+b</a:t>
            </a:r>
            <a:r>
              <a:rPr lang="en-US" altLang="zh-TW" dirty="0" smtClean="0"/>
              <a:t>] = </a:t>
            </a:r>
            <a:r>
              <a:rPr lang="en-US" altLang="zh-TW" dirty="0" err="1" smtClean="0"/>
              <a:t>aE</a:t>
            </a:r>
            <a:r>
              <a:rPr lang="en-US" altLang="zh-TW" dirty="0" smtClean="0"/>
              <a:t>[X] + b</a:t>
            </a:r>
          </a:p>
          <a:p>
            <a:r>
              <a:rPr lang="en-US" altLang="zh-TW" dirty="0" err="1" smtClean="0"/>
              <a:t>Var</a:t>
            </a:r>
            <a:r>
              <a:rPr lang="en-US" altLang="zh-TW" dirty="0" smtClean="0"/>
              <a:t>[</a:t>
            </a:r>
            <a:r>
              <a:rPr lang="en-US" altLang="zh-TW" dirty="0" err="1" smtClean="0"/>
              <a:t>aX+b</a:t>
            </a:r>
            <a:r>
              <a:rPr lang="en-US" altLang="zh-TW" dirty="0" smtClean="0"/>
              <a:t>] = a^2 </a:t>
            </a:r>
            <a:r>
              <a:rPr lang="en-US" altLang="zh-TW" dirty="0" err="1" smtClean="0"/>
              <a:t>Var</a:t>
            </a:r>
            <a:r>
              <a:rPr lang="en-US" altLang="zh-TW" dirty="0" smtClean="0"/>
              <a:t>(X)</a:t>
            </a:r>
          </a:p>
          <a:p>
            <a:endParaRPr lang="en-US" altLang="zh-TW" dirty="0"/>
          </a:p>
          <a:p>
            <a:r>
              <a:rPr lang="en-US" altLang="zh-TW" dirty="0" smtClean="0"/>
              <a:t>Exponential distribution</a:t>
            </a:r>
            <a:r>
              <a:rPr lang="zh-TW" altLang="en-US" dirty="0" smtClean="0"/>
              <a:t>並不能相加</a:t>
            </a:r>
            <a:endParaRPr lang="en-US" altLang="zh-TW" dirty="0"/>
          </a:p>
          <a:p>
            <a:pPr lvl="1"/>
            <a:r>
              <a:rPr lang="en-US" altLang="zh-TW" dirty="0" smtClean="0"/>
              <a:t>Normal Distribution</a:t>
            </a:r>
            <a:r>
              <a:rPr lang="zh-TW" altLang="en-US" dirty="0" smtClean="0"/>
              <a:t>可以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0117012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10</a:t>
            </a:r>
            <a:endParaRPr lang="zh-TW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內容版面配置區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pPr marL="274320" lvl="2" indent="-274320">
                  <a:spcBef>
                    <a:spcPts val="600"/>
                  </a:spcBef>
                  <a:buClr>
                    <a:schemeClr val="accent1"/>
                  </a:buClr>
                </a:pPr>
                <a:r>
                  <a:rPr lang="en-US" altLang="zh-TW" dirty="0" smtClean="0"/>
                  <a:t>Y ~ ND(</a:t>
                </a:r>
                <a14:m>
                  <m:oMath xmlns:m="http://schemas.openxmlformats.org/officeDocument/2006/math">
                    <m:r>
                      <a:rPr lang="zh-TW" altLang="en-US" i="1">
                        <a:latin typeface="Cambria Math"/>
                      </a:rPr>
                      <m:t>𝜇</m:t>
                    </m:r>
                    <m:r>
                      <a:rPr lang="en-US" altLang="zh-TW" b="0" i="1" smtClean="0">
                        <a:latin typeface="Cambria Math"/>
                      </a:rPr>
                      <m:t>,</m:t>
                    </m:r>
                    <m:r>
                      <a:rPr lang="zh-TW" altLang="en-US" i="1">
                        <a:latin typeface="Cambria Math"/>
                      </a:rPr>
                      <m:t>𝜎</m:t>
                    </m:r>
                  </m:oMath>
                </a14:m>
                <a:r>
                  <a:rPr lang="en-US" altLang="zh-TW" dirty="0" smtClean="0"/>
                  <a:t>)</a:t>
                </a:r>
              </a:p>
              <a:p>
                <a:pPr marL="548640" lvl="3" indent="-274320">
                  <a:spcBef>
                    <a:spcPts val="600"/>
                  </a:spcBef>
                  <a:buClr>
                    <a:schemeClr val="accent1"/>
                  </a:buClr>
                </a:pPr>
                <a14:m>
                  <m:oMath xmlns:m="http://schemas.openxmlformats.org/officeDocument/2006/math">
                    <m:r>
                      <a:rPr lang="zh-TW" altLang="en-US" i="1">
                        <a:latin typeface="Cambria Math"/>
                      </a:rPr>
                      <m:t>𝜇</m:t>
                    </m:r>
                    <m:r>
                      <a:rPr lang="en-US" altLang="zh-TW" i="1">
                        <a:latin typeface="Cambria Math"/>
                      </a:rPr>
                      <m:t> </m:t>
                    </m:r>
                  </m:oMath>
                </a14:m>
                <a:r>
                  <a:rPr lang="en-US" altLang="zh-TW" i="1" dirty="0" smtClean="0">
                    <a:latin typeface="Cambria Math"/>
                  </a:rPr>
                  <a:t>= </a:t>
                </a:r>
                <a:r>
                  <a:rPr lang="en-US" altLang="zh-TW" i="1" dirty="0" err="1" smtClean="0">
                    <a:latin typeface="Cambria Math"/>
                  </a:rPr>
                  <a:t>np</a:t>
                </a:r>
                <a:r>
                  <a:rPr lang="en-US" altLang="zh-TW" i="1" dirty="0" smtClean="0">
                    <a:latin typeface="Cambria Math"/>
                  </a:rPr>
                  <a:t> </a:t>
                </a:r>
              </a:p>
              <a:p>
                <a:pPr marL="548640" lvl="3" indent="-274320">
                  <a:spcBef>
                    <a:spcPts val="600"/>
                  </a:spcBef>
                  <a:buClr>
                    <a:schemeClr val="accent1"/>
                  </a:buClr>
                </a:pPr>
                <a14:m>
                  <m:oMath xmlns:m="http://schemas.openxmlformats.org/officeDocument/2006/math">
                    <m:r>
                      <a:rPr lang="zh-TW" altLang="en-US" i="1">
                        <a:latin typeface="Cambria Math"/>
                      </a:rPr>
                      <m:t>𝜎</m:t>
                    </m:r>
                    <m:r>
                      <a:rPr lang="en-US" altLang="zh-TW" b="0" i="1" smtClean="0">
                        <a:latin typeface="Cambria Math"/>
                      </a:rPr>
                      <m:t>= </m:t>
                    </m:r>
                    <m:rad>
                      <m:radPr>
                        <m:degHide m:val="on"/>
                        <m:ctrlPr>
                          <a:rPr lang="en-US" altLang="zh-TW" b="0" i="1" smtClean="0">
                            <a:latin typeface="Cambria Math"/>
                          </a:rPr>
                        </m:ctrlPr>
                      </m:radPr>
                      <m:deg/>
                      <m:e>
                        <m:r>
                          <a:rPr lang="en-US" altLang="zh-TW" b="0" i="1" smtClean="0">
                            <a:latin typeface="Cambria Math"/>
                          </a:rPr>
                          <m:t>𝑛𝑝</m:t>
                        </m:r>
                        <m:r>
                          <a:rPr lang="en-US" altLang="zh-TW" b="0" i="1" smtClean="0">
                            <a:latin typeface="Cambria Math"/>
                          </a:rPr>
                          <m:t>(1−</m:t>
                        </m:r>
                        <m:r>
                          <a:rPr lang="en-US" altLang="zh-TW" b="0" i="1" smtClean="0">
                            <a:latin typeface="Cambria Math"/>
                          </a:rPr>
                          <m:t>𝑝</m:t>
                        </m:r>
                        <m:r>
                          <a:rPr lang="en-US" altLang="zh-TW" b="0" i="1" smtClean="0">
                            <a:latin typeface="Cambria Math"/>
                          </a:rPr>
                          <m:t>)</m:t>
                        </m:r>
                      </m:e>
                    </m:rad>
                  </m:oMath>
                </a14:m>
                <a:endParaRPr lang="en-US" altLang="zh-TW" b="0" dirty="0" smtClean="0"/>
              </a:p>
              <a:p>
                <a:pPr marL="274320" lvl="2" indent="-274320">
                  <a:spcBef>
                    <a:spcPts val="600"/>
                  </a:spcBef>
                  <a:buClr>
                    <a:schemeClr val="accent1"/>
                  </a:buClr>
                </a:pPr>
                <a:r>
                  <a:rPr lang="en-US" altLang="zh-TW" dirty="0" smtClean="0"/>
                  <a:t>Bad approximation: P(A&lt;=Y&lt;=B)</a:t>
                </a:r>
              </a:p>
              <a:p>
                <a:pPr marL="274320" lvl="2" indent="-274320">
                  <a:spcBef>
                    <a:spcPts val="600"/>
                  </a:spcBef>
                  <a:buClr>
                    <a:schemeClr val="accent1"/>
                  </a:buClr>
                </a:pPr>
                <a:r>
                  <a:rPr lang="en-US" altLang="zh-TW" dirty="0" smtClean="0"/>
                  <a:t>Good approximation: P(A-0.5 &lt;= Y &lt;= B+0.5)</a:t>
                </a:r>
                <a:endParaRPr lang="en-US" altLang="zh-TW" dirty="0"/>
              </a:p>
            </p:txBody>
          </p:sp>
        </mc:Choice>
        <mc:Fallback>
          <p:sp>
            <p:nvSpPr>
              <p:cNvPr id="3" name="內容版面配置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222" t="-617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2864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1.</a:t>
            </a:r>
            <a:endParaRPr lang="zh-TW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內容版面配置區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altLang="zh-TW" dirty="0" smtClean="0"/>
                  <a:t>Var[X] = E[(X-u)^2] = E[X^2]-E[X]^2</a:t>
                </a:r>
              </a:p>
              <a:p>
                <a:r>
                  <a:rPr lang="zh-TW" altLang="en-US" dirty="0"/>
                  <a:t>分部</a:t>
                </a:r>
                <a:r>
                  <a:rPr lang="zh-TW" altLang="en-US" dirty="0" smtClean="0"/>
                  <a:t>積分</a:t>
                </a:r>
                <a:r>
                  <a:rPr lang="en-US" altLang="zh-TW" dirty="0" smtClean="0"/>
                  <a:t>:</a:t>
                </a:r>
                <a:r>
                  <a:rPr lang="zh-TW" altLang="en-US" dirty="0" smtClean="0"/>
                  <a:t> </a:t>
                </a:r>
                <a:r>
                  <a:rPr lang="en-US" altLang="zh-TW" dirty="0" err="1" smtClean="0"/>
                  <a:t>udv</a:t>
                </a:r>
                <a:r>
                  <a:rPr lang="en-US" altLang="zh-TW" dirty="0" smtClean="0"/>
                  <a:t> = </a:t>
                </a:r>
                <a:r>
                  <a:rPr lang="en-US" altLang="zh-TW" dirty="0" err="1" smtClean="0"/>
                  <a:t>uv</a:t>
                </a:r>
                <a:r>
                  <a:rPr lang="en-US" altLang="zh-TW" dirty="0" smtClean="0"/>
                  <a:t> – </a:t>
                </a:r>
                <a:r>
                  <a:rPr lang="en-US" altLang="zh-TW" dirty="0" err="1" smtClean="0"/>
                  <a:t>vdu</a:t>
                </a:r>
                <a:endParaRPr lang="en-US" altLang="zh-TW" dirty="0" smtClean="0"/>
              </a:p>
              <a:p>
                <a14:m>
                  <m:oMath xmlns:m="http://schemas.openxmlformats.org/officeDocument/2006/math">
                    <m:nary>
                      <m:naryPr>
                        <m:ctrlPr>
                          <a:rPr lang="zh-TW" altLang="en-US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altLang="zh-TW" b="0" i="1" smtClean="0">
                            <a:latin typeface="Cambria Math"/>
                          </a:rPr>
                          <m:t>0</m:t>
                        </m:r>
                      </m:sub>
                      <m:sup>
                        <m:r>
                          <a:rPr lang="en-US" altLang="zh-TW" i="1" smtClean="0">
                            <a:latin typeface="Cambria Math"/>
                            <a:ea typeface="Cambria Math"/>
                          </a:rPr>
                          <m:t>∞</m:t>
                        </m:r>
                      </m:sup>
                      <m:e>
                        <m:sSup>
                          <m:sSupPr>
                            <m:ctrlPr>
                              <a:rPr lang="en-US" altLang="zh-TW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TW" b="0" i="1" smtClean="0">
                                <a:latin typeface="Cambria Math"/>
                              </a:rPr>
                              <m:t>𝑥</m:t>
                            </m:r>
                          </m:e>
                          <m:sup>
                            <m:r>
                              <a:rPr lang="en-US" altLang="zh-TW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  <m:r>
                          <a:rPr lang="en-US" altLang="zh-TW" b="0" i="1" smtClean="0">
                            <a:latin typeface="Cambria Math"/>
                          </a:rPr>
                          <m:t> </m:t>
                        </m:r>
                        <m:r>
                          <a:rPr lang="zh-TW" altLang="en-US" b="0" i="1" smtClean="0">
                            <a:latin typeface="Cambria Math"/>
                          </a:rPr>
                          <m:t>𝜆</m:t>
                        </m:r>
                        <m:sSup>
                          <m:sSupPr>
                            <m:ctrlPr>
                              <a:rPr lang="en-US" altLang="zh-TW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TW" b="0" i="1" smtClean="0">
                                <a:latin typeface="Cambria Math"/>
                              </a:rPr>
                              <m:t>𝑒</m:t>
                            </m:r>
                          </m:e>
                          <m:sup>
                            <m:r>
                              <a:rPr lang="en-US" altLang="zh-TW" b="0" i="1" smtClean="0">
                                <a:latin typeface="Cambria Math"/>
                              </a:rPr>
                              <m:t>−</m:t>
                            </m:r>
                            <m:r>
                              <a:rPr lang="zh-TW" altLang="en-US" i="1">
                                <a:latin typeface="Cambria Math"/>
                              </a:rPr>
                              <m:t>𝜆</m:t>
                            </m:r>
                            <m:r>
                              <a:rPr lang="en-US" altLang="zh-TW" b="0" i="1" smtClean="0">
                                <a:latin typeface="Cambria Math"/>
                              </a:rPr>
                              <m:t>𝑥</m:t>
                            </m:r>
                          </m:sup>
                        </m:sSup>
                        <m:r>
                          <a:rPr lang="en-US" altLang="zh-TW" b="0" i="1" smtClean="0">
                            <a:latin typeface="Cambria Math"/>
                          </a:rPr>
                          <m:t>𝑑𝑥</m:t>
                        </m:r>
                      </m:e>
                    </m:nary>
                  </m:oMath>
                </a14:m>
                <a:endParaRPr lang="en-US" altLang="zh-TW" dirty="0" smtClean="0"/>
              </a:p>
              <a:p>
                <a:pPr lvl="1"/>
                <a:r>
                  <a:rPr lang="en-US" altLang="zh-TW" dirty="0" smtClean="0"/>
                  <a:t>u = x^2		dv = </a:t>
                </a:r>
                <a14:m>
                  <m:oMath xmlns:m="http://schemas.openxmlformats.org/officeDocument/2006/math">
                    <m:r>
                      <a:rPr lang="zh-TW" altLang="en-US" i="1">
                        <a:latin typeface="Cambria Math"/>
                      </a:rPr>
                      <m:t>𝜆</m:t>
                    </m:r>
                    <m:sSup>
                      <m:sSupPr>
                        <m:ctrlPr>
                          <a:rPr lang="en-US" altLang="zh-TW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TW" i="1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altLang="zh-TW" i="1">
                            <a:latin typeface="Cambria Math"/>
                          </a:rPr>
                          <m:t>−</m:t>
                        </m:r>
                        <m:r>
                          <a:rPr lang="zh-TW" altLang="en-US" i="1">
                            <a:latin typeface="Cambria Math"/>
                          </a:rPr>
                          <m:t>𝜆</m:t>
                        </m:r>
                        <m:r>
                          <a:rPr lang="en-US" altLang="zh-TW" i="1">
                            <a:latin typeface="Cambria Math"/>
                          </a:rPr>
                          <m:t>𝑥</m:t>
                        </m:r>
                      </m:sup>
                    </m:sSup>
                    <m:r>
                      <a:rPr lang="en-US" altLang="zh-TW" i="1">
                        <a:latin typeface="Cambria Math"/>
                      </a:rPr>
                      <m:t>𝑑</m:t>
                    </m:r>
                    <m:r>
                      <a:rPr lang="en-US" altLang="zh-TW" b="0" i="1" smtClean="0">
                        <a:latin typeface="Cambria Math"/>
                      </a:rPr>
                      <m:t>𝑥</m:t>
                    </m:r>
                  </m:oMath>
                </a14:m>
                <a:endParaRPr lang="en-US" altLang="zh-TW" b="0" dirty="0" smtClean="0"/>
              </a:p>
              <a:p>
                <a:pPr lvl="1"/>
                <a:r>
                  <a:rPr lang="en-US" altLang="zh-TW" dirty="0"/>
                  <a:t>d</a:t>
                </a:r>
                <a:r>
                  <a:rPr lang="en-US" altLang="zh-TW" dirty="0" smtClean="0"/>
                  <a:t>u = 2x dx	v = </a:t>
                </a:r>
                <a14:m>
                  <m:oMath xmlns:m="http://schemas.openxmlformats.org/officeDocument/2006/math">
                    <m:r>
                      <a:rPr lang="en-US" altLang="zh-TW" b="0" i="0" smtClean="0">
                        <a:latin typeface="Cambria Math"/>
                      </a:rPr>
                      <m:t>−</m:t>
                    </m:r>
                    <m:f>
                      <m:fPr>
                        <m:ctrlPr>
                          <a:rPr lang="en-US" altLang="zh-TW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TW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zh-TW" altLang="en-US" b="0" i="1" smtClean="0">
                            <a:latin typeface="Cambria Math"/>
                          </a:rPr>
                          <m:t>𝜆</m:t>
                        </m:r>
                      </m:den>
                    </m:f>
                    <m:sSup>
                      <m:sSupPr>
                        <m:ctrlPr>
                          <a:rPr lang="en-US" altLang="zh-TW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TW" b="0" i="1" smtClean="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altLang="zh-TW" b="0" i="1" smtClean="0">
                            <a:latin typeface="Cambria Math"/>
                          </a:rPr>
                          <m:t>−</m:t>
                        </m:r>
                        <m:r>
                          <a:rPr lang="zh-TW" altLang="en-US" b="0" i="1" smtClean="0">
                            <a:latin typeface="Cambria Math"/>
                          </a:rPr>
                          <m:t>𝜆</m:t>
                        </m:r>
                        <m:r>
                          <a:rPr lang="en-US" altLang="zh-TW" b="0" i="1" smtClean="0">
                            <a:latin typeface="Cambria Math"/>
                          </a:rPr>
                          <m:t>𝑥</m:t>
                        </m:r>
                      </m:sup>
                    </m:sSup>
                  </m:oMath>
                </a14:m>
                <a:endParaRPr lang="en-US" altLang="zh-TW" dirty="0" smtClean="0"/>
              </a:p>
            </p:txBody>
          </p:sp>
        </mc:Choice>
        <mc:Fallback>
          <p:sp>
            <p:nvSpPr>
              <p:cNvPr id="3" name="內容版面配置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593" t="-111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80269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2</a:t>
            </a:r>
            <a:endParaRPr lang="zh-TW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內容版面配置區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altLang="zh-TW" dirty="0" smtClean="0"/>
                  <a:t>Independent Random Variable </a:t>
                </a:r>
                <a:r>
                  <a:rPr lang="en-US" altLang="zh-TW" dirty="0" err="1" smtClean="0"/>
                  <a:t>if</a:t>
                </a:r>
                <a:r>
                  <a:rPr lang="en-US" altLang="zh-TW" dirty="0" smtClean="0"/>
                  <a:t>f</a:t>
                </a:r>
                <a14:m>
                  <m:oMath xmlns:m="http://schemas.openxmlformats.org/officeDocument/2006/math">
                    <m:r>
                      <a:rPr lang="en-US" altLang="zh-TW" b="0" i="0" smtClean="0">
                        <a:latin typeface="Cambria Math"/>
                      </a:rPr>
                      <m:t> </m:t>
                    </m:r>
                    <m:r>
                      <a:rPr lang="en-US" altLang="zh-TW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altLang="zh-TW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TW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TW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  <m:r>
                          <a:rPr lang="en-US" altLang="zh-TW" b="0" i="1" smtClean="0">
                            <a:latin typeface="Cambria Math"/>
                          </a:rPr>
                          <m:t>,</m:t>
                        </m:r>
                        <m:sSub>
                          <m:sSubPr>
                            <m:ctrlPr>
                              <a:rPr lang="en-US" altLang="zh-TW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TW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TW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US" altLang="zh-TW" b="0" i="1" smtClean="0">
                        <a:latin typeface="Cambria Math"/>
                      </a:rPr>
                      <m:t>=</m:t>
                    </m:r>
                    <m:r>
                      <a:rPr lang="en-US" altLang="zh-TW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altLang="zh-TW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TW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TW" b="0" i="1" smtClean="0">
                                <a:latin typeface="Cambria Math"/>
                              </a:rPr>
                              <m:t>𝑥</m:t>
                            </m:r>
                          </m:e>
                          <m:sub>
                            <m:r>
                              <a:rPr lang="en-US" altLang="zh-TW" b="0" i="1" smtClean="0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altLang="zh-TW" b="0" i="1" smtClean="0">
                        <a:latin typeface="Cambria Math"/>
                      </a:rPr>
                      <m:t> </m:t>
                    </m:r>
                    <m:r>
                      <a:rPr lang="en-US" altLang="zh-TW" b="0" i="1" smtClean="0">
                        <a:latin typeface="Cambria Math"/>
                      </a:rPr>
                      <m:t>𝑓</m:t>
                    </m:r>
                    <m:r>
                      <a:rPr lang="en-US" altLang="zh-TW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zh-TW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altLang="zh-TW" b="0" i="1" smtClean="0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altLang="zh-TW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zh-TW" b="0" i="1" smtClean="0">
                        <a:latin typeface="Cambria Math"/>
                      </a:rPr>
                      <m:t>)</m:t>
                    </m:r>
                  </m:oMath>
                </a14:m>
                <a:endParaRPr lang="en-US" altLang="zh-TW" dirty="0" smtClean="0"/>
              </a:p>
            </p:txBody>
          </p:sp>
        </mc:Choice>
        <mc:Fallback>
          <p:sp>
            <p:nvSpPr>
              <p:cNvPr id="3" name="內容版面配置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593" t="-111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9114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3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TW" altLang="en-US" dirty="0"/>
              <a:t>先定義</a:t>
            </a:r>
            <a:r>
              <a:rPr lang="en-US" altLang="zh-TW" dirty="0"/>
              <a:t>Random Variable </a:t>
            </a:r>
            <a:r>
              <a:rPr lang="en-US" altLang="zh-TW" dirty="0" smtClean="0"/>
              <a:t>X</a:t>
            </a:r>
          </a:p>
          <a:p>
            <a:r>
              <a:rPr lang="zh-TW" altLang="en-US" dirty="0" smtClean="0"/>
              <a:t>計算出 </a:t>
            </a:r>
            <a:r>
              <a:rPr lang="en-US" altLang="zh-TW" dirty="0" smtClean="0"/>
              <a:t>X</a:t>
            </a:r>
            <a:r>
              <a:rPr lang="zh-TW" altLang="en-US" dirty="0" smtClean="0"/>
              <a:t> 的機率值</a:t>
            </a:r>
            <a:endParaRPr lang="en-US" altLang="zh-TW" dirty="0" smtClean="0"/>
          </a:p>
          <a:p>
            <a:r>
              <a:rPr lang="zh-TW" altLang="en-US" dirty="0" smtClean="0"/>
              <a:t>計算 </a:t>
            </a:r>
            <a:r>
              <a:rPr lang="en-US" altLang="zh-TW" dirty="0" smtClean="0"/>
              <a:t>E[X</a:t>
            </a:r>
            <a:r>
              <a:rPr lang="en-US" altLang="zh-TW" dirty="0"/>
              <a:t>] </a:t>
            </a:r>
            <a:r>
              <a:rPr lang="zh-TW" altLang="en-US" dirty="0" smtClean="0"/>
              <a:t>和</a:t>
            </a:r>
            <a:r>
              <a:rPr lang="en-US" altLang="zh-TW" dirty="0" err="1" smtClean="0"/>
              <a:t>Var</a:t>
            </a:r>
            <a:r>
              <a:rPr lang="en-US" altLang="zh-TW" dirty="0" smtClean="0"/>
              <a:t>(X)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4809579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4</a:t>
            </a:r>
            <a:endParaRPr lang="zh-TW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內容版面配置區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altLang="zh-TW" dirty="0" smtClean="0"/>
                  <a:t>P(x)</a:t>
                </a:r>
                <a14:m>
                  <m:oMath xmlns:m="http://schemas.openxmlformats.org/officeDocument/2006/math">
                    <m:r>
                      <a:rPr lang="en-US" altLang="zh-TW" i="1" smtClean="0">
                        <a:latin typeface="Cambria Math"/>
                        <a:ea typeface="Cambria Math"/>
                      </a:rPr>
                      <m:t>≥</m:t>
                    </m:r>
                  </m:oMath>
                </a14:m>
                <a:r>
                  <a:rPr lang="en-US" altLang="zh-TW" dirty="0" smtClean="0"/>
                  <a:t>0, X</a:t>
                </a:r>
                <a14:m>
                  <m:oMath xmlns:m="http://schemas.openxmlformats.org/officeDocument/2006/math">
                    <m:r>
                      <a:rPr lang="en-US" altLang="zh-TW" i="1">
                        <a:latin typeface="Cambria Math"/>
                        <a:ea typeface="Cambria Math"/>
                      </a:rPr>
                      <m:t>≥</m:t>
                    </m:r>
                  </m:oMath>
                </a14:m>
                <a:r>
                  <a:rPr lang="en-US" altLang="zh-TW" dirty="0" smtClean="0"/>
                  <a:t>0</a:t>
                </a:r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zh-TW" altLang="en-US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zh-TW" b="0" i="1" smtClean="0">
                            <a:latin typeface="Cambria Math"/>
                          </a:rPr>
                          <m:t>𝑥</m:t>
                        </m:r>
                        <m:r>
                          <a:rPr lang="en-US" altLang="zh-TW" b="0" i="1" smtClean="0">
                            <a:latin typeface="Cambria Math"/>
                          </a:rPr>
                          <m:t>&lt;</m:t>
                        </m:r>
                        <m:r>
                          <a:rPr lang="en-US" altLang="zh-TW" b="0" i="1" smtClean="0">
                            <a:latin typeface="Cambria Math"/>
                          </a:rPr>
                          <m:t>𝑡</m:t>
                        </m:r>
                      </m:sub>
                      <m:sup/>
                      <m:e>
                        <m:r>
                          <a:rPr lang="en-US" altLang="zh-TW" b="0" i="1" smtClean="0">
                            <a:latin typeface="Cambria Math"/>
                          </a:rPr>
                          <m:t>𝑥</m:t>
                        </m:r>
                        <m:func>
                          <m:funcPr>
                            <m:ctrlPr>
                              <a:rPr lang="en-US" altLang="zh-TW" b="0" i="0" smtClean="0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TW" b="0" i="0" smtClean="0">
                                <a:latin typeface="Cambria Math"/>
                              </a:rPr>
                              <m:t>Pr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altLang="zh-TW" b="0" i="1" smtClean="0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altLang="zh-TW" b="0" i="1" smtClean="0"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</m:e>
                        </m:func>
                        <m:r>
                          <a:rPr lang="en-US" altLang="zh-TW" i="1">
                            <a:latin typeface="Cambria Math"/>
                            <a:ea typeface="Cambria Math"/>
                          </a:rPr>
                          <m:t>≥</m:t>
                        </m:r>
                        <m:r>
                          <a:rPr lang="en-US" altLang="zh-TW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e>
                    </m:nary>
                  </m:oMath>
                </a14:m>
                <a:endParaRPr lang="en-US" altLang="zh-TW" dirty="0" smtClean="0"/>
              </a:p>
              <a:p>
                <a:pPr lvl="1"/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zh-TW" altLang="en-US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altLang="zh-TW" i="1">
                            <a:latin typeface="Cambria Math"/>
                          </a:rPr>
                          <m:t>𝑥</m:t>
                        </m:r>
                        <m:r>
                          <a:rPr lang="en-US" altLang="zh-TW" i="1" smtClean="0">
                            <a:latin typeface="Cambria Math"/>
                            <a:ea typeface="Cambria Math"/>
                          </a:rPr>
                          <m:t>≥</m:t>
                        </m:r>
                        <m:r>
                          <a:rPr lang="en-US" altLang="zh-TW" i="1">
                            <a:latin typeface="Cambria Math"/>
                          </a:rPr>
                          <m:t>𝑡</m:t>
                        </m:r>
                      </m:sub>
                      <m:sup/>
                      <m:e>
                        <m:r>
                          <a:rPr lang="en-US" altLang="zh-TW" i="1">
                            <a:latin typeface="Cambria Math"/>
                          </a:rPr>
                          <m:t>𝑥</m:t>
                        </m:r>
                        <m:func>
                          <m:funcPr>
                            <m:ctrlPr>
                              <a:rPr lang="en-US" altLang="zh-TW" i="1">
                                <a:latin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altLang="zh-TW">
                                <a:latin typeface="Cambria Math"/>
                              </a:rPr>
                              <m:t>Pr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altLang="zh-TW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altLang="zh-TW" i="1"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</m:e>
                        </m:func>
                        <m:r>
                          <a:rPr lang="en-US" altLang="zh-TW" i="1" smtClean="0">
                            <a:latin typeface="Cambria Math"/>
                            <a:ea typeface="Cambria Math"/>
                          </a:rPr>
                          <m:t>≥</m:t>
                        </m:r>
                        <m:nary>
                          <m:naryPr>
                            <m:chr m:val="∑"/>
                            <m:supHide m:val="on"/>
                            <m:ctrlPr>
                              <a:rPr lang="zh-TW" altLang="en-US" i="1" smtClean="0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7"/>
                              </m:rPr>
                              <a:rPr lang="en-US" altLang="zh-TW" i="1">
                                <a:latin typeface="Cambria Math"/>
                              </a:rPr>
                              <m:t>𝑥</m:t>
                            </m:r>
                            <m:r>
                              <a:rPr lang="en-US" altLang="zh-TW" i="1" smtClean="0">
                                <a:latin typeface="Cambria Math"/>
                                <a:ea typeface="Cambria Math"/>
                              </a:rPr>
                              <m:t>≥</m:t>
                            </m:r>
                            <m:r>
                              <a:rPr lang="en-US" altLang="zh-TW" i="1">
                                <a:latin typeface="Cambria Math"/>
                              </a:rPr>
                              <m:t>𝑡</m:t>
                            </m:r>
                          </m:sub>
                          <m:sup/>
                          <m:e>
                            <m:r>
                              <a:rPr lang="en-US" altLang="zh-TW" b="0" i="1" smtClean="0">
                                <a:latin typeface="Cambria Math"/>
                              </a:rPr>
                              <m:t>𝑡</m:t>
                            </m:r>
                            <m:func>
                              <m:funcPr>
                                <m:ctrlPr>
                                  <a:rPr lang="en-US" altLang="zh-TW" i="1">
                                    <a:latin typeface="Cambria Math"/>
                                  </a:rPr>
                                </m:ctrlPr>
                              </m:funcPr>
                              <m:fName>
                                <m:r>
                                  <m:rPr>
                                    <m:sty m:val="p"/>
                                  </m:rPr>
                                  <a:rPr lang="en-US" altLang="zh-TW">
                                    <a:latin typeface="Cambria Math"/>
                                  </a:rPr>
                                  <m:t>Pr</m:t>
                                </m:r>
                              </m:fName>
                              <m:e>
                                <m:d>
                                  <m:dPr>
                                    <m:ctrlPr>
                                      <a:rPr lang="en-US" altLang="zh-TW" i="1">
                                        <a:latin typeface="Cambria Math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altLang="zh-TW" i="1">
                                        <a:latin typeface="Cambria Math"/>
                                      </a:rPr>
                                      <m:t>𝑥</m:t>
                                    </m:r>
                                  </m:e>
                                </m:d>
                              </m:e>
                            </m:func>
                          </m:e>
                        </m:nary>
                      </m:e>
                    </m:nary>
                    <m:r>
                      <a:rPr lang="en-US" altLang="zh-TW" b="0" i="0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altLang="zh-TW" b="0" i="1" smtClean="0">
                        <a:latin typeface="Cambria Math"/>
                        <a:ea typeface="Cambria Math"/>
                      </a:rPr>
                      <m:t>𝑡</m:t>
                    </m:r>
                    <m:r>
                      <a:rPr lang="en-US" altLang="zh-TW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TW" b="0" i="1" smtClean="0">
                        <a:latin typeface="Cambria Math"/>
                        <a:ea typeface="Cambria Math"/>
                      </a:rPr>
                      <m:t>Pr</m:t>
                    </m:r>
                    <m:r>
                      <a:rPr lang="en-US" altLang="zh-TW" b="0" i="1" smtClean="0">
                        <a:latin typeface="Cambria Math"/>
                        <a:ea typeface="Cambria Math"/>
                      </a:rPr>
                      <m:t>⁡(</m:t>
                    </m:r>
                    <m:r>
                      <a:rPr lang="en-US" altLang="zh-TW" b="0" i="1" smtClean="0">
                        <a:latin typeface="Cambria Math"/>
                        <a:ea typeface="Cambria Math"/>
                      </a:rPr>
                      <m:t>𝑥</m:t>
                    </m:r>
                    <m:r>
                      <a:rPr lang="en-US" altLang="zh-TW" b="0" i="1" smtClean="0">
                        <a:latin typeface="Cambria Math"/>
                        <a:ea typeface="Cambria Math"/>
                      </a:rPr>
                      <m:t>≥</m:t>
                    </m:r>
                    <m:r>
                      <a:rPr lang="en-US" altLang="zh-TW" b="0" i="1" smtClean="0">
                        <a:latin typeface="Cambria Math"/>
                        <a:ea typeface="Cambria Math"/>
                      </a:rPr>
                      <m:t>𝑡</m:t>
                    </m:r>
                    <m:r>
                      <a:rPr lang="en-US" altLang="zh-TW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zh-TW" altLang="en-US" dirty="0"/>
              </a:p>
            </p:txBody>
          </p:sp>
        </mc:Choice>
        <mc:Fallback>
          <p:sp>
            <p:nvSpPr>
              <p:cNvPr id="3" name="內容版面配置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593" t="-2222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39571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5</a:t>
            </a:r>
            <a:endParaRPr lang="zh-TW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內容版面配置區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altLang="zh-TW" b="0" dirty="0" smtClean="0"/>
                  <a:t>(a) </a:t>
                </a:r>
                <a14:m>
                  <m:oMath xmlns:m="http://schemas.openxmlformats.org/officeDocument/2006/math">
                    <m:r>
                      <a:rPr lang="en-US" altLang="zh-TW" b="0" i="1" smtClean="0">
                        <a:latin typeface="Cambria Math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altLang="zh-TW" b="0" i="1" smtClean="0">
                            <a:latin typeface="Cambria Math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US" altLang="zh-TW" b="0" i="1" smtClean="0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US" altLang="zh-TW" b="0" i="1" smtClean="0">
                                <a:latin typeface="Cambria Math"/>
                              </a:rPr>
                              <m:t>𝑋</m:t>
                            </m:r>
                          </m:e>
                        </m:acc>
                      </m:e>
                    </m:d>
                    <m:r>
                      <a:rPr lang="en-US" altLang="zh-TW" b="0" i="1" smtClean="0">
                        <a:latin typeface="Cambria Math"/>
                      </a:rPr>
                      <m:t>=</m:t>
                    </m:r>
                    <m:r>
                      <a:rPr lang="en-US" altLang="zh-TW" b="0" i="1" smtClean="0">
                        <a:latin typeface="Cambria Math"/>
                      </a:rPr>
                      <m:t>𝐸</m:t>
                    </m:r>
                    <m:d>
                      <m:dPr>
                        <m:begChr m:val="["/>
                        <m:endChr m:val="]"/>
                        <m:ctrlPr>
                          <a:rPr lang="en-US" altLang="zh-TW" b="0" i="1" smtClean="0">
                            <a:latin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altLang="zh-TW" b="0" i="1" smtClean="0">
                                <a:latin typeface="Cambria Math"/>
                              </a:rPr>
                            </m:ctrlPr>
                          </m:fPr>
                          <m:num>
                            <m:nary>
                              <m:naryPr>
                                <m:chr m:val="∑"/>
                                <m:ctrlPr>
                                  <a:rPr lang="en-US" altLang="zh-TW" b="0" i="1" smtClean="0">
                                    <a:latin typeface="Cambria Math"/>
                                  </a:rPr>
                                </m:ctrlPr>
                              </m:naryPr>
                              <m:sub>
                                <m:r>
                                  <m:rPr>
                                    <m:brk m:alnAt="23"/>
                                  </m:rPr>
                                  <a:rPr lang="en-US" altLang="zh-TW" b="0" i="1" smtClean="0">
                                    <a:latin typeface="Cambria Math"/>
                                  </a:rPr>
                                  <m:t>𝑖</m:t>
                                </m:r>
                                <m:r>
                                  <a:rPr lang="en-US" altLang="zh-TW" b="0" i="1" smtClean="0">
                                    <a:latin typeface="Cambria Math"/>
                                  </a:rPr>
                                  <m:t>=1</m:t>
                                </m:r>
                              </m:sub>
                              <m:sup>
                                <m:r>
                                  <a:rPr lang="en-US" altLang="zh-TW" b="0" i="1" smtClean="0">
                                    <a:latin typeface="Cambria Math"/>
                                  </a:rPr>
                                  <m:t>𝑛</m:t>
                                </m:r>
                              </m:sup>
                              <m:e>
                                <m:sSub>
                                  <m:sSubPr>
                                    <m:ctrlPr>
                                      <a:rPr lang="en-US" altLang="zh-TW" b="0" i="1" smtClean="0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TW" b="0" i="1" smtClean="0">
                                        <a:latin typeface="Cambria Math"/>
                                      </a:rPr>
                                      <m:t>𝑋</m:t>
                                    </m:r>
                                  </m:e>
                                  <m:sub>
                                    <m:r>
                                      <a:rPr lang="en-US" altLang="zh-TW" b="0" i="1" smtClean="0">
                                        <a:latin typeface="Cambria Math"/>
                                      </a:rPr>
                                      <m:t>𝑖</m:t>
                                    </m:r>
                                  </m:sub>
                                </m:sSub>
                              </m:e>
                            </m:nary>
                          </m:num>
                          <m:den>
                            <m:r>
                              <a:rPr lang="en-US" altLang="zh-TW" b="0" i="1" smtClean="0">
                                <a:latin typeface="Cambria Math"/>
                              </a:rPr>
                              <m:t>𝑛</m:t>
                            </m:r>
                          </m:den>
                        </m:f>
                      </m:e>
                    </m:d>
                    <m:r>
                      <a:rPr lang="en-US" altLang="zh-TW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zh-TW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TW" b="0" i="1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altLang="zh-TW" b="0" i="1" smtClean="0">
                            <a:latin typeface="Cambria Math"/>
                          </a:rPr>
                          <m:t>𝑛</m:t>
                        </m:r>
                      </m:den>
                    </m:f>
                    <m:nary>
                      <m:naryPr>
                        <m:chr m:val="∑"/>
                        <m:limLoc m:val="subSup"/>
                        <m:ctrlPr>
                          <a:rPr lang="en-US" altLang="zh-TW" b="0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altLang="zh-TW" b="0" i="1" smtClean="0">
                            <a:latin typeface="Cambria Math"/>
                          </a:rPr>
                          <m:t>𝑖</m:t>
                        </m:r>
                        <m:r>
                          <a:rPr lang="en-US" altLang="zh-TW" b="0" i="1" smtClean="0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altLang="zh-TW" b="0" i="1" smtClean="0">
                            <a:latin typeface="Cambria Math"/>
                          </a:rPr>
                          <m:t>𝑛</m:t>
                        </m:r>
                      </m:sup>
                      <m:e>
                        <m:r>
                          <a:rPr lang="en-US" altLang="zh-TW" i="1">
                            <a:latin typeface="Cambria Math"/>
                          </a:rPr>
                          <m:t>𝐸</m:t>
                        </m:r>
                        <m:d>
                          <m:dPr>
                            <m:begChr m:val="["/>
                            <m:endChr m:val="]"/>
                            <m:ctrlPr>
                              <a:rPr lang="en-US" altLang="zh-TW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zh-TW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TW" i="1">
                                    <a:latin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altLang="zh-TW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d>
                        <m:r>
                          <m:rPr>
                            <m:nor/>
                          </m:rPr>
                          <a:rPr lang="zh-TW" altLang="en-US" dirty="0"/>
                          <m:t> </m:t>
                        </m:r>
                        <m:r>
                          <a:rPr lang="en-US" altLang="zh-TW" b="0" i="1" dirty="0" smtClean="0">
                            <a:latin typeface="Cambria Math"/>
                          </a:rPr>
                          <m:t>=</m:t>
                        </m:r>
                        <m:r>
                          <a:rPr lang="zh-TW" altLang="en-US" b="0" i="1" dirty="0" smtClean="0">
                            <a:latin typeface="Cambria Math"/>
                          </a:rPr>
                          <m:t>𝜇</m:t>
                        </m:r>
                      </m:e>
                    </m:nary>
                  </m:oMath>
                </a14:m>
                <a:endParaRPr lang="en-US" altLang="zh-TW" dirty="0" smtClean="0"/>
              </a:p>
              <a:p>
                <a:r>
                  <a:rPr lang="en-US" altLang="zh-TW" dirty="0" smtClean="0"/>
                  <a:t>(b) </a:t>
                </a:r>
                <a:r>
                  <a:rPr lang="en-US" altLang="zh-TW" dirty="0" err="1" smtClean="0"/>
                  <a:t>Var</a:t>
                </a:r>
                <a:r>
                  <a:rPr lang="en-US" altLang="zh-TW" dirty="0" smtClean="0"/>
                  <a:t>(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altLang="zh-TW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altLang="zh-TW" i="1">
                            <a:latin typeface="Cambria Math"/>
                          </a:rPr>
                          <m:t>𝑋</m:t>
                        </m:r>
                      </m:e>
                    </m:acc>
                  </m:oMath>
                </a14:m>
                <a:r>
                  <a:rPr lang="en-US" altLang="zh-TW" dirty="0" smtClean="0"/>
                  <a:t>) = </a:t>
                </a:r>
                <a:r>
                  <a:rPr lang="en-US" altLang="zh-TW" dirty="0" err="1" smtClean="0"/>
                  <a:t>Var</a:t>
                </a:r>
                <a:r>
                  <a:rPr lang="en-US" altLang="zh-TW" dirty="0" smtClean="0"/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TW" i="1">
                            <a:latin typeface="Cambria Math"/>
                          </a:rPr>
                        </m:ctrlPr>
                      </m:fPr>
                      <m:num>
                        <m:nary>
                          <m:naryPr>
                            <m:chr m:val="∑"/>
                            <m:ctrlPr>
                              <a:rPr lang="en-US" altLang="zh-TW" i="1">
                                <a:latin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altLang="zh-TW" i="1">
                                <a:latin typeface="Cambria Math"/>
                              </a:rPr>
                              <m:t>𝑖</m:t>
                            </m:r>
                            <m:r>
                              <a:rPr lang="en-US" altLang="zh-TW" i="1">
                                <a:latin typeface="Cambria Math"/>
                              </a:rPr>
                              <m:t>=1</m:t>
                            </m:r>
                          </m:sub>
                          <m:sup>
                            <m:r>
                              <a:rPr lang="en-US" altLang="zh-TW" i="1">
                                <a:latin typeface="Cambria Math"/>
                              </a:rPr>
                              <m:t>𝑛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altLang="zh-TW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altLang="zh-TW" i="1">
                                    <a:latin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altLang="zh-TW" i="1">
                                    <a:latin typeface="Cambria Math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num>
                      <m:den>
                        <m:r>
                          <a:rPr lang="en-US" altLang="zh-TW" i="1">
                            <a:latin typeface="Cambria Math"/>
                          </a:rPr>
                          <m:t>𝑛</m:t>
                        </m:r>
                      </m:den>
                    </m:f>
                  </m:oMath>
                </a14:m>
                <a:r>
                  <a:rPr lang="en-US" altLang="zh-TW" dirty="0" smtClean="0"/>
                  <a:t>)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TW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TW" i="1">
                            <a:latin typeface="Cambria Math"/>
                          </a:rPr>
                          <m:t>1</m:t>
                        </m:r>
                      </m:num>
                      <m:den>
                        <m:sSup>
                          <m:sSupPr>
                            <m:ctrlPr>
                              <a:rPr lang="en-US" altLang="zh-TW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en-US" altLang="zh-TW" i="1">
                                <a:latin typeface="Cambria Math"/>
                              </a:rPr>
                              <m:t>𝑛</m:t>
                            </m:r>
                          </m:e>
                          <m:sup>
                            <m:r>
                              <a:rPr lang="en-US" altLang="zh-TW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  <m:nary>
                      <m:naryPr>
                        <m:chr m:val="∑"/>
                        <m:limLoc m:val="subSup"/>
                        <m:ctrlPr>
                          <a:rPr lang="en-US" altLang="zh-TW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25"/>
                          </m:rPr>
                          <a:rPr lang="en-US" altLang="zh-TW" i="1">
                            <a:latin typeface="Cambria Math"/>
                          </a:rPr>
                          <m:t>𝑖</m:t>
                        </m:r>
                        <m:r>
                          <a:rPr lang="en-US" altLang="zh-TW" i="1">
                            <a:latin typeface="Cambria Math"/>
                          </a:rPr>
                          <m:t>=1</m:t>
                        </m:r>
                      </m:sub>
                      <m:sup>
                        <m:r>
                          <a:rPr lang="en-US" altLang="zh-TW" i="1">
                            <a:latin typeface="Cambria Math"/>
                          </a:rPr>
                          <m:t>𝑛</m:t>
                        </m:r>
                      </m:sup>
                      <m:e>
                        <m:r>
                          <a:rPr lang="en-US" altLang="zh-TW" b="0" i="1" smtClean="0">
                            <a:latin typeface="Cambria Math"/>
                          </a:rPr>
                          <m:t>𝑉𝑎𝑟</m:t>
                        </m:r>
                        <m:r>
                          <a:rPr lang="en-US" altLang="zh-TW" b="0" i="1" smtClean="0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TW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altLang="zh-TW" b="0" i="1" smtClean="0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altLang="zh-TW" b="0" i="1" smtClean="0">
                                <a:latin typeface="Cambria Math"/>
                              </a:rPr>
                              <m:t>𝑖</m:t>
                            </m:r>
                          </m:sub>
                        </m:sSub>
                        <m:r>
                          <a:rPr lang="en-US" altLang="zh-TW" b="0" i="1" smtClean="0">
                            <a:latin typeface="Cambria Math"/>
                          </a:rPr>
                          <m:t>)</m:t>
                        </m:r>
                        <m:r>
                          <a:rPr lang="en-US" altLang="zh-TW" i="1" dirty="0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en-US" altLang="zh-TW" b="0" i="1" dirty="0" smtClean="0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zh-TW" altLang="en-US" i="1" dirty="0" smtClean="0">
                                <a:latin typeface="Cambria Math"/>
                              </a:rPr>
                              <m:t>𝜎</m:t>
                            </m:r>
                          </m:num>
                          <m:den>
                            <m:r>
                              <a:rPr lang="en-US" altLang="zh-TW" b="0" i="1" dirty="0" smtClean="0">
                                <a:latin typeface="Cambria Math"/>
                              </a:rPr>
                              <m:t>𝑛</m:t>
                            </m:r>
                          </m:den>
                        </m:f>
                      </m:e>
                    </m:nary>
                  </m:oMath>
                </a14:m>
                <a:endParaRPr lang="en-US" altLang="zh-TW" dirty="0" smtClean="0"/>
              </a:p>
              <a:p>
                <a:r>
                  <a:rPr lang="en-US" altLang="zh-TW" dirty="0" smtClean="0"/>
                  <a:t>(c) </a:t>
                </a:r>
                <a:r>
                  <a:rPr lang="en-US" altLang="zh-TW" dirty="0" err="1"/>
                  <a:t>Chebyshev's</a:t>
                </a:r>
                <a:r>
                  <a:rPr lang="en-US" altLang="zh-TW" dirty="0"/>
                  <a:t> </a:t>
                </a:r>
                <a:r>
                  <a:rPr lang="en-US" altLang="zh-TW" dirty="0" smtClean="0"/>
                  <a:t>theorem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zh-TW" altLang="en-US" i="1" smtClean="0">
                        <a:latin typeface="Cambria Math"/>
                      </a:rPr>
                      <m:t>𝜖</m:t>
                    </m:r>
                    <m:r>
                      <a:rPr lang="en-US" altLang="zh-TW" b="0" i="1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zh-TW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TW" b="0" i="1" smtClean="0">
                            <a:latin typeface="Cambria Math"/>
                          </a:rPr>
                          <m:t>𝑘</m:t>
                        </m:r>
                        <m:r>
                          <a:rPr lang="zh-TW" altLang="en-US" b="0" i="1" smtClean="0">
                            <a:latin typeface="Cambria Math"/>
                          </a:rPr>
                          <m:t>𝜎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TW" b="0" i="1" smtClean="0">
                                <a:latin typeface="Cambria Math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TW" b="0" i="1" smtClean="0">
                                <a:latin typeface="Cambria Math"/>
                              </a:rPr>
                              <m:t>𝑛</m:t>
                            </m:r>
                          </m:e>
                        </m:rad>
                      </m:den>
                    </m:f>
                  </m:oMath>
                </a14:m>
                <a:endParaRPr lang="en-US" altLang="zh-TW" dirty="0" smtClean="0"/>
              </a:p>
              <a:p>
                <a:pPr lvl="2"/>
                <a14:m>
                  <m:oMath xmlns:m="http://schemas.openxmlformats.org/officeDocument/2006/math">
                    <m:sSup>
                      <m:sSupPr>
                        <m:ctrlPr>
                          <a:rPr lang="en-US" altLang="zh-TW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altLang="zh-TW" b="0" i="1" smtClean="0">
                            <a:latin typeface="Cambria Math"/>
                          </a:rPr>
                          <m:t>𝑘</m:t>
                        </m:r>
                      </m:e>
                      <m:sup>
                        <m:r>
                          <a:rPr lang="en-US" altLang="zh-TW" b="0" i="1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en-US" altLang="zh-TW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zh-TW" i="1">
                            <a:latin typeface="Cambria Math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altLang="zh-TW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zh-TW" altLang="en-US" i="1">
                                <a:latin typeface="Cambria Math"/>
                              </a:rPr>
                              <m:t>𝜎</m:t>
                            </m:r>
                          </m:e>
                          <m:sup>
                            <m:r>
                              <a:rPr lang="en-US" altLang="zh-TW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a:rPr lang="en-US" altLang="zh-TW" b="0" i="1" smtClean="0">
                            <a:latin typeface="Cambria Math"/>
                          </a:rPr>
                          <m:t>𝑛</m:t>
                        </m:r>
                        <m:sSup>
                          <m:sSupPr>
                            <m:ctrlPr>
                              <a:rPr lang="en-US" altLang="zh-TW" b="0" i="1" smtClean="0">
                                <a:latin typeface="Cambria Math"/>
                              </a:rPr>
                            </m:ctrlPr>
                          </m:sSupPr>
                          <m:e>
                            <m:r>
                              <a:rPr lang="zh-TW" altLang="en-US" b="0" i="1" smtClean="0">
                                <a:latin typeface="Cambria Math"/>
                              </a:rPr>
                              <m:t>𝜖</m:t>
                            </m:r>
                          </m:e>
                          <m:sup>
                            <m:r>
                              <a:rPr lang="en-US" altLang="zh-TW" b="0" i="1" smtClean="0">
                                <a:latin typeface="Cambria Math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endParaRPr lang="en-US" altLang="zh-TW" dirty="0" smtClean="0"/>
              </a:p>
              <a:p>
                <a:pPr lvl="1"/>
                <a:r>
                  <a:rPr lang="en-US" altLang="zh-TW" dirty="0"/>
                  <a:t>squeeze </a:t>
                </a:r>
                <a:r>
                  <a:rPr lang="en-US" altLang="zh-TW" dirty="0" smtClean="0"/>
                  <a:t>theorem: </a:t>
                </a:r>
              </a:p>
              <a:p>
                <a:pPr lvl="2"/>
                <a:r>
                  <a:rPr lang="en-US" altLang="zh-TW" dirty="0" smtClean="0"/>
                  <a:t>if </a:t>
                </a:r>
                <a14:m>
                  <m:oMath xmlns:m="http://schemas.openxmlformats.org/officeDocument/2006/math">
                    <m:r>
                      <a:rPr lang="en-US" altLang="zh-TW" b="0" i="1" smtClean="0">
                        <a:latin typeface="Cambria Math"/>
                      </a:rPr>
                      <m:t>𝑔</m:t>
                    </m:r>
                    <m:d>
                      <m:dPr>
                        <m:ctrlPr>
                          <a:rPr lang="en-US" altLang="zh-TW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TW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altLang="zh-TW" b="0" i="1" smtClean="0">
                        <a:latin typeface="Cambria Math"/>
                      </a:rPr>
                      <m:t>≤</m:t>
                    </m:r>
                    <m:r>
                      <a:rPr lang="en-US" altLang="zh-TW" b="0" i="1" smtClean="0">
                        <a:latin typeface="Cambria Math"/>
                      </a:rPr>
                      <m:t>𝑓</m:t>
                    </m:r>
                    <m:d>
                      <m:dPr>
                        <m:ctrlPr>
                          <a:rPr lang="en-US" altLang="zh-TW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TW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altLang="zh-TW" b="0" i="1" smtClean="0">
                        <a:latin typeface="Cambria Math"/>
                      </a:rPr>
                      <m:t>≤</m:t>
                    </m:r>
                    <m:r>
                      <a:rPr lang="en-US" altLang="zh-TW" b="0" i="1" smtClean="0">
                        <a:latin typeface="Cambria Math"/>
                      </a:rPr>
                      <m:t>h</m:t>
                    </m:r>
                    <m:d>
                      <m:dPr>
                        <m:ctrlPr>
                          <a:rPr lang="en-US" altLang="zh-TW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altLang="zh-TW" b="0" i="1" smtClean="0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US" altLang="zh-TW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zh-TW" altLang="en-US" dirty="0" smtClean="0"/>
                  <a:t> </a:t>
                </a:r>
                <a:r>
                  <a:rPr lang="en-US" altLang="zh-TW" dirty="0" smtClean="0"/>
                  <a:t>and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TW" i="1" smtClean="0">
                            <a:latin typeface="Cambria Math"/>
                          </a:rPr>
                        </m:ctrlPr>
                      </m:funcPr>
                      <m:fName>
                        <m:func>
                          <m:funcPr>
                            <m:ctrlPr>
                              <a:rPr lang="en-US" altLang="zh-TW" i="1">
                                <a:latin typeface="Cambria Math"/>
                              </a:rPr>
                            </m:ctrlPr>
                          </m:funcPr>
                          <m:fName>
                            <m:limLow>
                              <m:limLowPr>
                                <m:ctrlPr>
                                  <a:rPr lang="en-US" altLang="zh-TW" i="1">
                                    <a:latin typeface="Cambria Math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TW">
                                    <a:latin typeface="Cambria Math"/>
                                  </a:rPr>
                                  <m:t>lim</m:t>
                                </m:r>
                              </m:e>
                              <m:lim>
                                <m:r>
                                  <a:rPr lang="en-US" altLang="zh-TW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altLang="zh-TW" i="1">
                                    <a:latin typeface="Cambria Math"/>
                                  </a:rPr>
                                  <m:t>→</m:t>
                                </m:r>
                                <m:r>
                                  <a:rPr lang="en-US" altLang="zh-TW" b="0" i="1" smtClean="0">
                                    <a:latin typeface="Cambria Math"/>
                                  </a:rPr>
                                  <m:t>𝑎</m:t>
                                </m:r>
                              </m:lim>
                            </m:limLow>
                          </m:fName>
                          <m:e>
                            <m:r>
                              <a:rPr lang="en-US" altLang="zh-TW" i="1">
                                <a:latin typeface="Cambria Math"/>
                              </a:rPr>
                              <m:t> </m:t>
                            </m:r>
                          </m:e>
                        </m:func>
                      </m:fName>
                      <m:e>
                        <m:r>
                          <a:rPr lang="en-US" altLang="zh-TW" b="0" i="1" smtClean="0">
                            <a:latin typeface="Cambria Math"/>
                          </a:rPr>
                          <m:t>𝑔</m:t>
                        </m:r>
                        <m:d>
                          <m:dPr>
                            <m:ctrlPr>
                              <a:rPr lang="en-US" altLang="zh-TW" b="0" i="1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TW" b="0" i="1" smtClean="0">
                                <a:latin typeface="Cambria Math"/>
                              </a:rPr>
                              <m:t>𝑥</m:t>
                            </m:r>
                          </m:e>
                        </m:d>
                        <m:r>
                          <a:rPr lang="en-US" altLang="zh-TW" b="0" i="1" smtClean="0">
                            <a:latin typeface="Cambria Math"/>
                          </a:rPr>
                          <m:t>=</m:t>
                        </m:r>
                        <m:func>
                          <m:funcPr>
                            <m:ctrlPr>
                              <a:rPr lang="en-US" altLang="zh-TW" i="1" smtClean="0">
                                <a:latin typeface="Cambria Math"/>
                              </a:rPr>
                            </m:ctrlPr>
                          </m:funcPr>
                          <m:fName>
                            <m:limLow>
                              <m:limLowPr>
                                <m:ctrlPr>
                                  <a:rPr lang="en-US" altLang="zh-TW" i="1">
                                    <a:latin typeface="Cambria Math"/>
                                  </a:rPr>
                                </m:ctrlPr>
                              </m:limLowPr>
                              <m:e>
                                <m:r>
                                  <m:rPr>
                                    <m:sty m:val="p"/>
                                  </m:rPr>
                                  <a:rPr lang="en-US" altLang="zh-TW">
                                    <a:latin typeface="Cambria Math"/>
                                  </a:rPr>
                                  <m:t>lim</m:t>
                                </m:r>
                              </m:e>
                              <m:lim>
                                <m:r>
                                  <a:rPr lang="en-US" altLang="zh-TW" i="1">
                                    <a:latin typeface="Cambria Math"/>
                                  </a:rPr>
                                  <m:t>𝑛</m:t>
                                </m:r>
                                <m:r>
                                  <a:rPr lang="en-US" altLang="zh-TW" i="1">
                                    <a:latin typeface="Cambria Math"/>
                                  </a:rPr>
                                  <m:t>→</m:t>
                                </m:r>
                                <m:r>
                                  <a:rPr lang="en-US" altLang="zh-TW" b="0" i="1" smtClean="0">
                                    <a:latin typeface="Cambria Math"/>
                                  </a:rPr>
                                  <m:t>𝑎</m:t>
                                </m:r>
                              </m:lim>
                            </m:limLow>
                          </m:fName>
                          <m:e>
                            <m:r>
                              <a:rPr lang="en-US" altLang="zh-TW" b="0" i="1" smtClean="0">
                                <a:latin typeface="Cambria Math"/>
                              </a:rPr>
                              <m:t>h</m:t>
                            </m:r>
                            <m:d>
                              <m:dPr>
                                <m:ctrlPr>
                                  <a:rPr lang="en-US" altLang="zh-TW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altLang="zh-TW" i="1">
                                    <a:latin typeface="Cambria Math"/>
                                  </a:rPr>
                                  <m:t>𝑥</m:t>
                                </m:r>
                              </m:e>
                            </m:d>
                            <m:r>
                              <a:rPr lang="en-US" altLang="zh-TW" i="1">
                                <a:latin typeface="Cambria Math"/>
                              </a:rPr>
                              <m:t>= </m:t>
                            </m:r>
                          </m:e>
                        </m:func>
                        <m:r>
                          <a:rPr lang="en-US" altLang="zh-TW" b="0" i="1" smtClean="0">
                            <a:latin typeface="Cambria Math"/>
                          </a:rPr>
                          <m:t>𝐿</m:t>
                        </m:r>
                        <m:r>
                          <a:rPr lang="en-US" altLang="zh-TW" b="0" i="1" smtClean="0">
                            <a:latin typeface="Cambria Math"/>
                          </a:rPr>
                          <m:t> </m:t>
                        </m:r>
                      </m:e>
                    </m:func>
                  </m:oMath>
                </a14:m>
                <a:endParaRPr lang="en-US" altLang="zh-TW" dirty="0" smtClean="0"/>
              </a:p>
              <a:p>
                <a:pPr lvl="3"/>
                <a:r>
                  <a:rPr lang="en-US" altLang="zh-TW" dirty="0"/>
                  <a:t>t</a:t>
                </a:r>
                <a:r>
                  <a:rPr lang="en-US" altLang="zh-TW" dirty="0" smtClean="0"/>
                  <a:t>hen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altLang="zh-TW" i="1">
                            <a:latin typeface="Cambria Math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US" altLang="zh-TW" i="1">
                                <a:latin typeface="Cambria Math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US" altLang="zh-TW">
                                <a:latin typeface="Cambria Math"/>
                              </a:rPr>
                              <m:t>lim</m:t>
                            </m:r>
                          </m:e>
                          <m:lim>
                            <m:r>
                              <a:rPr lang="en-US" altLang="zh-TW" i="1">
                                <a:latin typeface="Cambria Math"/>
                              </a:rPr>
                              <m:t>𝑛</m:t>
                            </m:r>
                            <m:r>
                              <a:rPr lang="en-US" altLang="zh-TW" i="1">
                                <a:latin typeface="Cambria Math"/>
                              </a:rPr>
                              <m:t>→</m:t>
                            </m:r>
                            <m:r>
                              <a:rPr lang="en-US" altLang="zh-TW" b="0" i="1" smtClean="0">
                                <a:latin typeface="Cambria Math"/>
                              </a:rPr>
                              <m:t>𝑎</m:t>
                            </m:r>
                          </m:lim>
                        </m:limLow>
                      </m:fName>
                      <m:e>
                        <m:r>
                          <a:rPr lang="en-US" altLang="zh-TW" b="0" i="1" smtClean="0">
                            <a:latin typeface="Cambria Math"/>
                          </a:rPr>
                          <m:t>𝑓</m:t>
                        </m:r>
                        <m:d>
                          <m:dPr>
                            <m:ctrlPr>
                              <a:rPr lang="en-US" altLang="zh-TW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altLang="zh-TW" i="1">
                                <a:latin typeface="Cambria Math"/>
                              </a:rPr>
                              <m:t>𝑥</m:t>
                            </m:r>
                          </m:e>
                        </m:d>
                        <m:r>
                          <a:rPr lang="en-US" altLang="zh-TW" i="1">
                            <a:latin typeface="Cambria Math"/>
                          </a:rPr>
                          <m:t>=</m:t>
                        </m:r>
                        <m:r>
                          <a:rPr lang="en-US" altLang="zh-TW" b="0" i="1" smtClean="0">
                            <a:latin typeface="Cambria Math"/>
                          </a:rPr>
                          <m:t>𝐿</m:t>
                        </m:r>
                      </m:e>
                    </m:func>
                  </m:oMath>
                </a14:m>
                <a:endParaRPr lang="zh-TW" altLang="en-US" dirty="0"/>
              </a:p>
            </p:txBody>
          </p:sp>
        </mc:Choice>
        <mc:Fallback>
          <p:sp>
            <p:nvSpPr>
              <p:cNvPr id="3" name="內容版面配置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593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187684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6</a:t>
            </a:r>
            <a:endParaRPr lang="zh-TW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內容版面配置區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zh-TW" altLang="en-US" dirty="0" smtClean="0"/>
                  <a:t>算出</a:t>
                </a:r>
                <a:r>
                  <a:rPr lang="en-US" altLang="zh-TW" dirty="0" smtClean="0"/>
                  <a:t>frequency table,</a:t>
                </a:r>
                <a:r>
                  <a:rPr lang="zh-TW" altLang="en-US" dirty="0" smtClean="0"/>
                  <a:t> 畫出</a:t>
                </a:r>
                <a:r>
                  <a:rPr lang="en-US" altLang="zh-TW" dirty="0" smtClean="0"/>
                  <a:t>histogram</a:t>
                </a:r>
              </a:p>
              <a:p>
                <a:pPr lvl="1"/>
                <a:r>
                  <a:rPr lang="zh-TW" altLang="en-US" dirty="0" smtClean="0"/>
                  <a:t>看起來是鐘型的</a:t>
                </a:r>
                <a:endParaRPr lang="en-US" altLang="zh-TW" dirty="0" smtClean="0"/>
              </a:p>
              <a:p>
                <a:pPr lvl="2"/>
                <a:r>
                  <a:rPr lang="zh-TW" altLang="en-US" dirty="0" smtClean="0"/>
                  <a:t>計算</a:t>
                </a:r>
                <a:r>
                  <a:rPr lang="en-US" altLang="zh-TW" dirty="0" smtClean="0"/>
                  <a:t>Normal Distribution</a:t>
                </a:r>
                <a:r>
                  <a:rPr lang="zh-TW" altLang="en-US" dirty="0" smtClean="0"/>
                  <a:t>的</a:t>
                </a:r>
                <a:r>
                  <a:rPr lang="en-US" altLang="zh-TW" dirty="0" smtClean="0"/>
                  <a:t>parameter: </a:t>
                </a:r>
                <a14:m>
                  <m:oMath xmlns:m="http://schemas.openxmlformats.org/officeDocument/2006/math">
                    <m:r>
                      <a:rPr lang="zh-TW" altLang="en-US" i="1" smtClean="0">
                        <a:latin typeface="Cambria Math"/>
                      </a:rPr>
                      <m:t>𝜇</m:t>
                    </m:r>
                    <m:r>
                      <a:rPr lang="en-US" altLang="zh-TW" b="0" i="1" smtClean="0">
                        <a:latin typeface="Cambria Math"/>
                      </a:rPr>
                      <m:t> &amp; </m:t>
                    </m:r>
                    <m:r>
                      <a:rPr lang="zh-TW" altLang="en-US" b="0" i="1" smtClean="0">
                        <a:latin typeface="Cambria Math"/>
                      </a:rPr>
                      <m:t>𝜎</m:t>
                    </m:r>
                  </m:oMath>
                </a14:m>
                <a:endParaRPr lang="en-US" altLang="zh-TW" dirty="0" smtClean="0"/>
              </a:p>
              <a:p>
                <a:pPr lvl="3"/>
                <a:r>
                  <a:rPr lang="zh-TW" altLang="en-US" dirty="0"/>
                  <a:t>要算</a:t>
                </a:r>
                <a:r>
                  <a:rPr lang="en-US" altLang="zh-TW" dirty="0"/>
                  <a:t>Sample</a:t>
                </a:r>
                <a:r>
                  <a:rPr lang="en-US" altLang="zh-TW" dirty="0" smtClean="0"/>
                  <a:t> </a:t>
                </a:r>
                <a14:m>
                  <m:oMath xmlns:m="http://schemas.openxmlformats.org/officeDocument/2006/math">
                    <m:r>
                      <a:rPr lang="zh-TW" altLang="en-US" i="1">
                        <a:latin typeface="Cambria Math"/>
                      </a:rPr>
                      <m:t>𝜎</m:t>
                    </m:r>
                  </m:oMath>
                </a14:m>
                <a:endParaRPr lang="en-US" altLang="zh-TW" dirty="0"/>
              </a:p>
              <a:p>
                <a:pPr lvl="2"/>
                <a:r>
                  <a:rPr lang="zh-TW" altLang="en-US" dirty="0" smtClean="0"/>
                  <a:t>畫出觀察值與理論值的</a:t>
                </a:r>
                <a:r>
                  <a:rPr lang="en-US" altLang="zh-TW" dirty="0" smtClean="0"/>
                  <a:t>Frequency polygon</a:t>
                </a:r>
                <a:endParaRPr lang="zh-TW" altLang="en-US" dirty="0"/>
              </a:p>
            </p:txBody>
          </p:sp>
        </mc:Choice>
        <mc:Fallback>
          <p:sp>
            <p:nvSpPr>
              <p:cNvPr id="3" name="內容版面配置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593" t="-111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61258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7</a:t>
            </a:r>
            <a:endParaRPr lang="zh-TW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內容版面配置區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/>
              <a:lstStyle/>
              <a:p>
                <a:r>
                  <a:rPr lang="en-US" altLang="zh-TW" dirty="0" smtClean="0"/>
                  <a:t>P(X&gt;x) = P(Z&gt;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TW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TW" b="0" i="1" smtClean="0">
                            <a:latin typeface="Cambria Math"/>
                          </a:rPr>
                          <m:t>𝑥</m:t>
                        </m:r>
                        <m:r>
                          <a:rPr lang="en-US" altLang="zh-TW" b="0" i="1" smtClean="0">
                            <a:latin typeface="Cambria Math"/>
                          </a:rPr>
                          <m:t>−</m:t>
                        </m:r>
                        <m:r>
                          <a:rPr lang="zh-TW" altLang="en-US" b="0" i="1" smtClean="0">
                            <a:latin typeface="Cambria Math"/>
                          </a:rPr>
                          <m:t>𝜇</m:t>
                        </m:r>
                      </m:num>
                      <m:den>
                        <m:r>
                          <a:rPr lang="zh-TW" altLang="en-US" b="0" i="1" smtClean="0">
                            <a:latin typeface="Cambria Math"/>
                          </a:rPr>
                          <m:t>𝜎</m:t>
                        </m:r>
                      </m:den>
                    </m:f>
                  </m:oMath>
                </a14:m>
                <a:r>
                  <a:rPr lang="en-US" altLang="zh-TW" dirty="0" smtClean="0"/>
                  <a:t> )</a:t>
                </a:r>
              </a:p>
              <a:p>
                <a:r>
                  <a:rPr lang="zh-TW" altLang="en-US" dirty="0"/>
                  <a:t>已知機率值求</a:t>
                </a:r>
                <a:r>
                  <a:rPr lang="en-US" altLang="zh-TW" dirty="0"/>
                  <a:t>x =&gt; </a:t>
                </a:r>
                <a:r>
                  <a:rPr lang="en-US" altLang="zh-TW" dirty="0" err="1" smtClean="0"/>
                  <a:t>Norminv</a:t>
                </a:r>
                <a:r>
                  <a:rPr lang="en-US" altLang="zh-TW" dirty="0" smtClean="0"/>
                  <a:t>(</a:t>
                </a:r>
                <a:r>
                  <a:rPr lang="en-US" altLang="zh-TW" dirty="0" err="1" smtClean="0"/>
                  <a:t>prob,mean,sd</a:t>
                </a:r>
                <a:r>
                  <a:rPr lang="en-US" altLang="zh-TW" dirty="0"/>
                  <a:t>)</a:t>
                </a:r>
                <a:endParaRPr lang="zh-TW" altLang="en-US" dirty="0"/>
              </a:p>
            </p:txBody>
          </p:sp>
        </mc:Choice>
        <mc:Fallback>
          <p:sp>
            <p:nvSpPr>
              <p:cNvPr id="3" name="內容版面配置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/>
                <a:stretch>
                  <a:fillRect l="-593" t="-247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959636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8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TW" altLang="en-US" dirty="0" smtClean="0"/>
              <a:t>定義</a:t>
            </a:r>
            <a:r>
              <a:rPr lang="en-US" altLang="zh-TW" dirty="0" smtClean="0"/>
              <a:t>Random Variable</a:t>
            </a:r>
            <a:endParaRPr lang="en-US" altLang="zh-TW" dirty="0"/>
          </a:p>
          <a:p>
            <a:pPr lvl="1"/>
            <a:r>
              <a:rPr lang="en-US" altLang="zh-TW" dirty="0" smtClean="0"/>
              <a:t>Poisson &amp; Exponential</a:t>
            </a:r>
          </a:p>
          <a:p>
            <a:r>
              <a:rPr lang="en-US" altLang="zh-TW" dirty="0" smtClean="0"/>
              <a:t>(a) </a:t>
            </a:r>
            <a:r>
              <a:rPr lang="en-US" altLang="zh-TW" dirty="0" err="1" smtClean="0"/>
              <a:t>poisson</a:t>
            </a:r>
            <a:r>
              <a:rPr lang="en-US" altLang="zh-TW" dirty="0" smtClean="0"/>
              <a:t> dist.</a:t>
            </a:r>
          </a:p>
          <a:p>
            <a:pPr lvl="1"/>
            <a:r>
              <a:rPr lang="en-US" altLang="zh-TW" dirty="0" smtClean="0"/>
              <a:t>P(X&gt;= 10) = 1 – P(X&lt;9)</a:t>
            </a:r>
          </a:p>
          <a:p>
            <a:r>
              <a:rPr lang="en-US" altLang="zh-TW" dirty="0" smtClean="0"/>
              <a:t>(b)(c) Exponential</a:t>
            </a:r>
          </a:p>
          <a:p>
            <a:pPr lvl="1"/>
            <a:r>
              <a:rPr lang="en-US" altLang="zh-TW" dirty="0" smtClean="0"/>
              <a:t>P(Y &gt;= 25/60 | </a:t>
            </a:r>
            <a:r>
              <a:rPr lang="el-GR" altLang="zh-TW" dirty="0" smtClean="0">
                <a:ea typeface="新細明體"/>
              </a:rPr>
              <a:t>λ</a:t>
            </a:r>
            <a:r>
              <a:rPr lang="en-US" altLang="zh-TW" dirty="0" smtClean="0">
                <a:ea typeface="新細明體"/>
              </a:rPr>
              <a:t>=6.4</a:t>
            </a:r>
            <a:r>
              <a:rPr lang="en-US" altLang="zh-TW" dirty="0" smtClean="0"/>
              <a:t>) = </a:t>
            </a:r>
            <a:r>
              <a:rPr lang="en-US" altLang="zh-TW" dirty="0"/>
              <a:t>P(Y &gt;= </a:t>
            </a:r>
            <a:r>
              <a:rPr lang="en-US" altLang="zh-TW" dirty="0" smtClean="0"/>
              <a:t>25 </a:t>
            </a:r>
            <a:r>
              <a:rPr lang="en-US" altLang="zh-TW" dirty="0"/>
              <a:t>| </a:t>
            </a:r>
            <a:r>
              <a:rPr lang="el-GR" altLang="zh-TW" dirty="0"/>
              <a:t>λ</a:t>
            </a:r>
            <a:r>
              <a:rPr lang="en-US" altLang="zh-TW" dirty="0" smtClean="0"/>
              <a:t>=1/9.375)</a:t>
            </a:r>
          </a:p>
          <a:p>
            <a:pPr lvl="1"/>
            <a:r>
              <a:rPr lang="en-US" altLang="zh-TW" dirty="0" smtClean="0"/>
              <a:t>P(Y &lt;= 5/60 </a:t>
            </a:r>
            <a:r>
              <a:rPr lang="en-US" altLang="zh-TW" dirty="0"/>
              <a:t>| </a:t>
            </a:r>
            <a:r>
              <a:rPr lang="el-GR" altLang="zh-TW" dirty="0"/>
              <a:t>λ</a:t>
            </a:r>
            <a:r>
              <a:rPr lang="en-US" altLang="zh-TW" dirty="0"/>
              <a:t>=6.4) = P(Y </a:t>
            </a:r>
            <a:r>
              <a:rPr lang="en-US" altLang="zh-TW" dirty="0" smtClean="0"/>
              <a:t>&lt;= 5 | </a:t>
            </a:r>
            <a:r>
              <a:rPr lang="el-GR" altLang="zh-TW" dirty="0"/>
              <a:t>λ</a:t>
            </a:r>
            <a:r>
              <a:rPr lang="en-US" altLang="zh-TW" dirty="0"/>
              <a:t>=1/9.375</a:t>
            </a:r>
            <a:r>
              <a:rPr lang="en-US" altLang="zh-TW" dirty="0" smtClean="0"/>
              <a:t>)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140430930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原創">
  <a:themeElements>
    <a:clrScheme name="原創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原創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原創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131</TotalTime>
  <Words>505</Words>
  <Application>Microsoft Office PowerPoint</Application>
  <PresentationFormat>如螢幕大小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12" baseType="lpstr">
      <vt:lpstr>原創</vt:lpstr>
      <vt:lpstr>Statistics Homework 6</vt:lpstr>
      <vt:lpstr>1.</vt:lpstr>
      <vt:lpstr>2</vt:lpstr>
      <vt:lpstr>3</vt:lpstr>
      <vt:lpstr>4</vt:lpstr>
      <vt:lpstr>5</vt:lpstr>
      <vt:lpstr>6</vt:lpstr>
      <vt:lpstr>7</vt:lpstr>
      <vt:lpstr>8</vt:lpstr>
      <vt:lpstr>9</vt:lpstr>
      <vt:lpstr>10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James</dc:creator>
  <cp:lastModifiedBy>James</cp:lastModifiedBy>
  <cp:revision>8</cp:revision>
  <dcterms:created xsi:type="dcterms:W3CDTF">2012-10-30T09:48:42Z</dcterms:created>
  <dcterms:modified xsi:type="dcterms:W3CDTF">2012-10-30T11:59:42Z</dcterms:modified>
</cp:coreProperties>
</file>