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E5749D1-3CBD-4E7E-9F04-0A7176B1ABEA}" type="datetimeFigureOut">
              <a:rPr lang="zh-TW" altLang="en-US" smtClean="0"/>
              <a:t>2012/11/21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2B5FB3D-08CD-4F81-8C3E-3F1A7EA2768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749D1-3CBD-4E7E-9F04-0A7176B1ABEA}" type="datetimeFigureOut">
              <a:rPr lang="zh-TW" altLang="en-US" smtClean="0"/>
              <a:t>2012/11/21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FB3D-08CD-4F81-8C3E-3F1A7EA2768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749D1-3CBD-4E7E-9F04-0A7176B1ABEA}" type="datetimeFigureOut">
              <a:rPr lang="zh-TW" altLang="en-US" smtClean="0"/>
              <a:t>2012/11/21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FB3D-08CD-4F81-8C3E-3F1A7EA2768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E5749D1-3CBD-4E7E-9F04-0A7176B1ABEA}" type="datetimeFigureOut">
              <a:rPr lang="zh-TW" altLang="en-US" smtClean="0"/>
              <a:t>2012/11/21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2B5FB3D-08CD-4F81-8C3E-3F1A7EA2768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E5749D1-3CBD-4E7E-9F04-0A7176B1ABEA}" type="datetimeFigureOut">
              <a:rPr lang="zh-TW" altLang="en-US" smtClean="0"/>
              <a:t>2012/11/21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2B5FB3D-08CD-4F81-8C3E-3F1A7EA2768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749D1-3CBD-4E7E-9F04-0A7176B1ABEA}" type="datetimeFigureOut">
              <a:rPr lang="zh-TW" altLang="en-US" smtClean="0"/>
              <a:t>2012/11/21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FB3D-08CD-4F81-8C3E-3F1A7EA2768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749D1-3CBD-4E7E-9F04-0A7176B1ABEA}" type="datetimeFigureOut">
              <a:rPr lang="zh-TW" altLang="en-US" smtClean="0"/>
              <a:t>2012/11/21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FB3D-08CD-4F81-8C3E-3F1A7EA2768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E5749D1-3CBD-4E7E-9F04-0A7176B1ABEA}" type="datetimeFigureOut">
              <a:rPr lang="zh-TW" altLang="en-US" smtClean="0"/>
              <a:t>2012/11/21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2B5FB3D-08CD-4F81-8C3E-3F1A7EA2768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749D1-3CBD-4E7E-9F04-0A7176B1ABEA}" type="datetimeFigureOut">
              <a:rPr lang="zh-TW" altLang="en-US" smtClean="0"/>
              <a:t>2012/11/21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FB3D-08CD-4F81-8C3E-3F1A7EA2768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E5749D1-3CBD-4E7E-9F04-0A7176B1ABEA}" type="datetimeFigureOut">
              <a:rPr lang="zh-TW" altLang="en-US" smtClean="0"/>
              <a:t>2012/11/21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2B5FB3D-08CD-4F81-8C3E-3F1A7EA2768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E5749D1-3CBD-4E7E-9F04-0A7176B1ABEA}" type="datetimeFigureOut">
              <a:rPr lang="zh-TW" altLang="en-US" smtClean="0"/>
              <a:t>2012/11/21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2B5FB3D-08CD-4F81-8C3E-3F1A7EA2768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E5749D1-3CBD-4E7E-9F04-0A7176B1ABEA}" type="datetimeFigureOut">
              <a:rPr lang="zh-TW" altLang="en-US" smtClean="0"/>
              <a:t>2012/11/21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2B5FB3D-08CD-4F81-8C3E-3F1A7EA2768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>
                <a:latin typeface="Calibri" pitchFamily="34" charset="0"/>
              </a:rPr>
              <a:t>Statistics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2012/11/21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3061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2. c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altLang="zh-TW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altLang="zh-TW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altLang="zh-TW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altLang="zh-TW" i="1">
                                  <a:latin typeface="Cambria Math"/>
                                </a:rPr>
                                <m:t>𝑡</m:t>
                              </m:r>
                              <m:r>
                                <a:rPr lang="en-US" altLang="zh-TW" i="1">
                                  <a:latin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unc>
                            <m:funcPr>
                              <m:ctrlPr>
                                <a:rPr lang="en-US" altLang="zh-TW" i="1">
                                  <a:latin typeface="Cambria Math"/>
                                </a:rPr>
                              </m:ctrlPr>
                            </m:funcPr>
                            <m:fName>
                              <m:f>
                                <m:fPr>
                                  <m:ctrlPr>
                                    <a:rPr lang="en-US" altLang="zh-TW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TW" i="1">
                                      <a:latin typeface="Cambria Math"/>
                                    </a:rPr>
                                    <m:t>3(</m:t>
                                  </m:r>
                                  <m:d>
                                    <m:dPr>
                                      <m:ctrlPr>
                                        <a:rPr lang="en-US" altLang="zh-TW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TW" i="1">
                                          <a:latin typeface="Cambria Math"/>
                                        </a:rPr>
                                        <m:t>𝑡</m:t>
                                      </m:r>
                                      <m:r>
                                        <a:rPr lang="en-US" altLang="zh-TW" i="1" baseline="30000">
                                          <a:latin typeface="Cambria Math"/>
                                        </a:rPr>
                                        <m:t>3</m:t>
                                      </m:r>
                                      <m:r>
                                        <a:rPr lang="en-US" altLang="zh-TW" i="1">
                                          <a:latin typeface="Cambria Math"/>
                                        </a:rPr>
                                        <m:t>−3</m:t>
                                      </m:r>
                                      <m:r>
                                        <a:rPr lang="en-US" altLang="zh-TW" i="1">
                                          <a:latin typeface="Cambria Math"/>
                                        </a:rPr>
                                        <m:t>𝑡</m:t>
                                      </m:r>
                                      <m:r>
                                        <a:rPr lang="en-US" altLang="zh-TW" i="1" baseline="30000">
                                          <a:latin typeface="Cambria Math"/>
                                        </a:rPr>
                                        <m:t>2</m:t>
                                      </m:r>
                                      <m:r>
                                        <a:rPr lang="en-US" altLang="zh-TW" i="1">
                                          <a:latin typeface="Cambria Math"/>
                                        </a:rPr>
                                        <m:t>+6</m:t>
                                      </m:r>
                                      <m:r>
                                        <a:rPr lang="en-US" altLang="zh-TW" i="1">
                                          <a:latin typeface="Cambria Math"/>
                                        </a:rPr>
                                        <m:t>𝑡</m:t>
                                      </m:r>
                                      <m:r>
                                        <a:rPr lang="en-US" altLang="zh-TW" i="1">
                                          <a:latin typeface="Cambria Math"/>
                                        </a:rPr>
                                        <m:t>−6</m:t>
                                      </m:r>
                                    </m:e>
                                  </m:d>
                                  <m:sSup>
                                    <m:sSupPr>
                                      <m:ctrlPr>
                                        <a:rPr lang="en-US" altLang="zh-TW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zh-TW" i="1"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altLang="zh-TW" i="1">
                                          <a:latin typeface="Cambria Math"/>
                                        </a:rPr>
                                        <m:t>𝑡</m:t>
                                      </m:r>
                                    </m:sup>
                                  </m:sSup>
                                  <m:r>
                                    <a:rPr lang="en-US" altLang="zh-TW" i="1">
                                      <a:latin typeface="Cambria Math"/>
                                    </a:rPr>
                                    <m:t>−2</m:t>
                                  </m:r>
                                  <m:r>
                                    <a:rPr lang="en-US" altLang="zh-TW" b="0" i="1" smtClean="0">
                                      <a:latin typeface="Cambria Math"/>
                                    </a:rPr>
                                    <m:t>)</m:t>
                                  </m:r>
                                </m:num>
                                <m:den>
                                  <m:r>
                                    <a:rPr lang="en-US" altLang="zh-TW" i="1">
                                      <a:latin typeface="Cambria Math"/>
                                    </a:rPr>
                                    <m:t>𝑡</m:t>
                                  </m:r>
                                  <m:r>
                                    <a:rPr lang="en-US" altLang="zh-TW" i="1" baseline="30000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fName>
                            <m:e>
                              <m:r>
                                <a:rPr lang="en-US" altLang="zh-TW" b="0" i="1" smtClean="0">
                                  <a:latin typeface="Cambria Math"/>
                                </a:rPr>
                                <m:t> 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altLang="zh-TW" dirty="0" smtClean="0"/>
              </a:p>
              <a:p>
                <a:pPr marL="0" indent="0">
                  <a:buNone/>
                </a:pPr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矩形 4"/>
              <p:cNvSpPr/>
              <p:nvPr/>
            </p:nvSpPr>
            <p:spPr>
              <a:xfrm>
                <a:off x="539552" y="2601467"/>
                <a:ext cx="4680520" cy="7050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TW" sz="2400" dirty="0" smtClean="0"/>
                  <a:t>=</a:t>
                </a:r>
                <a:r>
                  <a:rPr lang="en-US" altLang="zh-TW" sz="2400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zh-TW" sz="2400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altLang="zh-TW" sz="2400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altLang="zh-TW" sz="2400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altLang="zh-TW" sz="2400" i="1">
                                <a:latin typeface="Cambria Math"/>
                              </a:rPr>
                              <m:t>𝑡</m:t>
                            </m:r>
                            <m:r>
                              <a:rPr lang="en-US" altLang="zh-TW" sz="2400" i="1">
                                <a:latin typeface="Cambria Math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unc>
                          <m:funcPr>
                            <m:ctrlPr>
                              <a:rPr lang="en-US" altLang="zh-TW" sz="2400" i="1">
                                <a:latin typeface="Cambria Math"/>
                              </a:rPr>
                            </m:ctrlPr>
                          </m:funcPr>
                          <m:fName>
                            <m:f>
                              <m:fPr>
                                <m:ctrlPr>
                                  <a:rPr lang="en-US" altLang="zh-TW" sz="24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2400" i="1">
                                    <a:latin typeface="Cambria Math"/>
                                  </a:rPr>
                                  <m:t>3(</m:t>
                                </m:r>
                                <m:d>
                                  <m:dPr>
                                    <m:ctrlPr>
                                      <a:rPr lang="en-US" altLang="zh-TW" sz="2400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2400" i="1">
                                        <a:latin typeface="Cambria Math"/>
                                      </a:rPr>
                                      <m:t>𝑡</m:t>
                                    </m:r>
                                    <m:r>
                                      <a:rPr lang="en-US" altLang="zh-TW" sz="2400" i="1" baseline="30000">
                                        <a:latin typeface="Cambria Math"/>
                                      </a:rPr>
                                      <m:t>3</m:t>
                                    </m:r>
                                    <m:r>
                                      <a:rPr lang="en-US" altLang="zh-TW" sz="2400" i="1">
                                        <a:latin typeface="Cambria Math"/>
                                      </a:rPr>
                                      <m:t>−3</m:t>
                                    </m:r>
                                    <m:r>
                                      <a:rPr lang="en-US" altLang="zh-TW" sz="2400" i="1">
                                        <a:latin typeface="Cambria Math"/>
                                      </a:rPr>
                                      <m:t>𝑡</m:t>
                                    </m:r>
                                    <m:r>
                                      <a:rPr lang="en-US" altLang="zh-TW" sz="2400" i="1" baseline="30000">
                                        <a:latin typeface="Cambria Math"/>
                                      </a:rPr>
                                      <m:t>2</m:t>
                                    </m:r>
                                    <m:r>
                                      <a:rPr lang="en-US" altLang="zh-TW" sz="2400" i="1">
                                        <a:latin typeface="Cambria Math"/>
                                      </a:rPr>
                                      <m:t>+6</m:t>
                                    </m:r>
                                    <m:r>
                                      <a:rPr lang="en-US" altLang="zh-TW" sz="2400" i="1">
                                        <a:latin typeface="Cambria Math"/>
                                      </a:rPr>
                                      <m:t>𝑡</m:t>
                                    </m:r>
                                    <m:r>
                                      <a:rPr lang="en-US" altLang="zh-TW" sz="2400" i="1">
                                        <a:latin typeface="Cambria Math"/>
                                      </a:rPr>
                                      <m:t>−6</m:t>
                                    </m:r>
                                  </m:e>
                                </m:d>
                                <m:sSup>
                                  <m:sSupPr>
                                    <m:ctrlPr>
                                      <a:rPr lang="en-US" altLang="zh-TW" sz="24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TW" sz="2400" i="1">
                                        <a:latin typeface="Cambria Math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US" altLang="zh-TW" sz="2400" i="1">
                                        <a:latin typeface="Cambria Math"/>
                                      </a:rPr>
                                      <m:t>𝑡</m:t>
                                    </m:r>
                                  </m:sup>
                                </m:sSup>
                                <m:r>
                                  <a:rPr lang="en-US" altLang="zh-TW" sz="2400" b="0" i="1" smtClean="0">
                                    <a:latin typeface="Cambria Math"/>
                                  </a:rPr>
                                  <m:t>+</m:t>
                                </m:r>
                                <m:d>
                                  <m:dPr>
                                    <m:ctrlPr>
                                      <a:rPr lang="en-US" altLang="zh-TW" sz="2400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2400" b="0" i="1" smtClean="0">
                                        <a:latin typeface="Cambria Math"/>
                                      </a:rPr>
                                      <m:t>3</m:t>
                                    </m:r>
                                    <m:r>
                                      <a:rPr lang="en-US" altLang="zh-TW" sz="2400" i="1">
                                        <a:latin typeface="Cambria Math"/>
                                      </a:rPr>
                                      <m:t>𝑡</m:t>
                                    </m:r>
                                    <m:r>
                                      <a:rPr lang="en-US" altLang="zh-TW" sz="2400" b="0" i="1" baseline="30000" smtClean="0">
                                        <a:latin typeface="Cambria Math"/>
                                      </a:rPr>
                                      <m:t>2</m:t>
                                    </m:r>
                                    <m:r>
                                      <a:rPr lang="en-US" altLang="zh-TW" sz="2400" b="0" i="1" smtClean="0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altLang="zh-TW" sz="2400" i="1">
                                        <a:latin typeface="Cambria Math"/>
                                      </a:rPr>
                                      <m:t>6</m:t>
                                    </m:r>
                                    <m:r>
                                      <a:rPr lang="en-US" altLang="zh-TW" sz="2400" i="1">
                                        <a:latin typeface="Cambria Math"/>
                                      </a:rPr>
                                      <m:t>𝑡</m:t>
                                    </m:r>
                                    <m:r>
                                      <a:rPr lang="en-US" altLang="zh-TW" sz="2400" b="0" i="1" smtClean="0">
                                        <a:latin typeface="Cambria Math"/>
                                      </a:rPr>
                                      <m:t>+</m:t>
                                    </m:r>
                                    <m:r>
                                      <a:rPr lang="en-US" altLang="zh-TW" sz="2400" i="1">
                                        <a:latin typeface="Cambria Math"/>
                                      </a:rPr>
                                      <m:t>6</m:t>
                                    </m:r>
                                  </m:e>
                                </m:d>
                                <m:sSup>
                                  <m:sSupPr>
                                    <m:ctrlPr>
                                      <a:rPr lang="en-US" altLang="zh-TW" sz="24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TW" sz="2400" i="1">
                                        <a:latin typeface="Cambria Math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US" altLang="zh-TW" sz="2400" i="1">
                                        <a:latin typeface="Cambria Math"/>
                                      </a:rPr>
                                      <m:t>𝑡</m:t>
                                    </m:r>
                                  </m:sup>
                                </m:sSup>
                                <m:r>
                                  <a:rPr lang="en-US" altLang="zh-TW" sz="2400" i="1">
                                    <a:latin typeface="Cambria Math"/>
                                  </a:rPr>
                                  <m:t>)</m:t>
                                </m:r>
                              </m:num>
                              <m:den>
                                <m:r>
                                  <a:rPr lang="en-US" altLang="zh-TW" sz="2400" b="0" i="1" smtClean="0">
                                    <a:latin typeface="Cambria Math"/>
                                  </a:rPr>
                                  <m:t>4</m:t>
                                </m:r>
                                <m:r>
                                  <a:rPr lang="en-US" altLang="zh-TW" sz="2400" i="1">
                                    <a:latin typeface="Cambria Math"/>
                                  </a:rPr>
                                  <m:t>𝑡</m:t>
                                </m:r>
                                <m:r>
                                  <a:rPr lang="en-US" altLang="zh-TW" sz="2400" b="0" i="1" baseline="30000" smtClean="0">
                                    <a:latin typeface="Cambria Math"/>
                                  </a:rPr>
                                  <m:t>3</m:t>
                                </m:r>
                              </m:den>
                            </m:f>
                          </m:fName>
                          <m:e>
                            <m:r>
                              <a:rPr lang="en-US" altLang="zh-TW" sz="2400" i="1">
                                <a:latin typeface="Cambria Math"/>
                              </a:rPr>
                              <m:t> </m:t>
                            </m:r>
                          </m:e>
                        </m:func>
                      </m:e>
                    </m:func>
                  </m:oMath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5" name="矩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601467"/>
                <a:ext cx="4680520" cy="705001"/>
              </a:xfrm>
              <a:prstGeom prst="rect">
                <a:avLst/>
              </a:prstGeom>
              <a:blipFill rotWithShape="1">
                <a:blip r:embed="rId3"/>
                <a:stretch>
                  <a:fillRect l="-2086" b="-347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群組 13"/>
          <p:cNvGrpSpPr/>
          <p:nvPr/>
        </p:nvGrpSpPr>
        <p:grpSpPr>
          <a:xfrm>
            <a:off x="1979712" y="2601467"/>
            <a:ext cx="2618414" cy="356537"/>
            <a:chOff x="1979712" y="2601467"/>
            <a:chExt cx="2618414" cy="356537"/>
          </a:xfrm>
        </p:grpSpPr>
        <p:cxnSp>
          <p:nvCxnSpPr>
            <p:cNvPr id="7" name="直線接點 6"/>
            <p:cNvCxnSpPr/>
            <p:nvPr/>
          </p:nvCxnSpPr>
          <p:spPr>
            <a:xfrm>
              <a:off x="1979712" y="2601467"/>
              <a:ext cx="288032" cy="3525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接點 8"/>
            <p:cNvCxnSpPr/>
            <p:nvPr/>
          </p:nvCxnSpPr>
          <p:spPr>
            <a:xfrm>
              <a:off x="2423659" y="2605504"/>
              <a:ext cx="288032" cy="3525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接點 9"/>
            <p:cNvCxnSpPr/>
            <p:nvPr/>
          </p:nvCxnSpPr>
          <p:spPr>
            <a:xfrm>
              <a:off x="2735796" y="2601467"/>
              <a:ext cx="288032" cy="3525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/>
            <p:nvPr/>
          </p:nvCxnSpPr>
          <p:spPr>
            <a:xfrm>
              <a:off x="3563888" y="2605504"/>
              <a:ext cx="288032" cy="3525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>
              <a:off x="3923928" y="2605504"/>
              <a:ext cx="288032" cy="3525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>
              <a:off x="4310094" y="2605504"/>
              <a:ext cx="288032" cy="3525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矩形 14"/>
              <p:cNvSpPr/>
              <p:nvPr/>
            </p:nvSpPr>
            <p:spPr>
              <a:xfrm>
                <a:off x="581931" y="3429000"/>
                <a:ext cx="4680520" cy="7050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TW" sz="2400" dirty="0" smtClean="0"/>
                  <a:t>=</a:t>
                </a:r>
                <a:r>
                  <a:rPr lang="en-US" altLang="zh-TW" sz="2400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zh-TW" sz="2400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altLang="zh-TW" sz="2400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altLang="zh-TW" sz="2400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altLang="zh-TW" sz="2400" i="1">
                                <a:latin typeface="Cambria Math"/>
                              </a:rPr>
                              <m:t>𝑡</m:t>
                            </m:r>
                            <m:r>
                              <a:rPr lang="en-US" altLang="zh-TW" sz="2400" i="1">
                                <a:latin typeface="Cambria Math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unc>
                          <m:funcPr>
                            <m:ctrlPr>
                              <a:rPr lang="en-US" altLang="zh-TW" sz="2400" i="1">
                                <a:latin typeface="Cambria Math"/>
                              </a:rPr>
                            </m:ctrlPr>
                          </m:funcPr>
                          <m:fName>
                            <m:f>
                              <m:fPr>
                                <m:ctrlPr>
                                  <a:rPr lang="en-US" altLang="zh-TW" sz="24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24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altLang="zh-TW" sz="2400" b="0" i="1" smtClean="0">
                                    <a:latin typeface="Cambria Math"/>
                                  </a:rPr>
                                  <m:t>𝑡</m:t>
                                </m:r>
                                <m:r>
                                  <a:rPr lang="en-US" altLang="zh-TW" sz="2400" b="0" i="1" baseline="30000" smtClean="0">
                                    <a:latin typeface="Cambria Math"/>
                                  </a:rPr>
                                  <m:t>3</m:t>
                                </m:r>
                                <m:sSup>
                                  <m:sSupPr>
                                    <m:ctrlPr>
                                      <a:rPr lang="en-US" altLang="zh-TW" sz="24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TW" sz="2400" i="1">
                                        <a:latin typeface="Cambria Math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US" altLang="zh-TW" sz="2400" i="1">
                                        <a:latin typeface="Cambria Math"/>
                                      </a:rPr>
                                      <m:t>𝑡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altLang="zh-TW" sz="2400" b="0" i="1" smtClean="0">
                                    <a:latin typeface="Cambria Math"/>
                                  </a:rPr>
                                  <m:t>4</m:t>
                                </m:r>
                                <m:r>
                                  <a:rPr lang="en-US" altLang="zh-TW" sz="2400" i="1">
                                    <a:latin typeface="Cambria Math"/>
                                  </a:rPr>
                                  <m:t>𝑡</m:t>
                                </m:r>
                                <m:r>
                                  <a:rPr lang="en-US" altLang="zh-TW" sz="2400" b="0" i="1" baseline="30000" smtClean="0">
                                    <a:latin typeface="Cambria Math"/>
                                  </a:rPr>
                                  <m:t>3</m:t>
                                </m:r>
                              </m:den>
                            </m:f>
                          </m:fName>
                          <m:e>
                            <m:r>
                              <a:rPr lang="en-US" altLang="zh-TW" sz="2400" b="0" i="1" smtClean="0">
                                <a:latin typeface="Cambria Math"/>
                              </a:rPr>
                              <m:t>=3/4</m:t>
                            </m:r>
                          </m:e>
                        </m:func>
                      </m:e>
                    </m:func>
                  </m:oMath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15" name="矩形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931" y="3429000"/>
                <a:ext cx="4680520" cy="705001"/>
              </a:xfrm>
              <a:prstGeom prst="rect">
                <a:avLst/>
              </a:prstGeom>
              <a:blipFill rotWithShape="1">
                <a:blip r:embed="rId4"/>
                <a:stretch>
                  <a:fillRect l="-1953" b="-260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文字方塊 15"/>
              <p:cNvSpPr txBox="1"/>
              <p:nvPr/>
            </p:nvSpPr>
            <p:spPr>
              <a:xfrm>
                <a:off x="5314437" y="1772816"/>
                <a:ext cx="2641939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>
                    <a:solidFill>
                      <a:schemeClr val="accent6">
                        <a:lumMod val="75000"/>
                      </a:schemeClr>
                    </a:solidFill>
                  </a:rPr>
                  <a:t>0/0 </a:t>
                </a:r>
                <a:r>
                  <a:rPr lang="zh-TW" alt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使用</a:t>
                </a:r>
                <a:r>
                  <a:rPr lang="en-US" altLang="zh-TW" dirty="0" err="1" smtClean="0">
                    <a:solidFill>
                      <a:schemeClr val="accent6">
                        <a:lumMod val="75000"/>
                      </a:schemeClr>
                    </a:solidFill>
                  </a:rPr>
                  <a:t>L'H^opital's</a:t>
                </a:r>
                <a:r>
                  <a:rPr lang="en-US" altLang="zh-TW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rule</a:t>
                </a:r>
              </a:p>
              <a:p>
                <a:endParaRPr lang="zh-TW" altLang="en-US" baseline="-25000" dirty="0" smtClean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6" name="文字方塊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4437" y="1772816"/>
                <a:ext cx="2641939" cy="553998"/>
              </a:xfrm>
              <a:prstGeom prst="rect">
                <a:avLst/>
              </a:prstGeom>
              <a:blipFill rotWithShape="1">
                <a:blip r:embed="rId5"/>
                <a:stretch>
                  <a:fillRect l="-2079" t="-549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9410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4. a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altLang="zh-TW" dirty="0" smtClean="0">
                    <a:solidFill>
                      <a:schemeClr val="tx1"/>
                    </a:solidFill>
                  </a:rPr>
                  <a:t>Prove that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zh-TW" alt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TW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𝑋</m:t>
                        </m:r>
                      </m:e>
                    </m:acc>
                    <m:r>
                      <a:rPr lang="en-US" altLang="zh-TW" i="1">
                        <a:solidFill>
                          <a:schemeClr val="tx1"/>
                        </a:solidFill>
                        <a:latin typeface="Cambria Math"/>
                      </a:rPr>
                      <m:t>~</m:t>
                    </m:r>
                    <m:r>
                      <a:rPr lang="en-US" altLang="zh-TW" i="1">
                        <a:solidFill>
                          <a:schemeClr val="tx1"/>
                        </a:solidFill>
                        <a:latin typeface="Cambria Math"/>
                      </a:rPr>
                      <m:t>𝑁𝐷</m:t>
                    </m:r>
                    <m:r>
                      <a:rPr lang="en-US" altLang="zh-TW" i="1">
                        <a:solidFill>
                          <a:schemeClr val="tx1"/>
                        </a:solidFill>
                        <a:latin typeface="Cambria Math"/>
                      </a:rPr>
                      <m:t>(</m:t>
                    </m:r>
                    <m:r>
                      <a:rPr lang="zh-TW" altLang="en-US" i="1">
                        <a:solidFill>
                          <a:schemeClr val="tx1"/>
                        </a:solidFill>
                        <a:latin typeface="Cambria Math"/>
                      </a:rPr>
                      <m:t>𝜇</m:t>
                    </m:r>
                    <m:r>
                      <a:rPr lang="en-US" altLang="zh-TW" i="1">
                        <a:solidFill>
                          <a:schemeClr val="tx1"/>
                        </a:solidFill>
                        <a:latin typeface="Cambria Math"/>
                      </a:rPr>
                      <m:t>, </m:t>
                    </m:r>
                    <m:f>
                      <m:fPr>
                        <m:ctrlPr>
                          <a:rPr lang="en-US" altLang="zh-TW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zh-TW" alt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𝜎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TW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TW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𝑛</m:t>
                            </m:r>
                          </m:e>
                        </m:rad>
                      </m:den>
                    </m:f>
                    <m:r>
                      <a:rPr lang="en-US" altLang="zh-TW" i="1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altLang="zh-TW" dirty="0" smtClean="0"/>
              </a:p>
              <a:p>
                <a:r>
                  <a:rPr lang="zh-TW" altLang="en-US" dirty="0" smtClean="0">
                    <a:solidFill>
                      <a:srgbClr val="FF0000"/>
                    </a:solidFill>
                  </a:rPr>
                  <a:t>平均和變異數相同，不代表</a:t>
                </a:r>
                <a:r>
                  <a:rPr lang="en-US" altLang="zh-TW" dirty="0" smtClean="0">
                    <a:solidFill>
                      <a:srgbClr val="FF0000"/>
                    </a:solidFill>
                  </a:rPr>
                  <a:t>distribution</a:t>
                </a:r>
                <a:r>
                  <a:rPr lang="zh-TW" altLang="en-US" dirty="0" smtClean="0">
                    <a:solidFill>
                      <a:srgbClr val="FF0000"/>
                    </a:solidFill>
                  </a:rPr>
                  <a:t>一樣</a:t>
                </a:r>
                <a:endParaRPr lang="en-US" altLang="zh-TW" dirty="0" smtClean="0">
                  <a:solidFill>
                    <a:srgbClr val="FF0000"/>
                  </a:solidFill>
                </a:endParaRPr>
              </a:p>
              <a:p>
                <a:r>
                  <a:rPr lang="zh-TW" altLang="en-US" dirty="0" smtClean="0"/>
                  <a:t>若想要直接使用一些上課證明過的性質，請寫清楚是要用哪一個性質</a:t>
                </a:r>
                <a:endParaRPr lang="en-US" altLang="zh-TW" dirty="0" smtClean="0"/>
              </a:p>
              <a:p>
                <a:r>
                  <a:rPr lang="zh-TW" altLang="en-US" dirty="0" smtClean="0"/>
                  <a:t>例如</a:t>
                </a:r>
                <a:r>
                  <a:rPr lang="en-US" altLang="zh-TW" dirty="0" smtClean="0"/>
                  <a:t>:</a:t>
                </a:r>
                <a:r>
                  <a:rPr lang="zh-TW" altLang="en-US" dirty="0" smtClean="0"/>
                  <a:t> 已知以下的 </a:t>
                </a:r>
                <a:r>
                  <a:rPr lang="en-US" altLang="zh-TW" dirty="0" smtClean="0"/>
                  <a:t>proposition </a:t>
                </a:r>
                <a:r>
                  <a:rPr lang="zh-TW" altLang="en-US" dirty="0" smtClean="0"/>
                  <a:t>且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zh-TW" alt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altLang="zh-TW" dirty="0" smtClean="0"/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TW" b="0" i="1" dirty="0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altLang="zh-TW" b="0" i="1" dirty="0" smtClean="0">
                            <a:latin typeface="Cambria Math"/>
                          </a:rPr>
                          <m:t>𝑛</m:t>
                        </m:r>
                      </m:den>
                    </m:f>
                    <m:nary>
                      <m:naryPr>
                        <m:chr m:val="∑"/>
                        <m:ctrlPr>
                          <a:rPr lang="en-US" altLang="zh-TW" i="1" dirty="0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b="0" i="1" dirty="0" smtClean="0">
                            <a:latin typeface="Cambria Math"/>
                          </a:rPr>
                          <m:t>𝑖</m:t>
                        </m:r>
                        <m:r>
                          <a:rPr lang="en-US" altLang="zh-TW" b="0" i="1" dirty="0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altLang="zh-TW" b="0" i="1" dirty="0" smtClean="0">
                            <a:latin typeface="Cambria Math"/>
                          </a:rPr>
                          <m:t>𝑛</m:t>
                        </m:r>
                      </m:sup>
                      <m:e>
                        <m:r>
                          <a:rPr lang="en-US" altLang="zh-TW" b="0" i="1" dirty="0" smtClean="0">
                            <a:latin typeface="Cambria Math"/>
                          </a:rPr>
                          <m:t>𝑋</m:t>
                        </m:r>
                        <m:r>
                          <a:rPr lang="en-US" altLang="zh-TW" b="0" i="1" baseline="-25000" dirty="0" smtClean="0">
                            <a:latin typeface="Cambria Math"/>
                          </a:rPr>
                          <m:t>𝑖</m:t>
                        </m:r>
                      </m:e>
                    </m:nary>
                  </m:oMath>
                </a14:m>
                <a:r>
                  <a:rPr lang="en-US" altLang="zh-TW" dirty="0" smtClean="0"/>
                  <a:t> </a:t>
                </a:r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327" t="-25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331595"/>
            <a:ext cx="5772929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774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4. a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zh-TW" altLang="en-US" dirty="0" smtClean="0"/>
                  <a:t>用</a:t>
                </a:r>
                <a:r>
                  <a:rPr lang="en-US" altLang="zh-TW" dirty="0" smtClean="0"/>
                  <a:t>MGF</a:t>
                </a:r>
                <a:r>
                  <a:rPr lang="zh-TW" altLang="en-US" dirty="0" smtClean="0"/>
                  <a:t>證明</a:t>
                </a:r>
                <a:endParaRPr lang="en-US" altLang="zh-TW" dirty="0" smtClean="0"/>
              </a:p>
              <a:p>
                <a:r>
                  <a:rPr lang="en-US" altLang="zh-TW" dirty="0" smtClean="0"/>
                  <a:t>ND</a:t>
                </a:r>
                <a:r>
                  <a:rPr lang="en-US" altLang="zh-TW" dirty="0"/>
                  <a:t>(</a:t>
                </a:r>
                <a14:m>
                  <m:oMath xmlns:m="http://schemas.openxmlformats.org/officeDocument/2006/math">
                    <m:r>
                      <a:rPr lang="zh-TW" altLang="en-US" i="1">
                        <a:latin typeface="Cambria Math"/>
                      </a:rPr>
                      <m:t>𝜇</m:t>
                    </m:r>
                    <m:r>
                      <a:rPr lang="en-US" altLang="zh-TW" i="1">
                        <a:latin typeface="Cambria Math"/>
                      </a:rPr>
                      <m:t>, </m:t>
                    </m:r>
                    <m:r>
                      <a:rPr lang="zh-TW" altLang="en-US" i="1">
                        <a:latin typeface="Cambria Math"/>
                      </a:rPr>
                      <m:t>𝜎</m:t>
                    </m:r>
                    <m:r>
                      <a:rPr lang="en-US" altLang="zh-TW" i="1">
                        <a:latin typeface="Cambria Math"/>
                      </a:rPr>
                      <m:t>)</m:t>
                    </m:r>
                  </m:oMath>
                </a14:m>
                <a:r>
                  <a:rPr lang="en-US" altLang="zh-TW" dirty="0" smtClean="0"/>
                  <a:t> </a:t>
                </a:r>
                <a:r>
                  <a:rPr lang="zh-TW" altLang="en-US" dirty="0" smtClean="0"/>
                  <a:t>的</a:t>
                </a:r>
                <a:r>
                  <a:rPr lang="en-US" altLang="zh-TW" dirty="0" smtClean="0"/>
                  <a:t>MGF</a:t>
                </a:r>
                <a:r>
                  <a:rPr lang="zh-TW" altLang="en-US" dirty="0" smtClean="0"/>
                  <a:t>為 </a:t>
                </a:r>
                <a:r>
                  <a:rPr lang="en-US" altLang="zh-TW" dirty="0" err="1" smtClean="0"/>
                  <a:t>exp</a:t>
                </a:r>
                <a:r>
                  <a:rPr lang="en-US" altLang="zh-TW" dirty="0" smtClean="0"/>
                  <a:t>(t</a:t>
                </a:r>
                <a14:m>
                  <m:oMath xmlns:m="http://schemas.openxmlformats.org/officeDocument/2006/math">
                    <m:r>
                      <a:rPr lang="zh-TW" altLang="en-US" i="1">
                        <a:latin typeface="Cambria Math"/>
                      </a:rPr>
                      <m:t>𝜇</m:t>
                    </m:r>
                    <m:r>
                      <a:rPr lang="en-US" altLang="zh-TW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altLang="zh-TW" i="1">
                            <a:latin typeface="Cambria Math"/>
                          </a:rPr>
                        </m:ctrlPr>
                      </m:fPr>
                      <m:num>
                        <m:r>
                          <a:rPr lang="zh-TW" altLang="en-US" i="1">
                            <a:latin typeface="Cambria Math"/>
                          </a:rPr>
                          <m:t>𝜎</m:t>
                        </m:r>
                        <m:r>
                          <a:rPr lang="en-US" altLang="zh-TW" i="1" baseline="3000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altLang="zh-TW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altLang="zh-TW" i="1">
                        <a:latin typeface="Cambria Math"/>
                      </a:rPr>
                      <m:t>𝑡</m:t>
                    </m:r>
                    <m:r>
                      <a:rPr lang="en-US" altLang="zh-TW" i="1" baseline="30000">
                        <a:latin typeface="Cambria Math"/>
                      </a:rPr>
                      <m:t>2</m:t>
                    </m:r>
                  </m:oMath>
                </a14:m>
                <a:r>
                  <a:rPr lang="en-US" altLang="zh-TW" dirty="0" smtClean="0"/>
                  <a:t>)</a:t>
                </a:r>
              </a:p>
              <a:p>
                <a:r>
                  <a:rPr lang="en-US" altLang="zh-TW" dirty="0" smtClean="0"/>
                  <a:t>E[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altLang="zh-TW" b="0" i="1" smtClean="0">
                            <a:latin typeface="Cambria Math"/>
                          </a:rPr>
                          <m:t>𝑡</m:t>
                        </m:r>
                        <m:acc>
                          <m:accPr>
                            <m:chr m:val="̅"/>
                            <m:ctrlPr>
                              <a:rPr lang="en-US" altLang="zh-TW" b="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zh-TW" b="0" i="1" smtClean="0">
                                <a:latin typeface="Cambria Math"/>
                              </a:rPr>
                              <m:t>𝑋</m:t>
                            </m:r>
                          </m:e>
                        </m:acc>
                      </m:sup>
                    </m:sSup>
                  </m:oMath>
                </a14:m>
                <a:r>
                  <a:rPr lang="en-US" altLang="zh-TW" dirty="0" smtClean="0"/>
                  <a:t>]=</a:t>
                </a:r>
                <a:r>
                  <a:rPr lang="en-US" altLang="zh-TW" dirty="0"/>
                  <a:t>E[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TW" i="1">
                            <a:latin typeface="Cambria Math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altLang="zh-TW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altLang="zh-TW" b="0" i="1" smtClean="0">
                                <a:latin typeface="Cambria Math"/>
                              </a:rPr>
                              <m:t>𝑡</m:t>
                            </m:r>
                          </m:num>
                          <m:den>
                            <m:r>
                              <a:rPr lang="en-US" altLang="zh-TW" b="0" i="1" smtClean="0">
                                <a:latin typeface="Cambria Math"/>
                              </a:rPr>
                              <m:t>𝑛</m:t>
                            </m:r>
                          </m:den>
                        </m:f>
                        <m:nary>
                          <m:naryPr>
                            <m:chr m:val="∑"/>
                            <m:ctrlPr>
                              <a:rPr lang="en-US" altLang="zh-TW" i="1" smtClean="0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altLang="zh-TW" b="0" i="1" smtClean="0">
                                <a:latin typeface="Cambria Math"/>
                              </a:rPr>
                              <m:t>𝑖</m:t>
                            </m:r>
                            <m:r>
                              <a:rPr lang="en-US" altLang="zh-TW" b="0" i="1" smtClean="0"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en-US" altLang="zh-TW" b="0" i="1" smtClean="0">
                                <a:latin typeface="Cambria Math"/>
                              </a:rPr>
                              <m:t>𝑛</m:t>
                            </m:r>
                          </m:sup>
                          <m:e>
                            <m:r>
                              <a:rPr lang="en-US" altLang="zh-TW" b="0" i="1" smtClean="0">
                                <a:latin typeface="Cambria Math"/>
                              </a:rPr>
                              <m:t>𝑋</m:t>
                            </m:r>
                            <m:r>
                              <a:rPr lang="en-US" altLang="zh-TW" b="0" i="1" baseline="-25000" smtClean="0">
                                <a:latin typeface="Cambria Math"/>
                              </a:rPr>
                              <m:t>𝑖</m:t>
                            </m:r>
                          </m:e>
                        </m:nary>
                      </m:sup>
                    </m:sSup>
                  </m:oMath>
                </a14:m>
                <a:r>
                  <a:rPr lang="en-US" altLang="zh-TW" dirty="0"/>
                  <a:t>]</a:t>
                </a:r>
                <a:endParaRPr lang="en-US" altLang="zh-TW" dirty="0" smtClean="0"/>
              </a:p>
              <a:p>
                <a:pPr marL="0" indent="0">
                  <a:buNone/>
                </a:pPr>
                <a:r>
                  <a:rPr lang="en-US" altLang="zh-TW" dirty="0"/>
                  <a:t>	</a:t>
                </a:r>
                <a:r>
                  <a:rPr lang="en-US" altLang="zh-TW" dirty="0" smtClean="0"/>
                  <a:t>  =</a:t>
                </a:r>
                <a14:m>
                  <m:oMath xmlns:m="http://schemas.openxmlformats.org/officeDocument/2006/math">
                    <m:nary>
                      <m:naryPr>
                        <m:chr m:val="∏"/>
                        <m:ctrlPr>
                          <a:rPr lang="en-US" altLang="zh-TW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b="0" i="1" smtClean="0">
                            <a:latin typeface="Cambria Math"/>
                          </a:rPr>
                          <m:t>𝑖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altLang="zh-TW" b="0" i="1" smtClean="0">
                            <a:latin typeface="Cambria Math"/>
                          </a:rPr>
                          <m:t>𝑛</m:t>
                        </m:r>
                      </m:sup>
                      <m:e>
                        <m:r>
                          <m:rPr>
                            <m:nor/>
                          </m:rPr>
                          <a:rPr lang="en-US" altLang="zh-TW" dirty="0"/>
                          <m:t>E</m:t>
                        </m:r>
                        <m:r>
                          <m:rPr>
                            <m:nor/>
                          </m:rPr>
                          <a:rPr lang="en-US" altLang="zh-TW" dirty="0"/>
                          <m:t>[</m:t>
                        </m:r>
                        <m:sSup>
                          <m:sSupPr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TW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f>
                              <m:fPr>
                                <m:ctrlPr>
                                  <a:rPr lang="en-US" altLang="zh-TW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altLang="zh-TW" i="1">
                                    <a:latin typeface="Cambria Math"/>
                                  </a:rPr>
                                  <m:t>𝑡</m:t>
                                </m:r>
                              </m:num>
                              <m:den>
                                <m:r>
                                  <a:rPr lang="en-US" altLang="zh-TW" i="1">
                                    <a:latin typeface="Cambria Math"/>
                                  </a:rPr>
                                  <m:t>𝑛</m:t>
                                </m:r>
                              </m:den>
                            </m:f>
                            <m:r>
                              <a:rPr lang="en-US" altLang="zh-TW" i="1">
                                <a:latin typeface="Cambria Math"/>
                              </a:rPr>
                              <m:t>𝑋</m:t>
                            </m:r>
                            <m:r>
                              <a:rPr lang="en-US" altLang="zh-TW" i="1" baseline="-25000">
                                <a:latin typeface="Cambria Math"/>
                              </a:rPr>
                              <m:t>𝑖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altLang="zh-TW" dirty="0"/>
                          <m:t>] </m:t>
                        </m:r>
                      </m:e>
                    </m:nary>
                  </m:oMath>
                </a14:m>
                <a:endParaRPr lang="en-US" altLang="zh-TW" dirty="0" smtClean="0"/>
              </a:p>
              <a:p>
                <a:pPr marL="0" indent="0">
                  <a:buNone/>
                </a:pPr>
                <a:r>
                  <a:rPr lang="en-US" altLang="zh-TW" dirty="0" smtClean="0"/>
                  <a:t>	   =</a:t>
                </a:r>
                <a:r>
                  <a:rPr lang="en-US" altLang="zh-TW" dirty="0" err="1" smtClean="0"/>
                  <a:t>exp</a:t>
                </a:r>
                <a:r>
                  <a:rPr lang="en-US" altLang="zh-TW" dirty="0" smtClean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TW" b="0" i="1" smtClean="0">
                            <a:latin typeface="Cambria Math"/>
                          </a:rPr>
                          <m:t>𝑡</m:t>
                        </m:r>
                      </m:num>
                      <m:den>
                        <m:r>
                          <a:rPr lang="en-US" altLang="zh-TW" b="0" i="1" smtClean="0">
                            <a:latin typeface="Cambria Math"/>
                          </a:rPr>
                          <m:t>𝑛</m:t>
                        </m:r>
                      </m:den>
                    </m:f>
                    <m:r>
                      <a:rPr lang="zh-TW" altLang="en-US" i="1" smtClean="0">
                        <a:latin typeface="Cambria Math"/>
                      </a:rPr>
                      <m:t>𝜇</m:t>
                    </m:r>
                    <m:r>
                      <a:rPr lang="en-US" altLang="zh-TW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zh-TW" altLang="en-US" b="0" i="1" smtClean="0">
                            <a:latin typeface="Cambria Math"/>
                          </a:rPr>
                          <m:t>𝜎</m:t>
                        </m:r>
                        <m:r>
                          <a:rPr lang="en-US" altLang="zh-TW" b="0" i="1" baseline="30000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altLang="zh-TW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zh-TW" dirty="0"/>
                  <a:t>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TW" i="1">
                            <a:latin typeface="Cambria Math"/>
                          </a:rPr>
                          <m:t>𝑡</m:t>
                        </m:r>
                      </m:num>
                      <m:den>
                        <m:r>
                          <a:rPr lang="en-US" altLang="zh-TW" i="1">
                            <a:latin typeface="Cambria Math"/>
                          </a:rPr>
                          <m:t>𝑛</m:t>
                        </m:r>
                      </m:den>
                    </m:f>
                    <m:r>
                      <a:rPr lang="en-US" altLang="zh-TW" b="0" i="1" smtClean="0">
                        <a:latin typeface="Cambria Math"/>
                      </a:rPr>
                      <m:t>)</m:t>
                    </m:r>
                    <m:r>
                      <a:rPr lang="en-US" altLang="zh-TW" b="0" i="1" baseline="30000" smtClean="0">
                        <a:latin typeface="Cambria Math"/>
                      </a:rPr>
                      <m:t>2</m:t>
                    </m:r>
                  </m:oMath>
                </a14:m>
                <a:r>
                  <a:rPr lang="en-US" altLang="zh-TW" dirty="0" smtClean="0"/>
                  <a:t>)</a:t>
                </a:r>
                <a:r>
                  <a:rPr lang="en-US" altLang="zh-TW" baseline="30000" dirty="0" smtClean="0"/>
                  <a:t>n</a:t>
                </a:r>
              </a:p>
              <a:p>
                <a:pPr marL="0" indent="0">
                  <a:buNone/>
                </a:pPr>
                <a:r>
                  <a:rPr lang="en-US" altLang="zh-TW" dirty="0" smtClean="0"/>
                  <a:t>	   =</a:t>
                </a:r>
                <a:r>
                  <a:rPr lang="en-US" altLang="zh-TW" dirty="0" err="1" smtClean="0"/>
                  <a:t>exp</a:t>
                </a:r>
                <a:r>
                  <a:rPr lang="en-US" altLang="zh-TW" dirty="0" smtClean="0"/>
                  <a:t>(t</a:t>
                </a:r>
                <a14:m>
                  <m:oMath xmlns:m="http://schemas.openxmlformats.org/officeDocument/2006/math">
                    <m:r>
                      <a:rPr lang="zh-TW" altLang="en-US" i="1">
                        <a:latin typeface="Cambria Math"/>
                      </a:rPr>
                      <m:t>𝜇</m:t>
                    </m:r>
                    <m:r>
                      <a:rPr lang="en-US" altLang="zh-TW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altLang="zh-TW" i="1">
                            <a:latin typeface="Cambria Math"/>
                          </a:rPr>
                        </m:ctrlPr>
                      </m:fPr>
                      <m:num>
                        <m:r>
                          <a:rPr lang="zh-TW" altLang="en-US" i="1">
                            <a:latin typeface="Cambria Math"/>
                          </a:rPr>
                          <m:t>𝜎</m:t>
                        </m:r>
                        <m:r>
                          <a:rPr lang="en-US" altLang="zh-TW" i="1" baseline="3000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altLang="zh-TW" i="1">
                            <a:latin typeface="Cambria Math"/>
                          </a:rPr>
                          <m:t>2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𝑛</m:t>
                        </m:r>
                      </m:den>
                    </m:f>
                    <m:r>
                      <a:rPr lang="en-US" altLang="zh-TW" b="0" i="1" smtClean="0">
                        <a:latin typeface="Cambria Math"/>
                      </a:rPr>
                      <m:t>𝑡</m:t>
                    </m:r>
                    <m:r>
                      <a:rPr lang="en-US" altLang="zh-TW" b="0" i="1" baseline="30000" smtClean="0">
                        <a:latin typeface="Cambria Math"/>
                      </a:rPr>
                      <m:t>2</m:t>
                    </m:r>
                  </m:oMath>
                </a14:m>
                <a:r>
                  <a:rPr lang="en-US" altLang="zh-TW" dirty="0" smtClean="0"/>
                  <a:t>)</a:t>
                </a:r>
              </a:p>
              <a:p>
                <a:r>
                  <a:rPr lang="zh-TW" altLang="en-US" dirty="0" smtClean="0">
                    <a:solidFill>
                      <a:srgbClr val="FF0000"/>
                    </a:solidFill>
                  </a:rPr>
                  <a:t>比較</a:t>
                </a:r>
                <a:r>
                  <a:rPr lang="en-US" altLang="zh-TW" dirty="0">
                    <a:solidFill>
                      <a:srgbClr val="FF0000"/>
                    </a:solidFill>
                  </a:rPr>
                  <a:t>E[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TW">
                            <a:solidFill>
                              <a:srgbClr val="FF0000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altLang="zh-TW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  <m:acc>
                          <m:accPr>
                            <m:chr m:val="̅"/>
                            <m:ctrlP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zh-TW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𝑋</m:t>
                            </m:r>
                          </m:e>
                        </m:acc>
                      </m:sup>
                    </m:sSup>
                  </m:oMath>
                </a14:m>
                <a:r>
                  <a:rPr lang="en-US" altLang="zh-TW" dirty="0">
                    <a:solidFill>
                      <a:srgbClr val="FF0000"/>
                    </a:solidFill>
                  </a:rPr>
                  <a:t>]</a:t>
                </a:r>
                <a:r>
                  <a:rPr lang="zh-TW" altLang="en-US" dirty="0" smtClean="0">
                    <a:solidFill>
                      <a:srgbClr val="FF0000"/>
                    </a:solidFill>
                  </a:rPr>
                  <a:t>與</a:t>
                </a:r>
                <a:r>
                  <a:rPr lang="en-US" altLang="zh-TW" dirty="0">
                    <a:solidFill>
                      <a:srgbClr val="FF0000"/>
                    </a:solidFill>
                  </a:rPr>
                  <a:t>ND(</a:t>
                </a:r>
                <a:r>
                  <a:rPr lang="zh-TW" altLang="en-US" dirty="0">
                    <a:solidFill>
                      <a:srgbClr val="FF0000"/>
                    </a:solidFill>
                  </a:rPr>
                  <a:t>𝜇</a:t>
                </a:r>
                <a:r>
                  <a:rPr lang="en-US" altLang="zh-TW" dirty="0">
                    <a:solidFill>
                      <a:srgbClr val="FF0000"/>
                    </a:solidFill>
                  </a:rPr>
                  <a:t>, </a:t>
                </a:r>
                <a:r>
                  <a:rPr lang="zh-TW" altLang="en-US" dirty="0">
                    <a:solidFill>
                      <a:srgbClr val="FF0000"/>
                    </a:solidFill>
                  </a:rPr>
                  <a:t>𝜎</a:t>
                </a:r>
                <a:r>
                  <a:rPr lang="en-US" altLang="zh-TW" dirty="0">
                    <a:solidFill>
                      <a:srgbClr val="FF0000"/>
                    </a:solidFill>
                  </a:rPr>
                  <a:t>) </a:t>
                </a:r>
                <a:r>
                  <a:rPr lang="zh-TW" altLang="en-US" dirty="0" smtClean="0">
                    <a:solidFill>
                      <a:srgbClr val="FF0000"/>
                    </a:solidFill>
                  </a:rPr>
                  <a:t>的</a:t>
                </a:r>
                <a:r>
                  <a:rPr lang="en-US" altLang="zh-TW" dirty="0" smtClean="0">
                    <a:solidFill>
                      <a:srgbClr val="FF0000"/>
                    </a:solidFill>
                  </a:rPr>
                  <a:t>MGF</a:t>
                </a:r>
                <a:r>
                  <a:rPr lang="zh-TW" altLang="en-US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altLang="zh-TW" dirty="0" smtClean="0">
                    <a:solidFill>
                      <a:srgbClr val="FF0000"/>
                    </a:solidFill>
                  </a:rPr>
                  <a:t>=&gt;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zh-TW" altLang="en-US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TW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𝑋</m:t>
                        </m:r>
                      </m:e>
                    </m:acc>
                    <m:r>
                      <a:rPr lang="en-US" altLang="zh-TW" i="1">
                        <a:solidFill>
                          <a:srgbClr val="FF0000"/>
                        </a:solidFill>
                        <a:latin typeface="Cambria Math"/>
                      </a:rPr>
                      <m:t>~</m:t>
                    </m:r>
                    <m:r>
                      <a:rPr lang="en-US" altLang="zh-TW" i="1">
                        <a:solidFill>
                          <a:srgbClr val="FF0000"/>
                        </a:solidFill>
                        <a:latin typeface="Cambria Math"/>
                      </a:rPr>
                      <m:t>𝑁𝐷</m:t>
                    </m:r>
                    <m:r>
                      <a:rPr lang="en-US" altLang="zh-TW" i="1">
                        <a:solidFill>
                          <a:srgbClr val="FF0000"/>
                        </a:solidFill>
                        <a:latin typeface="Cambria Math"/>
                      </a:rPr>
                      <m:t>(</m:t>
                    </m:r>
                    <m:r>
                      <a:rPr lang="zh-TW" altLang="en-US" i="1">
                        <a:solidFill>
                          <a:srgbClr val="FF0000"/>
                        </a:solidFill>
                        <a:latin typeface="Cambria Math"/>
                      </a:rPr>
                      <m:t>𝜇</m:t>
                    </m:r>
                    <m:r>
                      <a:rPr lang="en-US" altLang="zh-TW" i="1">
                        <a:solidFill>
                          <a:srgbClr val="FF0000"/>
                        </a:solidFill>
                        <a:latin typeface="Cambria Math"/>
                      </a:rPr>
                      <m:t>, </m:t>
                    </m:r>
                    <m:f>
                      <m:fPr>
                        <m:ctrlPr>
                          <a:rPr lang="en-US" altLang="zh-TW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zh-TW" alt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𝜎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𝑛</m:t>
                            </m:r>
                          </m:e>
                        </m:rad>
                      </m:den>
                    </m:f>
                    <m:r>
                      <a:rPr lang="en-US" altLang="zh-TW" i="1">
                        <a:solidFill>
                          <a:srgbClr val="FF000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altLang="zh-TW" dirty="0">
                  <a:solidFill>
                    <a:srgbClr val="FF0000"/>
                  </a:solidFill>
                </a:endParaRPr>
              </a:p>
              <a:p>
                <a:endParaRPr lang="zh-TW" altLang="en-US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327" t="-100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文字方塊 3"/>
          <p:cNvSpPr txBox="1"/>
          <p:nvPr/>
        </p:nvSpPr>
        <p:spPr>
          <a:xfrm>
            <a:off x="4788024" y="321297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altLang="zh-TW" baseline="-25000" dirty="0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之間是</a:t>
            </a:r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</a:rPr>
              <a:t>independent</a:t>
            </a:r>
            <a:endParaRPr lang="zh-TW" altLang="en-US" baseline="-25000" dirty="0">
              <a:solidFill>
                <a:schemeClr val="accent6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字方塊 4"/>
              <p:cNvSpPr txBox="1"/>
              <p:nvPr/>
            </p:nvSpPr>
            <p:spPr>
              <a:xfrm>
                <a:off x="4855868" y="3845063"/>
                <a:ext cx="23762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X</a:t>
                </a:r>
                <a:r>
                  <a:rPr lang="en-US" altLang="zh-TW" baseline="-250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i</a:t>
                </a:r>
                <a:r>
                  <a:rPr lang="en-US" altLang="zh-TW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~ND(</a:t>
                </a:r>
                <a14:m>
                  <m:oMath xmlns:m="http://schemas.openxmlformats.org/officeDocument/2006/math">
                    <m:r>
                      <a:rPr lang="zh-TW" altLang="en-US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𝜇</m:t>
                    </m:r>
                    <m:r>
                      <a:rPr lang="en-US" altLang="zh-TW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, </m:t>
                    </m:r>
                    <m:r>
                      <a:rPr lang="zh-TW" altLang="en-US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𝜎</m:t>
                    </m:r>
                    <m:r>
                      <a:rPr lang="en-US" altLang="zh-TW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zh-TW" altLang="en-US" baseline="-250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" name="文字方塊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5868" y="3845063"/>
                <a:ext cx="2376264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2314" t="-8333" b="-2666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016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4. b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altLang="zh-TW" dirty="0" smtClean="0"/>
                  <a:t>Prove </a:t>
                </a:r>
                <a:r>
                  <a:rPr lang="en-US" altLang="zh-TW" dirty="0" smtClean="0">
                    <a:solidFill>
                      <a:schemeClr val="tx1"/>
                    </a:solidFill>
                  </a:rPr>
                  <a:t>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lang="en-US" altLang="zh-TW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zh-TW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𝑋</m:t>
                            </m:r>
                          </m:e>
                        </m:acc>
                        <m:r>
                          <a:rPr lang="en-US" altLang="zh-TW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zh-TW" alt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𝜇</m:t>
                        </m:r>
                      </m:num>
                      <m:den>
                        <m:sSub>
                          <m:sSubPr>
                            <m:ctrlPr>
                              <a:rPr lang="en-US" altLang="zh-TW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zh-TW" altLang="en-US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𝜎</m:t>
                            </m:r>
                          </m:e>
                          <m:sub>
                            <m:acc>
                              <m:accPr>
                                <m:chr m:val="̅"/>
                                <m:ctrlPr>
                                  <a:rPr lang="en-US" altLang="zh-TW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altLang="zh-TW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𝑋</m:t>
                                </m:r>
                              </m:e>
                            </m:acc>
                          </m:sub>
                        </m:sSub>
                      </m:den>
                    </m:f>
                    <m:r>
                      <a:rPr lang="en-US" altLang="zh-TW" i="1">
                        <a:solidFill>
                          <a:schemeClr val="tx1"/>
                        </a:solidFill>
                        <a:latin typeface="Cambria Math"/>
                      </a:rPr>
                      <m:t>~</m:t>
                    </m:r>
                    <m:r>
                      <a:rPr lang="en-US" altLang="zh-TW" i="1">
                        <a:solidFill>
                          <a:schemeClr val="tx1"/>
                        </a:solidFill>
                        <a:latin typeface="Cambria Math"/>
                      </a:rPr>
                      <m:t>𝑁𝐷</m:t>
                    </m:r>
                    <m:r>
                      <a:rPr lang="en-US" altLang="zh-TW" i="1">
                        <a:solidFill>
                          <a:schemeClr val="tx1"/>
                        </a:solidFill>
                        <a:latin typeface="Cambria Math"/>
                      </a:rPr>
                      <m:t>(0,1)</m:t>
                    </m:r>
                  </m:oMath>
                </a14:m>
                <a:endParaRPr lang="en-US" altLang="zh-TW" dirty="0">
                  <a:solidFill>
                    <a:schemeClr val="tx1"/>
                  </a:solidFill>
                </a:endParaRPr>
              </a:p>
              <a:p>
                <a:r>
                  <a:rPr lang="zh-TW" altLang="en-US" dirty="0"/>
                  <a:t>已</a:t>
                </a:r>
                <a:r>
                  <a:rPr lang="zh-TW" altLang="en-US" dirty="0" smtClean="0"/>
                  <a:t>知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TW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𝑋</m:t>
                        </m:r>
                      </m:e>
                    </m:acc>
                    <m:r>
                      <a:rPr lang="zh-TW" altLang="en-US" b="0" i="1" smtClean="0">
                        <a:latin typeface="Cambria Math"/>
                      </a:rPr>
                      <m:t> </m:t>
                    </m:r>
                    <m:r>
                      <a:rPr lang="zh-TW" altLang="en-US" i="1">
                        <a:latin typeface="Cambria Math"/>
                      </a:rPr>
                      <m:t>的平均和標準差</m:t>
                    </m:r>
                    <m:r>
                      <a:rPr lang="zh-TW" altLang="en-US" i="1" smtClean="0">
                        <a:latin typeface="Cambria Math"/>
                      </a:rPr>
                      <m:t>分別為</m:t>
                    </m:r>
                    <m:r>
                      <a:rPr lang="zh-TW" altLang="en-US" i="1" smtClean="0">
                        <a:latin typeface="Cambria Math"/>
                      </a:rPr>
                      <m:t>𝜇</m:t>
                    </m:r>
                    <m:r>
                      <a:rPr lang="en-US" altLang="zh-TW" b="0" i="1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/>
                          </a:rPr>
                          <m:t>𝜎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altLang="zh-TW" b="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zh-TW" b="0" i="1" smtClean="0">
                                <a:latin typeface="Cambria Math"/>
                              </a:rPr>
                              <m:t>𝑋</m:t>
                            </m:r>
                          </m:e>
                        </m:acc>
                      </m:sub>
                    </m:sSub>
                  </m:oMath>
                </a14:m>
                <a:endParaRPr lang="en-US" altLang="zh-TW" dirty="0" smtClean="0"/>
              </a:p>
              <a:p>
                <a:r>
                  <a:rPr lang="zh-TW" altLang="en-US" dirty="0" smtClean="0"/>
                  <a:t>且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zh-TW" altLang="en-US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TW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𝑋</m:t>
                        </m:r>
                      </m:e>
                    </m:acc>
                    <m:r>
                      <a:rPr lang="en-US" altLang="zh-TW" i="1">
                        <a:solidFill>
                          <a:schemeClr val="tx1"/>
                        </a:solidFill>
                        <a:latin typeface="Cambria Math"/>
                      </a:rPr>
                      <m:t>~</m:t>
                    </m:r>
                    <m:r>
                      <a:rPr lang="en-US" altLang="zh-TW" i="1">
                        <a:solidFill>
                          <a:schemeClr val="tx1"/>
                        </a:solidFill>
                        <a:latin typeface="Cambria Math"/>
                      </a:rPr>
                      <m:t>𝑁𝐷</m:t>
                    </m:r>
                    <m:r>
                      <a:rPr lang="en-US" altLang="zh-TW" i="1">
                        <a:solidFill>
                          <a:schemeClr val="tx1"/>
                        </a:solidFill>
                        <a:latin typeface="Cambria Math"/>
                      </a:rPr>
                      <m:t>(</m:t>
                    </m:r>
                    <m:r>
                      <a:rPr lang="zh-TW" altLang="en-US" i="1">
                        <a:solidFill>
                          <a:schemeClr val="tx1"/>
                        </a:solidFill>
                        <a:latin typeface="Cambria Math"/>
                      </a:rPr>
                      <m:t>𝜇</m:t>
                    </m:r>
                    <m:r>
                      <a:rPr lang="en-US" altLang="zh-TW" i="1">
                        <a:solidFill>
                          <a:schemeClr val="tx1"/>
                        </a:solidFill>
                        <a:latin typeface="Cambria Math"/>
                      </a:rPr>
                      <m:t>, </m:t>
                    </m:r>
                    <m:f>
                      <m:fPr>
                        <m:ctrlPr>
                          <a:rPr lang="en-US" altLang="zh-TW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zh-TW" alt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𝜎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TW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TW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𝑛</m:t>
                            </m:r>
                          </m:e>
                        </m:rad>
                      </m:den>
                    </m:f>
                    <m:r>
                      <a:rPr lang="en-US" altLang="zh-TW" i="1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altLang="zh-TW" dirty="0" smtClean="0">
                  <a:solidFill>
                    <a:schemeClr val="tx1"/>
                  </a:solidFill>
                </a:endParaRPr>
              </a:p>
              <a:p>
                <a:r>
                  <a:rPr lang="en-US" altLang="zh-TW" dirty="0" smtClean="0"/>
                  <a:t>=&gt; </a:t>
                </a:r>
                <a:r>
                  <a:rPr lang="zh-TW" altLang="en-US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lang="en-US" altLang="zh-TW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zh-TW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𝑋</m:t>
                            </m:r>
                          </m:e>
                        </m:acc>
                        <m:r>
                          <a:rPr lang="en-US" altLang="zh-TW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zh-TW" alt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𝜇</m:t>
                        </m:r>
                      </m:num>
                      <m:den>
                        <m:sSub>
                          <m:sSubPr>
                            <m:ctrlPr>
                              <a:rPr lang="en-US" altLang="zh-TW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zh-TW" altLang="en-US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𝜎</m:t>
                            </m:r>
                          </m:e>
                          <m:sub>
                            <m:acc>
                              <m:accPr>
                                <m:chr m:val="̅"/>
                                <m:ctrlPr>
                                  <a:rPr lang="en-US" altLang="zh-TW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altLang="zh-TW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𝑋</m:t>
                                </m:r>
                              </m:e>
                            </m:acc>
                          </m:sub>
                        </m:sSub>
                      </m:den>
                    </m:f>
                    <m:r>
                      <a:rPr lang="en-US" altLang="zh-TW" i="1">
                        <a:solidFill>
                          <a:schemeClr val="tx1"/>
                        </a:solidFill>
                        <a:latin typeface="Cambria Math"/>
                      </a:rPr>
                      <m:t>~</m:t>
                    </m:r>
                    <m:r>
                      <a:rPr lang="en-US" altLang="zh-TW" i="1">
                        <a:solidFill>
                          <a:schemeClr val="tx1"/>
                        </a:solidFill>
                        <a:latin typeface="Cambria Math"/>
                      </a:rPr>
                      <m:t>𝑁𝐷</m:t>
                    </m:r>
                    <m:r>
                      <a:rPr lang="en-US" altLang="zh-TW" i="1">
                        <a:solidFill>
                          <a:schemeClr val="tx1"/>
                        </a:solidFill>
                        <a:latin typeface="Cambria Math"/>
                      </a:rPr>
                      <m:t>(0,1)</m:t>
                    </m:r>
                  </m:oMath>
                </a14:m>
                <a:endParaRPr lang="en-US" altLang="zh-TW" dirty="0" smtClean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en-US" altLang="zh-TW" dirty="0">
                  <a:solidFill>
                    <a:schemeClr val="tx1"/>
                  </a:solidFill>
                </a:endParaRPr>
              </a:p>
              <a:p>
                <a:r>
                  <a:rPr lang="zh-TW" altLang="en-US" dirty="0" smtClean="0"/>
                  <a:t>或用 </a:t>
                </a:r>
                <a:r>
                  <a:rPr lang="en-US" altLang="zh-TW" dirty="0" smtClean="0"/>
                  <a:t>proposition 15 </a:t>
                </a:r>
                <a:r>
                  <a:rPr lang="zh-TW" altLang="en-US" dirty="0" smtClean="0"/>
                  <a:t>證明</a:t>
                </a:r>
                <a:endParaRPr lang="en-US" altLang="zh-TW" dirty="0" smtClean="0"/>
              </a:p>
              <a:p>
                <a:endParaRPr lang="en-US" altLang="zh-TW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32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992" y="4941168"/>
            <a:ext cx="7315200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615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4. b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zh-TW" altLang="en-US" dirty="0" smtClean="0"/>
                  <a:t>用</a:t>
                </a:r>
                <a:r>
                  <a:rPr lang="en-US" altLang="zh-TW" dirty="0" smtClean="0"/>
                  <a:t>MGF</a:t>
                </a:r>
                <a:r>
                  <a:rPr lang="zh-TW" altLang="en-US" dirty="0" smtClean="0"/>
                  <a:t>證明</a:t>
                </a:r>
                <a:endParaRPr lang="en-US" altLang="zh-TW" dirty="0"/>
              </a:p>
              <a:p>
                <a:r>
                  <a:rPr lang="en-US" altLang="zh-TW" dirty="0"/>
                  <a:t>ND(</a:t>
                </a:r>
                <a14:m>
                  <m:oMath xmlns:m="http://schemas.openxmlformats.org/officeDocument/2006/math">
                    <m:r>
                      <a:rPr lang="zh-TW" altLang="en-US" i="1">
                        <a:latin typeface="Cambria Math"/>
                      </a:rPr>
                      <m:t>𝜇</m:t>
                    </m:r>
                    <m:r>
                      <a:rPr lang="en-US" altLang="zh-TW" i="1">
                        <a:latin typeface="Cambria Math"/>
                      </a:rPr>
                      <m:t>, </m:t>
                    </m:r>
                    <m:r>
                      <a:rPr lang="zh-TW" altLang="en-US" i="1">
                        <a:latin typeface="Cambria Math"/>
                      </a:rPr>
                      <m:t>𝜎</m:t>
                    </m:r>
                    <m:r>
                      <a:rPr lang="en-US" altLang="zh-TW" i="1">
                        <a:latin typeface="Cambria Math"/>
                      </a:rPr>
                      <m:t>)</m:t>
                    </m:r>
                  </m:oMath>
                </a14:m>
                <a:r>
                  <a:rPr lang="en-US" altLang="zh-TW" dirty="0"/>
                  <a:t> </a:t>
                </a:r>
                <a:r>
                  <a:rPr lang="zh-TW" altLang="en-US" dirty="0"/>
                  <a:t>的</a:t>
                </a:r>
                <a:r>
                  <a:rPr lang="en-US" altLang="zh-TW" dirty="0"/>
                  <a:t>MGF</a:t>
                </a:r>
                <a:r>
                  <a:rPr lang="zh-TW" altLang="en-US" dirty="0"/>
                  <a:t>為 </a:t>
                </a:r>
                <a:r>
                  <a:rPr lang="en-US" altLang="zh-TW" dirty="0" err="1"/>
                  <a:t>exp</a:t>
                </a:r>
                <a:r>
                  <a:rPr lang="en-US" altLang="zh-TW" dirty="0"/>
                  <a:t>(t</a:t>
                </a:r>
                <a14:m>
                  <m:oMath xmlns:m="http://schemas.openxmlformats.org/officeDocument/2006/math">
                    <m:r>
                      <a:rPr lang="zh-TW" altLang="en-US" i="1">
                        <a:latin typeface="Cambria Math"/>
                      </a:rPr>
                      <m:t>𝜇</m:t>
                    </m:r>
                    <m:r>
                      <a:rPr lang="en-US" altLang="zh-TW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altLang="zh-TW" i="1">
                            <a:latin typeface="Cambria Math"/>
                          </a:rPr>
                        </m:ctrlPr>
                      </m:fPr>
                      <m:num>
                        <m:r>
                          <a:rPr lang="zh-TW" altLang="en-US" i="1">
                            <a:latin typeface="Cambria Math"/>
                          </a:rPr>
                          <m:t>𝜎</m:t>
                        </m:r>
                        <m:r>
                          <a:rPr lang="en-US" altLang="zh-TW" i="1" baseline="3000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altLang="zh-TW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altLang="zh-TW" i="1">
                        <a:latin typeface="Cambria Math"/>
                      </a:rPr>
                      <m:t>𝑡</m:t>
                    </m:r>
                    <m:r>
                      <a:rPr lang="en-US" altLang="zh-TW" i="1" baseline="30000">
                        <a:latin typeface="Cambria Math"/>
                      </a:rPr>
                      <m:t>2</m:t>
                    </m:r>
                  </m:oMath>
                </a14:m>
                <a:r>
                  <a:rPr lang="en-US" altLang="zh-TW" dirty="0"/>
                  <a:t>)</a:t>
                </a:r>
              </a:p>
              <a:p>
                <a:r>
                  <a:rPr lang="en-US" altLang="zh-TW" dirty="0"/>
                  <a:t>E[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TW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altLang="zh-TW" i="1">
                            <a:latin typeface="Cambria Math"/>
                          </a:rPr>
                          <m:t>𝑡</m:t>
                        </m:r>
                      </m:sup>
                    </m:sSup>
                    <m:f>
                      <m:fPr>
                        <m:ctrlPr>
                          <a:rPr lang="en-US" altLang="zh-TW" i="1" smtClean="0">
                            <a:latin typeface="Cambria Math"/>
                          </a:rPr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lang="en-US" altLang="zh-TW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zh-TW" b="0" i="1" smtClean="0">
                                <a:latin typeface="Cambria Math"/>
                              </a:rPr>
                              <m:t>𝑋</m:t>
                            </m:r>
                          </m:e>
                        </m:acc>
                        <m:r>
                          <a:rPr lang="en-US" altLang="zh-TW" b="0" i="1" smtClean="0">
                            <a:latin typeface="Cambria Math"/>
                          </a:rPr>
                          <m:t>−</m:t>
                        </m:r>
                        <m:r>
                          <a:rPr lang="zh-TW" altLang="en-US" b="0" i="1" smtClean="0">
                            <a:latin typeface="Cambria Math"/>
                          </a:rPr>
                          <m:t>𝜇</m:t>
                        </m:r>
                      </m:num>
                      <m:den>
                        <m:sSub>
                          <m:sSubPr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zh-TW" altLang="en-US" i="1">
                                <a:latin typeface="Cambria Math"/>
                              </a:rPr>
                              <m:t>𝜎</m:t>
                            </m:r>
                          </m:e>
                          <m:sub>
                            <m:acc>
                              <m:accPr>
                                <m:chr m:val="̅"/>
                                <m:ctrlPr>
                                  <a:rPr lang="en-US" altLang="zh-TW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altLang="zh-TW" i="1">
                                    <a:latin typeface="Cambria Math"/>
                                  </a:rPr>
                                  <m:t>𝑋</m:t>
                                </m:r>
                              </m:e>
                            </m:acc>
                          </m:sub>
                        </m:sSub>
                      </m:den>
                    </m:f>
                  </m:oMath>
                </a14:m>
                <a:r>
                  <a:rPr lang="en-US" altLang="zh-TW" dirty="0"/>
                  <a:t>]=E[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TW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altLang="zh-TW" b="0" i="1" smtClean="0">
                            <a:latin typeface="Cambria Math"/>
                          </a:rPr>
                          <m:t>𝑡</m:t>
                        </m:r>
                        <m:f>
                          <m:fPr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fPr>
                          <m:num>
                            <m:acc>
                              <m:accPr>
                                <m:chr m:val="̅"/>
                                <m:ctrlPr>
                                  <a:rPr lang="en-US" altLang="zh-TW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altLang="zh-TW" i="1">
                                    <a:latin typeface="Cambria Math"/>
                                  </a:rPr>
                                  <m:t>𝑋</m:t>
                                </m:r>
                              </m:e>
                            </m:acc>
                          </m:num>
                          <m:den>
                            <m:sSub>
                              <m:sSubPr>
                                <m:ctrlPr>
                                  <a:rPr lang="en-US" altLang="zh-TW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zh-TW" altLang="en-US" i="1">
                                    <a:latin typeface="Cambria Math"/>
                                  </a:rPr>
                                  <m:t>𝜎</m:t>
                                </m:r>
                              </m:e>
                              <m:sub>
                                <m:acc>
                                  <m:accPr>
                                    <m:chr m:val="̅"/>
                                    <m:ctrlPr>
                                      <a:rPr lang="en-US" altLang="zh-TW" i="1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zh-TW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</m:acc>
                              </m:sub>
                            </m:sSub>
                          </m:den>
                        </m:f>
                      </m:sup>
                    </m:sSup>
                  </m:oMath>
                </a14:m>
                <a:r>
                  <a:rPr lang="en-US" altLang="zh-TW" dirty="0" smtClean="0"/>
                  <a:t>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TW" b="0" i="1" dirty="0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altLang="zh-TW" b="0" i="1" dirty="0" smtClean="0">
                            <a:latin typeface="Cambria Math"/>
                          </a:rPr>
                          <m:t>𝑡</m:t>
                        </m:r>
                        <m:f>
                          <m:fPr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altLang="zh-TW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zh-TW" altLang="en-US" i="1">
                                <a:latin typeface="Cambria Math"/>
                              </a:rPr>
                              <m:t>𝜇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altLang="zh-TW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zh-TW" altLang="en-US" i="1">
                                    <a:latin typeface="Cambria Math"/>
                                  </a:rPr>
                                  <m:t>𝜎</m:t>
                                </m:r>
                              </m:e>
                              <m:sub>
                                <m:acc>
                                  <m:accPr>
                                    <m:chr m:val="̅"/>
                                    <m:ctrlPr>
                                      <a:rPr lang="en-US" altLang="zh-TW" i="1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zh-TW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</m:acc>
                              </m:sub>
                            </m:sSub>
                          </m:den>
                        </m:f>
                      </m:sup>
                    </m:sSup>
                  </m:oMath>
                </a14:m>
                <a:r>
                  <a:rPr lang="en-US" altLang="zh-TW" dirty="0" smtClean="0"/>
                  <a:t>]</a:t>
                </a:r>
                <a:endParaRPr lang="en-US" altLang="zh-TW" dirty="0"/>
              </a:p>
              <a:p>
                <a:pPr marL="0" indent="0">
                  <a:buNone/>
                </a:pPr>
                <a:r>
                  <a:rPr lang="en-US" altLang="zh-TW" dirty="0"/>
                  <a:t>	  </a:t>
                </a:r>
                <a:r>
                  <a:rPr lang="en-US" altLang="zh-TW" dirty="0" smtClean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TW" i="1" dirty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altLang="zh-TW" i="1" dirty="0">
                            <a:latin typeface="Cambria Math"/>
                          </a:rPr>
                          <m:t>𝑡</m:t>
                        </m:r>
                        <m:f>
                          <m:fPr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altLang="zh-TW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zh-TW" altLang="en-US" i="1">
                                <a:latin typeface="Cambria Math"/>
                              </a:rPr>
                              <m:t>𝜇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altLang="zh-TW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zh-TW" altLang="en-US" i="1">
                                    <a:latin typeface="Cambria Math"/>
                                  </a:rPr>
                                  <m:t>𝜎</m:t>
                                </m:r>
                              </m:e>
                              <m:sub>
                                <m:acc>
                                  <m:accPr>
                                    <m:chr m:val="̅"/>
                                    <m:ctrlPr>
                                      <a:rPr lang="en-US" altLang="zh-TW" i="1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zh-TW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</m:acc>
                              </m:sub>
                            </m:sSub>
                          </m:den>
                        </m:f>
                      </m:sup>
                    </m:sSup>
                  </m:oMath>
                </a14:m>
                <a:r>
                  <a:rPr lang="en-US" altLang="zh-TW" dirty="0" smtClean="0"/>
                  <a:t> * E</a:t>
                </a:r>
                <a:r>
                  <a:rPr lang="en-US" altLang="zh-TW" dirty="0"/>
                  <a:t>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TW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altLang="zh-TW" i="1">
                            <a:latin typeface="Cambria Math"/>
                          </a:rPr>
                          <m:t>𝑡</m:t>
                        </m:r>
                        <m:f>
                          <m:fPr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fPr>
                          <m:num>
                            <m:acc>
                              <m:accPr>
                                <m:chr m:val="̅"/>
                                <m:ctrlPr>
                                  <a:rPr lang="en-US" altLang="zh-TW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altLang="zh-TW" i="1">
                                    <a:latin typeface="Cambria Math"/>
                                  </a:rPr>
                                  <m:t>𝑋</m:t>
                                </m:r>
                              </m:e>
                            </m:acc>
                          </m:num>
                          <m:den>
                            <m:sSub>
                              <m:sSubPr>
                                <m:ctrlPr>
                                  <a:rPr lang="en-US" altLang="zh-TW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zh-TW" altLang="en-US" i="1">
                                    <a:latin typeface="Cambria Math"/>
                                  </a:rPr>
                                  <m:t>𝜎</m:t>
                                </m:r>
                              </m:e>
                              <m:sub>
                                <m:acc>
                                  <m:accPr>
                                    <m:chr m:val="̅"/>
                                    <m:ctrlPr>
                                      <a:rPr lang="en-US" altLang="zh-TW" i="1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zh-TW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</m:acc>
                              </m:sub>
                            </m:sSub>
                          </m:den>
                        </m:f>
                      </m:sup>
                    </m:sSup>
                  </m:oMath>
                </a14:m>
                <a:r>
                  <a:rPr lang="en-US" altLang="zh-TW" dirty="0" smtClean="0"/>
                  <a:t>]</a:t>
                </a:r>
                <a:endParaRPr lang="en-US" altLang="zh-TW" dirty="0"/>
              </a:p>
              <a:p>
                <a:pPr marL="0" indent="0">
                  <a:buNone/>
                </a:pPr>
                <a:r>
                  <a:rPr lang="en-US" altLang="zh-TW" dirty="0"/>
                  <a:t>	   </a:t>
                </a:r>
                <a:r>
                  <a:rPr lang="en-US" altLang="zh-TW" dirty="0" smtClean="0"/>
                  <a:t>=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dirty="0">
                        <a:latin typeface="Cambria Math"/>
                      </a:rPr>
                      <m:t>exp</m:t>
                    </m:r>
                    <m:r>
                      <a:rPr lang="en-US" altLang="zh-TW" i="1" dirty="0">
                        <a:latin typeface="Cambria Math"/>
                      </a:rPr>
                      <m:t>⁡(</m:t>
                    </m:r>
                    <m:r>
                      <a:rPr lang="en-US" altLang="zh-TW" i="1" dirty="0">
                        <a:latin typeface="Cambria Math"/>
                      </a:rPr>
                      <m:t>𝑡</m:t>
                    </m:r>
                    <m:f>
                      <m:fPr>
                        <m:ctrlPr>
                          <a:rPr lang="en-US" altLang="zh-TW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TW" i="1">
                            <a:latin typeface="Cambria Math"/>
                          </a:rPr>
                          <m:t>−</m:t>
                        </m:r>
                        <m:r>
                          <a:rPr lang="zh-TW" altLang="en-US" i="1">
                            <a:latin typeface="Cambria Math"/>
                          </a:rPr>
                          <m:t>𝜇</m:t>
                        </m:r>
                      </m:num>
                      <m:den>
                        <m:sSub>
                          <m:sSubPr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zh-TW" altLang="en-US" i="1">
                                <a:latin typeface="Cambria Math"/>
                              </a:rPr>
                              <m:t>𝜎</m:t>
                            </m:r>
                          </m:e>
                          <m:sub>
                            <m:acc>
                              <m:accPr>
                                <m:chr m:val="̅"/>
                                <m:ctrlPr>
                                  <a:rPr lang="en-US" altLang="zh-TW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altLang="zh-TW" i="1">
                                    <a:latin typeface="Cambria Math"/>
                                  </a:rPr>
                                  <m:t>𝑋</m:t>
                                </m:r>
                              </m:e>
                            </m:acc>
                          </m:sub>
                        </m:sSub>
                      </m:den>
                    </m:f>
                  </m:oMath>
                </a14:m>
                <a:r>
                  <a:rPr lang="en-US" altLang="zh-TW" dirty="0" smtClean="0"/>
                  <a:t>) * </a:t>
                </a:r>
                <a:r>
                  <a:rPr lang="en-US" altLang="zh-TW" dirty="0" err="1" smtClean="0"/>
                  <a:t>exp</a:t>
                </a:r>
                <a:r>
                  <a:rPr lang="en-US" altLang="zh-TW" dirty="0" smtClean="0"/>
                  <a:t>(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/>
                      </a:rPr>
                      <m:t>𝑡</m:t>
                    </m:r>
                    <m:f>
                      <m:fPr>
                        <m:ctrlPr>
                          <a:rPr lang="en-US" altLang="zh-TW" i="1">
                            <a:latin typeface="Cambria Math"/>
                          </a:rPr>
                        </m:ctrlPr>
                      </m:fPr>
                      <m:num>
                        <m:r>
                          <a:rPr lang="zh-TW" altLang="en-US" i="1">
                            <a:latin typeface="Cambria Math"/>
                          </a:rPr>
                          <m:t>𝜇</m:t>
                        </m:r>
                      </m:num>
                      <m:den>
                        <m:sSub>
                          <m:sSubPr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zh-TW" altLang="en-US" i="1">
                                <a:latin typeface="Cambria Math"/>
                              </a:rPr>
                              <m:t>𝜎</m:t>
                            </m:r>
                          </m:e>
                          <m:sub>
                            <m:acc>
                              <m:accPr>
                                <m:chr m:val="̅"/>
                                <m:ctrlPr>
                                  <a:rPr lang="en-US" altLang="zh-TW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altLang="zh-TW" i="1">
                                    <a:latin typeface="Cambria Math"/>
                                  </a:rPr>
                                  <m:t>𝑋</m:t>
                                </m:r>
                              </m:e>
                            </m:acc>
                          </m:sub>
                        </m:sSub>
                      </m:den>
                    </m:f>
                    <m:r>
                      <a:rPr lang="en-US" altLang="zh-TW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altLang="zh-TW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zh-TW" altLang="en-US" i="1">
                                <a:latin typeface="Cambria Math"/>
                              </a:rPr>
                              <m:t>𝜎</m:t>
                            </m:r>
                          </m:e>
                          <m:sub>
                            <m:acc>
                              <m:accPr>
                                <m:chr m:val="̅"/>
                                <m:ctrlPr>
                                  <a:rPr lang="en-US" altLang="zh-TW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altLang="zh-TW" i="1">
                                    <a:latin typeface="Cambria Math"/>
                                  </a:rPr>
                                  <m:t>𝑋</m:t>
                                </m:r>
                              </m:e>
                            </m:acc>
                          </m:sub>
                        </m:sSub>
                        <m:r>
                          <a:rPr lang="en-US" altLang="zh-TW" i="1" baseline="3000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altLang="zh-TW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m:rPr>
                        <m:nor/>
                      </m:rPr>
                      <a:rPr lang="en-US" altLang="zh-TW" dirty="0"/>
                      <m:t> (</m:t>
                    </m:r>
                    <m:r>
                      <a:rPr lang="en-US" altLang="zh-TW" i="1">
                        <a:latin typeface="Cambria Math"/>
                      </a:rPr>
                      <m:t>𝑡</m:t>
                    </m:r>
                    <m:f>
                      <m:fPr>
                        <m:ctrlPr>
                          <a:rPr lang="en-US" altLang="zh-TW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TW" i="1">
                            <a:latin typeface="Cambria Math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zh-TW" altLang="en-US" i="1">
                                <a:latin typeface="Cambria Math"/>
                              </a:rPr>
                              <m:t>𝜎</m:t>
                            </m:r>
                          </m:e>
                          <m:sub>
                            <m:acc>
                              <m:accPr>
                                <m:chr m:val="̅"/>
                                <m:ctrlPr>
                                  <a:rPr lang="en-US" altLang="zh-TW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altLang="zh-TW" i="1">
                                    <a:latin typeface="Cambria Math"/>
                                  </a:rPr>
                                  <m:t>𝑋</m:t>
                                </m:r>
                              </m:e>
                            </m:acc>
                          </m:sub>
                        </m:sSub>
                      </m:den>
                    </m:f>
                    <m:r>
                      <a:rPr lang="en-US" altLang="zh-TW" i="1">
                        <a:latin typeface="Cambria Math"/>
                      </a:rPr>
                      <m:t>)</m:t>
                    </m:r>
                    <m:r>
                      <a:rPr lang="en-US" altLang="zh-TW" i="1" baseline="30000">
                        <a:latin typeface="Cambria Math"/>
                      </a:rPr>
                      <m:t>2</m:t>
                    </m:r>
                  </m:oMath>
                </a14:m>
                <a:r>
                  <a:rPr lang="en-US" altLang="zh-TW" dirty="0" smtClean="0"/>
                  <a:t>)</a:t>
                </a:r>
              </a:p>
              <a:p>
                <a:pPr marL="0" indent="0">
                  <a:buNone/>
                </a:pPr>
                <a:r>
                  <a:rPr lang="en-US" altLang="zh-TW" dirty="0"/>
                  <a:t>	   </a:t>
                </a:r>
                <a:r>
                  <a:rPr lang="en-US" altLang="zh-TW" dirty="0" smtClean="0"/>
                  <a:t>=</a:t>
                </a:r>
                <a:r>
                  <a:rPr lang="en-US" altLang="zh-TW" dirty="0"/>
                  <a:t>exp(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TW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altLang="zh-TW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altLang="zh-TW" i="1">
                        <a:latin typeface="Cambria Math"/>
                      </a:rPr>
                      <m:t>𝑡</m:t>
                    </m:r>
                    <m:r>
                      <a:rPr lang="en-US" altLang="zh-TW" i="1" baseline="30000">
                        <a:latin typeface="Cambria Math"/>
                      </a:rPr>
                      <m:t>2</m:t>
                    </m:r>
                  </m:oMath>
                </a14:m>
                <a:r>
                  <a:rPr lang="en-US" altLang="zh-TW" dirty="0" smtClean="0"/>
                  <a:t>)</a:t>
                </a:r>
                <a:endParaRPr lang="en-US" altLang="zh-TW" dirty="0"/>
              </a:p>
              <a:p>
                <a:r>
                  <a:rPr lang="zh-TW" altLang="en-US" dirty="0">
                    <a:solidFill>
                      <a:srgbClr val="FF0000"/>
                    </a:solidFill>
                  </a:rPr>
                  <a:t>比較</a:t>
                </a:r>
                <a:r>
                  <a:rPr lang="en-US" altLang="zh-TW" dirty="0" smtClean="0">
                    <a:solidFill>
                      <a:srgbClr val="FF0000"/>
                    </a:solidFill>
                  </a:rPr>
                  <a:t>E</a:t>
                </a:r>
                <a:r>
                  <a:rPr lang="en-US" altLang="zh-TW" dirty="0">
                    <a:solidFill>
                      <a:srgbClr val="FF0000"/>
                    </a:solidFill>
                  </a:rPr>
                  <a:t>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TW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altLang="zh-TW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</m:sup>
                    </m:sSup>
                    <m:f>
                      <m:fPr>
                        <m:ctrlPr>
                          <a:rPr lang="en-US" altLang="zh-TW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𝑋</m:t>
                            </m:r>
                          </m:e>
                        </m:acc>
                        <m:r>
                          <a:rPr lang="en-US" altLang="zh-TW" i="1">
                            <a:solidFill>
                              <a:srgbClr val="FF00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zh-TW" alt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𝜇</m:t>
                        </m:r>
                      </m:num>
                      <m:den>
                        <m:sSub>
                          <m:sSubPr>
                            <m:ctrlP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zh-TW" altLang="en-US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𝜎</m:t>
                            </m:r>
                          </m:e>
                          <m:sub>
                            <m:acc>
                              <m:accPr>
                                <m:chr m:val="̅"/>
                                <m:ctrlPr>
                                  <a:rPr lang="en-US" altLang="zh-TW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altLang="zh-TW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𝑋</m:t>
                                </m:r>
                              </m:e>
                            </m:acc>
                          </m:sub>
                        </m:sSub>
                      </m:den>
                    </m:f>
                  </m:oMath>
                </a14:m>
                <a:r>
                  <a:rPr lang="en-US" altLang="zh-TW" dirty="0">
                    <a:solidFill>
                      <a:srgbClr val="FF0000"/>
                    </a:solidFill>
                  </a:rPr>
                  <a:t>]</a:t>
                </a:r>
                <a:r>
                  <a:rPr lang="zh-TW" altLang="en-US" dirty="0">
                    <a:solidFill>
                      <a:srgbClr val="FF0000"/>
                    </a:solidFill>
                  </a:rPr>
                  <a:t>與</a:t>
                </a:r>
                <a:r>
                  <a:rPr lang="en-US" altLang="zh-TW" dirty="0">
                    <a:solidFill>
                      <a:srgbClr val="FF0000"/>
                    </a:solidFill>
                  </a:rPr>
                  <a:t>ND(</a:t>
                </a:r>
                <a:r>
                  <a:rPr lang="zh-TW" altLang="en-US" dirty="0">
                    <a:solidFill>
                      <a:srgbClr val="FF0000"/>
                    </a:solidFill>
                  </a:rPr>
                  <a:t>𝜇</a:t>
                </a:r>
                <a:r>
                  <a:rPr lang="en-US" altLang="zh-TW" dirty="0">
                    <a:solidFill>
                      <a:srgbClr val="FF0000"/>
                    </a:solidFill>
                  </a:rPr>
                  <a:t>, </a:t>
                </a:r>
                <a:r>
                  <a:rPr lang="zh-TW" altLang="en-US" dirty="0">
                    <a:solidFill>
                      <a:srgbClr val="FF0000"/>
                    </a:solidFill>
                  </a:rPr>
                  <a:t>𝜎</a:t>
                </a:r>
                <a:r>
                  <a:rPr lang="en-US" altLang="zh-TW" dirty="0">
                    <a:solidFill>
                      <a:srgbClr val="FF0000"/>
                    </a:solidFill>
                  </a:rPr>
                  <a:t>) </a:t>
                </a:r>
                <a:r>
                  <a:rPr lang="zh-TW" altLang="en-US" dirty="0">
                    <a:solidFill>
                      <a:srgbClr val="FF0000"/>
                    </a:solidFill>
                  </a:rPr>
                  <a:t>的</a:t>
                </a:r>
                <a:r>
                  <a:rPr lang="en-US" altLang="zh-TW" dirty="0">
                    <a:solidFill>
                      <a:srgbClr val="FF0000"/>
                    </a:solidFill>
                  </a:rPr>
                  <a:t>MGF</a:t>
                </a:r>
                <a:r>
                  <a:rPr lang="zh-TW" altLang="en-US" dirty="0">
                    <a:solidFill>
                      <a:srgbClr val="FF0000"/>
                    </a:solidFill>
                  </a:rPr>
                  <a:t> </a:t>
                </a:r>
                <a:r>
                  <a:rPr lang="en-US" altLang="zh-TW" dirty="0">
                    <a:solidFill>
                      <a:srgbClr val="FF0000"/>
                    </a:solidFill>
                  </a:rPr>
                  <a:t>=&gt;</a:t>
                </a:r>
                <a:r>
                  <a:rPr lang="zh-TW" altLang="en-US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𝑋</m:t>
                            </m:r>
                          </m:e>
                        </m:acc>
                        <m:r>
                          <a:rPr lang="en-US" altLang="zh-TW" i="1">
                            <a:solidFill>
                              <a:srgbClr val="FF00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zh-TW" alt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𝜇</m:t>
                        </m:r>
                      </m:num>
                      <m:den>
                        <m:sSub>
                          <m:sSubPr>
                            <m:ctrlP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zh-TW" altLang="en-US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𝜎</m:t>
                            </m:r>
                          </m:e>
                          <m:sub>
                            <m:acc>
                              <m:accPr>
                                <m:chr m:val="̅"/>
                                <m:ctrlPr>
                                  <a:rPr lang="en-US" altLang="zh-TW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altLang="zh-TW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𝑋</m:t>
                                </m:r>
                              </m:e>
                            </m:acc>
                          </m:sub>
                        </m:sSub>
                      </m:den>
                    </m:f>
                    <m:r>
                      <a:rPr lang="en-US" altLang="zh-TW" i="1">
                        <a:solidFill>
                          <a:srgbClr val="FF0000"/>
                        </a:solidFill>
                        <a:latin typeface="Cambria Math"/>
                      </a:rPr>
                      <m:t>~</m:t>
                    </m:r>
                    <m:r>
                      <a:rPr lang="en-US" altLang="zh-TW" i="1">
                        <a:solidFill>
                          <a:srgbClr val="FF0000"/>
                        </a:solidFill>
                        <a:latin typeface="Cambria Math"/>
                      </a:rPr>
                      <m:t>𝑁𝐷</m:t>
                    </m:r>
                    <m:r>
                      <a:rPr lang="en-US" altLang="zh-TW" i="1">
                        <a:solidFill>
                          <a:srgbClr val="FF0000"/>
                        </a:solidFill>
                        <a:latin typeface="Cambria Math"/>
                      </a:rPr>
                      <m:t>(0,1)</m:t>
                    </m:r>
                  </m:oMath>
                </a14:m>
                <a:endParaRPr lang="en-US" altLang="zh-TW" dirty="0">
                  <a:solidFill>
                    <a:srgbClr val="FF0000"/>
                  </a:solidFill>
                </a:endParaRPr>
              </a:p>
              <a:p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327" t="-100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7036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5.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Bi(n, </a:t>
            </a:r>
            <a:r>
              <a:rPr lang="en-US" altLang="zh-TW" dirty="0"/>
              <a:t>p</a:t>
            </a:r>
            <a:r>
              <a:rPr lang="en-US" altLang="zh-TW" dirty="0" smtClean="0"/>
              <a:t>) </a:t>
            </a:r>
            <a:r>
              <a:rPr lang="zh-TW" altLang="en-US" dirty="0" smtClean="0"/>
              <a:t>的</a:t>
            </a:r>
            <a:r>
              <a:rPr lang="en-US" altLang="zh-TW" dirty="0"/>
              <a:t>MGF</a:t>
            </a:r>
            <a:r>
              <a:rPr lang="zh-TW" altLang="en-US" dirty="0"/>
              <a:t>為 </a:t>
            </a:r>
            <a:r>
              <a:rPr lang="en-US" altLang="zh-TW" dirty="0" smtClean="0"/>
              <a:t>[</a:t>
            </a:r>
            <a:r>
              <a:rPr lang="en-US" altLang="zh-TW" dirty="0"/>
              <a:t>pe</a:t>
            </a:r>
            <a:r>
              <a:rPr lang="en-US" altLang="zh-TW" baseline="30000" dirty="0"/>
              <a:t>t</a:t>
            </a:r>
            <a:r>
              <a:rPr lang="en-US" altLang="zh-TW" dirty="0"/>
              <a:t>+(1-p</a:t>
            </a:r>
            <a:r>
              <a:rPr lang="en-US" altLang="zh-TW" dirty="0" smtClean="0"/>
              <a:t>)]</a:t>
            </a:r>
            <a:r>
              <a:rPr lang="en-US" altLang="zh-TW" baseline="30000" dirty="0" smtClean="0"/>
              <a:t>n</a:t>
            </a:r>
            <a:endParaRPr lang="en-US" altLang="zh-TW" baseline="30000" dirty="0"/>
          </a:p>
          <a:p>
            <a:r>
              <a:rPr lang="en-US" altLang="zh-TW" dirty="0" smtClean="0"/>
              <a:t>X</a:t>
            </a:r>
            <a:r>
              <a:rPr lang="en-US" altLang="zh-TW" baseline="-25000" dirty="0" smtClean="0"/>
              <a:t>1</a:t>
            </a:r>
            <a:r>
              <a:rPr lang="en-US" altLang="zh-TW" dirty="0" smtClean="0"/>
              <a:t>~Bi(n</a:t>
            </a:r>
            <a:r>
              <a:rPr lang="en-US" altLang="zh-TW" baseline="-25000" dirty="0" smtClean="0"/>
              <a:t>1</a:t>
            </a:r>
            <a:r>
              <a:rPr lang="en-US" altLang="zh-TW" dirty="0" smtClean="0"/>
              <a:t>, p) </a:t>
            </a:r>
          </a:p>
          <a:p>
            <a:r>
              <a:rPr lang="en-US" altLang="zh-TW" dirty="0" smtClean="0"/>
              <a:t>X</a:t>
            </a:r>
            <a:r>
              <a:rPr lang="en-US" altLang="zh-TW" baseline="-25000" dirty="0" smtClean="0"/>
              <a:t>1</a:t>
            </a:r>
            <a:r>
              <a:rPr lang="zh-TW" altLang="en-US" dirty="0" smtClean="0"/>
              <a:t>的</a:t>
            </a:r>
            <a:r>
              <a:rPr lang="en-US" altLang="zh-TW" dirty="0" smtClean="0"/>
              <a:t>MGF</a:t>
            </a:r>
            <a:r>
              <a:rPr lang="zh-TW" altLang="en-US" dirty="0" smtClean="0"/>
              <a:t>  </a:t>
            </a:r>
            <a:r>
              <a:rPr lang="en-US" altLang="zh-TW" dirty="0" smtClean="0"/>
              <a:t> m</a:t>
            </a:r>
            <a:r>
              <a:rPr lang="en-US" altLang="zh-TW" baseline="-25000" dirty="0" smtClean="0"/>
              <a:t>x1</a:t>
            </a:r>
            <a:r>
              <a:rPr lang="en-US" altLang="zh-TW" dirty="0" smtClean="0"/>
              <a:t>(t)=[pe</a:t>
            </a:r>
            <a:r>
              <a:rPr lang="en-US" altLang="zh-TW" baseline="30000" dirty="0" smtClean="0"/>
              <a:t>t</a:t>
            </a:r>
            <a:r>
              <a:rPr lang="en-US" altLang="zh-TW" dirty="0" smtClean="0"/>
              <a:t>+(1-p)]</a:t>
            </a:r>
            <a:r>
              <a:rPr lang="en-US" altLang="zh-TW" baseline="30000" dirty="0" smtClean="0"/>
              <a:t>n1</a:t>
            </a:r>
          </a:p>
          <a:p>
            <a:r>
              <a:rPr lang="en-US" altLang="zh-TW" dirty="0" smtClean="0"/>
              <a:t>X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~Bi(n</a:t>
            </a:r>
            <a:r>
              <a:rPr lang="en-US" altLang="zh-TW" baseline="-25000" dirty="0"/>
              <a:t>2</a:t>
            </a:r>
            <a:r>
              <a:rPr lang="en-US" altLang="zh-TW" dirty="0" smtClean="0"/>
              <a:t>, </a:t>
            </a:r>
            <a:r>
              <a:rPr lang="en-US" altLang="zh-TW" dirty="0"/>
              <a:t>p) </a:t>
            </a:r>
          </a:p>
          <a:p>
            <a:r>
              <a:rPr lang="en-US" altLang="zh-TW" dirty="0" smtClean="0"/>
              <a:t>X</a:t>
            </a:r>
            <a:r>
              <a:rPr lang="en-US" altLang="zh-TW" baseline="-25000" dirty="0" smtClean="0"/>
              <a:t>2</a:t>
            </a:r>
            <a:r>
              <a:rPr lang="zh-TW" altLang="en-US" dirty="0" smtClean="0"/>
              <a:t>的</a:t>
            </a:r>
            <a:r>
              <a:rPr lang="en-US" altLang="zh-TW" dirty="0"/>
              <a:t>MGF </a:t>
            </a:r>
            <a:r>
              <a:rPr lang="zh-TW" altLang="en-US" dirty="0" smtClean="0"/>
              <a:t>  </a:t>
            </a:r>
            <a:r>
              <a:rPr lang="en-US" altLang="zh-TW" dirty="0" smtClean="0"/>
              <a:t>m</a:t>
            </a:r>
            <a:r>
              <a:rPr lang="en-US" altLang="zh-TW" baseline="-25000" dirty="0" smtClean="0"/>
              <a:t>x2</a:t>
            </a:r>
            <a:r>
              <a:rPr lang="en-US" altLang="zh-TW" dirty="0" smtClean="0"/>
              <a:t>(t</a:t>
            </a:r>
            <a:r>
              <a:rPr lang="en-US" altLang="zh-TW" dirty="0"/>
              <a:t>)=[pe</a:t>
            </a:r>
            <a:r>
              <a:rPr lang="en-US" altLang="zh-TW" baseline="30000" dirty="0"/>
              <a:t>t</a:t>
            </a:r>
            <a:r>
              <a:rPr lang="en-US" altLang="zh-TW" dirty="0"/>
              <a:t>+(1-p)]</a:t>
            </a:r>
            <a:r>
              <a:rPr lang="en-US" altLang="zh-TW" baseline="30000" dirty="0" smtClean="0"/>
              <a:t>n2</a:t>
            </a:r>
            <a:endParaRPr lang="zh-TW" altLang="en-US" baseline="30000" dirty="0"/>
          </a:p>
          <a:p>
            <a:r>
              <a:rPr lang="en-US" altLang="zh-TW" dirty="0" smtClean="0"/>
              <a:t>X</a:t>
            </a:r>
            <a:r>
              <a:rPr lang="en-US" altLang="zh-TW" baseline="-25000" dirty="0" smtClean="0"/>
              <a:t>1</a:t>
            </a:r>
            <a:r>
              <a:rPr lang="en-US" altLang="zh-TW" dirty="0" smtClean="0"/>
              <a:t>+</a:t>
            </a:r>
            <a:r>
              <a:rPr lang="en-US" altLang="zh-TW" dirty="0"/>
              <a:t> X</a:t>
            </a:r>
            <a:r>
              <a:rPr lang="en-US" altLang="zh-TW" baseline="-25000" dirty="0"/>
              <a:t>2</a:t>
            </a:r>
            <a:r>
              <a:rPr lang="zh-TW" altLang="en-US" dirty="0"/>
              <a:t>的</a:t>
            </a:r>
            <a:r>
              <a:rPr lang="en-US" altLang="zh-TW" dirty="0"/>
              <a:t>MGF </a:t>
            </a:r>
            <a:r>
              <a:rPr lang="zh-TW" altLang="en-US" dirty="0" smtClean="0"/>
              <a:t>  </a:t>
            </a:r>
            <a:r>
              <a:rPr lang="en-US" altLang="zh-TW" dirty="0" smtClean="0"/>
              <a:t>m</a:t>
            </a:r>
            <a:r>
              <a:rPr lang="en-US" altLang="zh-TW" baseline="-25000" dirty="0" smtClean="0"/>
              <a:t>x1+x2</a:t>
            </a:r>
            <a:r>
              <a:rPr lang="en-US" altLang="zh-TW" dirty="0" smtClean="0"/>
              <a:t>(t)=</a:t>
            </a:r>
            <a:r>
              <a:rPr lang="en-US" altLang="zh-TW" dirty="0"/>
              <a:t>m</a:t>
            </a:r>
            <a:r>
              <a:rPr lang="en-US" altLang="zh-TW" baseline="-25000" dirty="0"/>
              <a:t>x1</a:t>
            </a:r>
            <a:r>
              <a:rPr lang="en-US" altLang="zh-TW" dirty="0"/>
              <a:t>(t</a:t>
            </a:r>
            <a:r>
              <a:rPr lang="en-US" altLang="zh-TW" dirty="0" smtClean="0"/>
              <a:t>)</a:t>
            </a:r>
            <a:r>
              <a:rPr lang="en-US" altLang="zh-TW" dirty="0"/>
              <a:t> </a:t>
            </a:r>
            <a:r>
              <a:rPr lang="en-US" altLang="zh-TW" dirty="0" smtClean="0"/>
              <a:t>*m</a:t>
            </a:r>
            <a:r>
              <a:rPr lang="en-US" altLang="zh-TW" baseline="-25000" dirty="0" smtClean="0"/>
              <a:t>x2</a:t>
            </a:r>
            <a:r>
              <a:rPr lang="en-US" altLang="zh-TW" dirty="0" smtClean="0"/>
              <a:t>(t</a:t>
            </a:r>
            <a:r>
              <a:rPr lang="en-US" altLang="zh-TW" dirty="0"/>
              <a:t>)=[pe</a:t>
            </a:r>
            <a:r>
              <a:rPr lang="en-US" altLang="zh-TW" baseline="30000" dirty="0"/>
              <a:t>t</a:t>
            </a:r>
            <a:r>
              <a:rPr lang="en-US" altLang="zh-TW" dirty="0"/>
              <a:t>+(1-p)]</a:t>
            </a:r>
            <a:r>
              <a:rPr lang="en-US" altLang="zh-TW" baseline="30000" dirty="0" smtClean="0"/>
              <a:t>n1+n2</a:t>
            </a:r>
          </a:p>
          <a:p>
            <a:endParaRPr lang="en-US" altLang="zh-TW" baseline="30000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比較</a:t>
            </a:r>
            <a:r>
              <a:rPr lang="en-US" altLang="zh-TW" dirty="0">
                <a:solidFill>
                  <a:srgbClr val="FF0000"/>
                </a:solidFill>
              </a:rPr>
              <a:t>X</a:t>
            </a:r>
            <a:r>
              <a:rPr lang="en-US" altLang="zh-TW" baseline="-25000" dirty="0">
                <a:solidFill>
                  <a:srgbClr val="FF0000"/>
                </a:solidFill>
              </a:rPr>
              <a:t>1</a:t>
            </a:r>
            <a:r>
              <a:rPr lang="en-US" altLang="zh-TW" dirty="0">
                <a:solidFill>
                  <a:srgbClr val="FF0000"/>
                </a:solidFill>
              </a:rPr>
              <a:t>+ X</a:t>
            </a:r>
            <a:r>
              <a:rPr lang="en-US" altLang="zh-TW" baseline="-25000" dirty="0">
                <a:solidFill>
                  <a:srgbClr val="FF0000"/>
                </a:solidFill>
              </a:rPr>
              <a:t>2</a:t>
            </a:r>
            <a:r>
              <a:rPr lang="zh-TW" altLang="en-US" dirty="0">
                <a:solidFill>
                  <a:srgbClr val="FF0000"/>
                </a:solidFill>
              </a:rPr>
              <a:t>的</a:t>
            </a:r>
            <a:r>
              <a:rPr lang="en-US" altLang="zh-TW" dirty="0">
                <a:solidFill>
                  <a:srgbClr val="FF0000"/>
                </a:solidFill>
              </a:rPr>
              <a:t>MGF</a:t>
            </a:r>
            <a:r>
              <a:rPr lang="zh-TW" altLang="en-US" dirty="0" smtClean="0">
                <a:solidFill>
                  <a:srgbClr val="FF0000"/>
                </a:solidFill>
              </a:rPr>
              <a:t>與</a:t>
            </a:r>
            <a:r>
              <a:rPr lang="en-US" altLang="zh-TW" dirty="0">
                <a:solidFill>
                  <a:srgbClr val="FF0000"/>
                </a:solidFill>
              </a:rPr>
              <a:t>Bi(n, p)</a:t>
            </a:r>
            <a:r>
              <a:rPr lang="zh-TW" altLang="en-US" dirty="0" smtClean="0">
                <a:solidFill>
                  <a:srgbClr val="FF0000"/>
                </a:solidFill>
              </a:rPr>
              <a:t>的</a:t>
            </a:r>
            <a:r>
              <a:rPr lang="en-US" altLang="zh-TW" dirty="0" smtClean="0">
                <a:solidFill>
                  <a:srgbClr val="FF0000"/>
                </a:solidFill>
              </a:rPr>
              <a:t>MGF</a:t>
            </a:r>
            <a:endParaRPr lang="en-US" altLang="zh-TW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rgbClr val="FF0000"/>
                </a:solidFill>
              </a:rPr>
              <a:t> </a:t>
            </a:r>
            <a:r>
              <a:rPr lang="zh-TW" altLang="en-US" dirty="0" smtClean="0">
                <a:solidFill>
                  <a:srgbClr val="FF0000"/>
                </a:solidFill>
              </a:rPr>
              <a:t>   </a:t>
            </a:r>
            <a:r>
              <a:rPr lang="en-US" altLang="zh-TW" dirty="0" smtClean="0">
                <a:solidFill>
                  <a:srgbClr val="FF0000"/>
                </a:solidFill>
              </a:rPr>
              <a:t>=&gt;X</a:t>
            </a:r>
            <a:r>
              <a:rPr lang="en-US" altLang="zh-TW" baseline="-25000" dirty="0" smtClean="0">
                <a:solidFill>
                  <a:srgbClr val="FF0000"/>
                </a:solidFill>
              </a:rPr>
              <a:t>1</a:t>
            </a:r>
            <a:r>
              <a:rPr lang="en-US" altLang="zh-TW" dirty="0">
                <a:solidFill>
                  <a:srgbClr val="FF0000"/>
                </a:solidFill>
              </a:rPr>
              <a:t>+ </a:t>
            </a:r>
            <a:r>
              <a:rPr lang="en-US" altLang="zh-TW" dirty="0" smtClean="0">
                <a:solidFill>
                  <a:srgbClr val="FF0000"/>
                </a:solidFill>
              </a:rPr>
              <a:t>X</a:t>
            </a:r>
            <a:r>
              <a:rPr lang="en-US" altLang="zh-TW" baseline="-25000" dirty="0" smtClean="0">
                <a:solidFill>
                  <a:srgbClr val="FF0000"/>
                </a:solidFill>
              </a:rPr>
              <a:t>2</a:t>
            </a:r>
            <a:r>
              <a:rPr lang="en-US" altLang="zh-TW" dirty="0" smtClean="0">
                <a:solidFill>
                  <a:srgbClr val="FF0000"/>
                </a:solidFill>
              </a:rPr>
              <a:t>~Bi(n</a:t>
            </a:r>
            <a:r>
              <a:rPr lang="en-US" altLang="zh-TW" baseline="-25000" dirty="0" smtClean="0">
                <a:solidFill>
                  <a:srgbClr val="FF0000"/>
                </a:solidFill>
              </a:rPr>
              <a:t>1</a:t>
            </a:r>
            <a:r>
              <a:rPr lang="en-US" altLang="zh-TW" dirty="0" smtClean="0">
                <a:solidFill>
                  <a:srgbClr val="FF0000"/>
                </a:solidFill>
              </a:rPr>
              <a:t>+n</a:t>
            </a:r>
            <a:r>
              <a:rPr lang="en-US" altLang="zh-TW" baseline="-25000" dirty="0" smtClean="0">
                <a:solidFill>
                  <a:srgbClr val="FF0000"/>
                </a:solidFill>
              </a:rPr>
              <a:t>2</a:t>
            </a:r>
            <a:r>
              <a:rPr lang="en-US" altLang="zh-TW" dirty="0" smtClean="0">
                <a:solidFill>
                  <a:srgbClr val="FF0000"/>
                </a:solidFill>
              </a:rPr>
              <a:t>, </a:t>
            </a:r>
            <a:r>
              <a:rPr lang="en-US" altLang="zh-TW" dirty="0">
                <a:solidFill>
                  <a:srgbClr val="FF0000"/>
                </a:solidFill>
              </a:rPr>
              <a:t>p</a:t>
            </a:r>
            <a:r>
              <a:rPr lang="en-US" altLang="zh-TW" dirty="0" smtClean="0">
                <a:solidFill>
                  <a:srgbClr val="FF0000"/>
                </a:solidFill>
              </a:rPr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3742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6.</a:t>
            </a:r>
            <a:r>
              <a:rPr lang="zh-TW" altLang="en-US" dirty="0" smtClean="0"/>
              <a:t> </a:t>
            </a:r>
            <a:r>
              <a:rPr lang="en-US" altLang="zh-TW" dirty="0"/>
              <a:t>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計算過程中不可四捨五入</a:t>
            </a:r>
            <a:r>
              <a:rPr lang="en-US" altLang="zh-TW" dirty="0" smtClean="0"/>
              <a:t>!!!</a:t>
            </a:r>
          </a:p>
          <a:p>
            <a:r>
              <a:rPr lang="zh-TW" altLang="en-US" dirty="0"/>
              <a:t>查表請查精細</a:t>
            </a:r>
            <a:r>
              <a:rPr lang="zh-TW" altLang="en-US" dirty="0" smtClean="0"/>
              <a:t>一點，使用內插法</a:t>
            </a:r>
            <a:endParaRPr lang="en-US" altLang="zh-TW" dirty="0" smtClean="0"/>
          </a:p>
          <a:p>
            <a:r>
              <a:rPr lang="en-US" altLang="zh-TW" dirty="0" smtClean="0"/>
              <a:t>Excel standard normal distribution </a:t>
            </a:r>
            <a:r>
              <a:rPr lang="zh-TW" altLang="en-US" dirty="0" smtClean="0"/>
              <a:t>的反函數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   =NORMSINV(p)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284984"/>
            <a:ext cx="4536504" cy="276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125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市鎮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自訂 6">
      <a:majorFont>
        <a:latin typeface="Times New Roman"/>
        <a:ea typeface="微軟正黑體"/>
        <a:cs typeface=""/>
      </a:majorFont>
      <a:minorFont>
        <a:latin typeface="Times New Roman"/>
        <a:ea typeface="微軟正黑體"/>
        <a:cs typeface="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139</TotalTime>
  <Words>494</Words>
  <Application>Microsoft Office PowerPoint</Application>
  <PresentationFormat>如螢幕大小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壁窗</vt:lpstr>
      <vt:lpstr>Statistics</vt:lpstr>
      <vt:lpstr>2. c</vt:lpstr>
      <vt:lpstr>4. a</vt:lpstr>
      <vt:lpstr>4. a</vt:lpstr>
      <vt:lpstr>4. b</vt:lpstr>
      <vt:lpstr>4. b</vt:lpstr>
      <vt:lpstr>5.</vt:lpstr>
      <vt:lpstr>6. 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Statistics</dc:title>
  <dc:creator>JiongHsing</dc:creator>
  <cp:lastModifiedBy>JiongHsing</cp:lastModifiedBy>
  <cp:revision>22</cp:revision>
  <dcterms:created xsi:type="dcterms:W3CDTF">2012-11-15T14:07:07Z</dcterms:created>
  <dcterms:modified xsi:type="dcterms:W3CDTF">2012-11-21T05:42:34Z</dcterms:modified>
</cp:coreProperties>
</file>