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5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88" y="-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E5749D1-3CBD-4E7E-9F04-0A7176B1ABEA}" type="datetimeFigureOut">
              <a:rPr lang="zh-TW" altLang="en-US" smtClean="0"/>
              <a:t>2012/12/4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2B5FB3D-08CD-4F81-8C3E-3F1A7EA2768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749D1-3CBD-4E7E-9F04-0A7176B1ABEA}" type="datetimeFigureOut">
              <a:rPr lang="zh-TW" altLang="en-US" smtClean="0"/>
              <a:t>2012/12/4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FB3D-08CD-4F81-8C3E-3F1A7EA2768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749D1-3CBD-4E7E-9F04-0A7176B1ABEA}" type="datetimeFigureOut">
              <a:rPr lang="zh-TW" altLang="en-US" smtClean="0"/>
              <a:t>2012/12/4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FB3D-08CD-4F81-8C3E-3F1A7EA2768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E5749D1-3CBD-4E7E-9F04-0A7176B1ABEA}" type="datetimeFigureOut">
              <a:rPr lang="zh-TW" altLang="en-US" smtClean="0"/>
              <a:t>2012/12/4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2B5FB3D-08CD-4F81-8C3E-3F1A7EA2768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E5749D1-3CBD-4E7E-9F04-0A7176B1ABEA}" type="datetimeFigureOut">
              <a:rPr lang="zh-TW" altLang="en-US" smtClean="0"/>
              <a:t>2012/12/4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2B5FB3D-08CD-4F81-8C3E-3F1A7EA2768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749D1-3CBD-4E7E-9F04-0A7176B1ABEA}" type="datetimeFigureOut">
              <a:rPr lang="zh-TW" altLang="en-US" smtClean="0"/>
              <a:t>2012/12/4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FB3D-08CD-4F81-8C3E-3F1A7EA2768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749D1-3CBD-4E7E-9F04-0A7176B1ABEA}" type="datetimeFigureOut">
              <a:rPr lang="zh-TW" altLang="en-US" smtClean="0"/>
              <a:t>2012/12/4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FB3D-08CD-4F81-8C3E-3F1A7EA2768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5749D1-3CBD-4E7E-9F04-0A7176B1ABEA}" type="datetimeFigureOut">
              <a:rPr lang="zh-TW" altLang="en-US" smtClean="0"/>
              <a:t>2012/12/4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2B5FB3D-08CD-4F81-8C3E-3F1A7EA2768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749D1-3CBD-4E7E-9F04-0A7176B1ABEA}" type="datetimeFigureOut">
              <a:rPr lang="zh-TW" altLang="en-US" smtClean="0"/>
              <a:t>2012/12/4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FB3D-08CD-4F81-8C3E-3F1A7EA2768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E5749D1-3CBD-4E7E-9F04-0A7176B1ABEA}" type="datetimeFigureOut">
              <a:rPr lang="zh-TW" altLang="en-US" smtClean="0"/>
              <a:t>2012/12/4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2B5FB3D-08CD-4F81-8C3E-3F1A7EA2768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5749D1-3CBD-4E7E-9F04-0A7176B1ABEA}" type="datetimeFigureOut">
              <a:rPr lang="zh-TW" altLang="en-US" smtClean="0"/>
              <a:t>2012/12/4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2B5FB3D-08CD-4F81-8C3E-3F1A7EA2768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E5749D1-3CBD-4E7E-9F04-0A7176B1ABEA}" type="datetimeFigureOut">
              <a:rPr lang="zh-TW" altLang="en-US" smtClean="0"/>
              <a:t>2012/12/4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2B5FB3D-08CD-4F81-8C3E-3F1A7EA2768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>
                <a:latin typeface="Calibri" pitchFamily="34" charset="0"/>
              </a:rPr>
              <a:t>Statistics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2012/12/05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3061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7.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altLang="zh-TW" dirty="0" smtClean="0"/>
                  <a:t>pdf of Gamma(</a:t>
                </a:r>
                <a:r>
                  <a:rPr lang="el-GR" altLang="zh-TW" dirty="0" smtClean="0"/>
                  <a:t>α</a:t>
                </a:r>
                <a:r>
                  <a:rPr lang="en-US" altLang="zh-TW" dirty="0" smtClean="0"/>
                  <a:t>, </a:t>
                </a:r>
                <a:r>
                  <a:rPr lang="el-GR" altLang="zh-TW" dirty="0" smtClean="0"/>
                  <a:t>β</a:t>
                </a:r>
                <a:r>
                  <a:rPr lang="en-US" altLang="zh-TW" dirty="0" smtClean="0"/>
                  <a:t>) </a:t>
                </a:r>
              </a:p>
              <a:p>
                <a:r>
                  <a:rPr lang="en-US" altLang="zh-TW" dirty="0" smtClean="0"/>
                  <a:t>f(x|</a:t>
                </a:r>
                <a:r>
                  <a:rPr lang="el-GR" altLang="zh-TW" dirty="0"/>
                  <a:t> α</a:t>
                </a:r>
                <a:r>
                  <a:rPr lang="en-US" altLang="zh-TW" dirty="0"/>
                  <a:t>, </a:t>
                </a:r>
                <a:r>
                  <a:rPr lang="el-GR" altLang="zh-TW" dirty="0"/>
                  <a:t>β</a:t>
                </a:r>
                <a:r>
                  <a:rPr lang="en-US" altLang="zh-TW" dirty="0"/>
                  <a:t>) </a:t>
                </a:r>
                <a:r>
                  <a:rPr lang="en-US" altLang="zh-TW" dirty="0" smtClean="0"/>
                  <a:t>=</a:t>
                </a:r>
                <a:r>
                  <a:rPr lang="zh-TW" altLang="en-US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80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TW" sz="28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sz="28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zh-TW" altLang="en-US" sz="2800" i="1" smtClean="0">
                                <a:latin typeface="Cambria Math"/>
                              </a:rPr>
                              <m:t>𝛼</m:t>
                            </m:r>
                            <m:r>
                              <a:rPr lang="en-US" altLang="zh-TW" sz="2800" b="0" i="1" smtClean="0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  <m:sSup>
                          <m:sSupPr>
                            <m:ctrlPr>
                              <a:rPr lang="en-US" altLang="zh-TW" sz="28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sz="2800" b="0" i="1" smtClean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zh-TW" sz="2800" b="0" i="1" smtClean="0">
                                <a:latin typeface="Cambria Math"/>
                              </a:rPr>
                              <m:t>− </m:t>
                            </m:r>
                            <m:f>
                              <m:fPr>
                                <m:ctrlPr>
                                  <a:rPr lang="en-US" altLang="zh-TW" sz="28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2800" b="0" i="1" smtClean="0">
                                    <a:latin typeface="Cambria Math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zh-TW" altLang="en-US" sz="2800" b="0" i="1" smtClean="0">
                                    <a:latin typeface="Cambria Math"/>
                                  </a:rPr>
                                  <m:t>𝛽</m:t>
                                </m:r>
                              </m:den>
                            </m:f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altLang="zh-TW" sz="28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zh-TW" altLang="en-US" sz="2800" i="1" smtClean="0">
                                <a:latin typeface="Cambria Math"/>
                              </a:rPr>
                              <m:t>𝛽</m:t>
                            </m:r>
                          </m:e>
                          <m:sup>
                            <m:r>
                              <a:rPr lang="zh-TW" altLang="en-US" sz="2800" i="1" smtClean="0">
                                <a:latin typeface="Cambria Math"/>
                              </a:rPr>
                              <m:t>𝛼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altLang="zh-TW" sz="2800" i="1">
                            <a:latin typeface="Cambria Math"/>
                            <a:ea typeface="Cambria Math"/>
                          </a:rPr>
                          <m:t>Γ</m:t>
                        </m:r>
                        <m:r>
                          <a:rPr lang="en-US" altLang="zh-TW" sz="2800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zh-TW" altLang="en-US" sz="2800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  <m:r>
                          <a:rPr lang="en-US" altLang="zh-TW" sz="28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en-US" altLang="zh-TW" dirty="0" smtClean="0"/>
              </a:p>
              <a:p>
                <a:r>
                  <a:rPr lang="en-US" altLang="zh-TW" dirty="0" smtClean="0"/>
                  <a:t>Chi(n) ~ Gamma(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latin typeface="Cambria Math"/>
                          </a:rPr>
                          <m:t>𝑛</m:t>
                        </m:r>
                      </m:num>
                      <m:den>
                        <m:r>
                          <a:rPr lang="en-US" altLang="zh-TW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, 2)</a:t>
                </a:r>
              </a:p>
              <a:p>
                <a:r>
                  <a:rPr lang="en-US" altLang="zh-TW" dirty="0" err="1"/>
                  <a:t>p</a:t>
                </a:r>
                <a:r>
                  <a:rPr lang="en-US" altLang="zh-TW" dirty="0" err="1" smtClean="0"/>
                  <a:t>df</a:t>
                </a:r>
                <a:r>
                  <a:rPr lang="en-US" altLang="zh-TW" dirty="0" smtClean="0"/>
                  <a:t> of Chi(n)</a:t>
                </a:r>
              </a:p>
              <a:p>
                <a:r>
                  <a:rPr lang="en-US" altLang="zh-TW" dirty="0" smtClean="0"/>
                  <a:t> </a:t>
                </a:r>
                <a:r>
                  <a:rPr lang="en-US" altLang="zh-TW" dirty="0"/>
                  <a:t>f(x|</a:t>
                </a:r>
                <a:r>
                  <a:rPr lang="el-GR" altLang="zh-TW" dirty="0"/>
                  <a:t> </a:t>
                </a:r>
                <a:r>
                  <a:rPr lang="en-US" altLang="zh-TW" dirty="0" smtClean="0"/>
                  <a:t>n) </a:t>
                </a:r>
                <a:r>
                  <a:rPr lang="en-US" altLang="zh-TW" sz="2800" dirty="0"/>
                  <a:t>=</a:t>
                </a:r>
                <a:r>
                  <a:rPr lang="zh-TW" altLang="en-US" sz="28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800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TW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sz="28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f>
                              <m:fPr>
                                <m:ctrlPr>
                                  <a:rPr lang="en-US" altLang="zh-TW" sz="28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2800" b="0" i="1" smtClean="0">
                                    <a:latin typeface="Cambria Math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altLang="zh-TW" sz="2800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altLang="zh-TW" sz="2800" i="1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  <m:sSup>
                          <m:sSupPr>
                            <m:ctrlPr>
                              <a:rPr lang="en-US" altLang="zh-TW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sz="280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zh-TW" sz="2800" i="1">
                                <a:latin typeface="Cambria Math"/>
                              </a:rPr>
                              <m:t>− </m:t>
                            </m:r>
                            <m:f>
                              <m:fPr>
                                <m:ctrlPr>
                                  <a:rPr lang="en-US" altLang="zh-TW" sz="28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2800" i="1">
                                    <a:latin typeface="Cambria Math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US" altLang="zh-TW" sz="2800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altLang="zh-TW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sz="2800" b="0" i="1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f>
                              <m:fPr>
                                <m:ctrlPr>
                                  <a:rPr lang="en-US" altLang="zh-TW" sz="28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2800" b="0" i="1" smtClean="0">
                                    <a:latin typeface="Cambria Math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altLang="zh-TW" sz="2800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m:rPr>
                            <m:sty m:val="p"/>
                          </m:rPr>
                          <a:rPr lang="en-US" altLang="zh-TW" sz="2800" i="1">
                            <a:latin typeface="Cambria Math"/>
                            <a:ea typeface="Cambria Math"/>
                          </a:rPr>
                          <m:t>Γ</m:t>
                        </m:r>
                        <m:r>
                          <a:rPr lang="en-US" altLang="zh-TW" sz="2800" i="1">
                            <a:latin typeface="Cambria Math"/>
                            <a:ea typeface="Cambria Math"/>
                          </a:rPr>
                          <m:t>(</m:t>
                        </m:r>
                        <m:f>
                          <m:fPr>
                            <m:ctrlPr>
                              <a:rPr lang="en-US" altLang="zh-TW" sz="280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altLang="zh-TW" sz="2800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num>
                          <m:den>
                            <m:r>
                              <a:rPr lang="en-US" altLang="zh-TW" sz="28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altLang="zh-TW" sz="2800" i="1">
                            <a:latin typeface="Cambria Math"/>
                            <a:ea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en-US" altLang="zh-TW" dirty="0" smtClean="0"/>
              </a:p>
              <a:p>
                <a:endParaRPr lang="en-US" altLang="zh-TW" dirty="0" smtClean="0"/>
              </a:p>
              <a:p>
                <a:r>
                  <a:rPr lang="zh-TW" altLang="en-US" dirty="0" smtClean="0"/>
                  <a:t>大家應該不會想要積這種東西來解題</a:t>
                </a:r>
                <a:endParaRPr lang="en-US" altLang="zh-TW" dirty="0"/>
              </a:p>
              <a:p>
                <a:pPr marL="0" indent="0">
                  <a:buNone/>
                </a:pPr>
                <a:r>
                  <a:rPr lang="en-US" altLang="zh-TW" dirty="0" smtClean="0"/>
                  <a:t>	=&gt;</a:t>
                </a:r>
                <a:r>
                  <a:rPr lang="zh-TW" altLang="en-US" dirty="0" smtClean="0"/>
                  <a:t> 用</a:t>
                </a:r>
                <a:r>
                  <a:rPr lang="en-US" altLang="zh-TW" dirty="0" smtClean="0"/>
                  <a:t>Excel</a:t>
                </a:r>
                <a:r>
                  <a:rPr lang="zh-TW" altLang="en-US" dirty="0" smtClean="0"/>
                  <a:t>或查表解題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 t="-175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395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7.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Excel </a:t>
            </a:r>
          </a:p>
          <a:p>
            <a:pPr lvl="1"/>
            <a:r>
              <a:rPr lang="en-US" altLang="zh-TW" dirty="0"/>
              <a:t>=</a:t>
            </a:r>
            <a:r>
              <a:rPr lang="en-US" altLang="zh-TW" dirty="0" smtClean="0"/>
              <a:t>CHIDIST(x, </a:t>
            </a:r>
            <a:r>
              <a:rPr lang="en-US" altLang="zh-TW" dirty="0" err="1" smtClean="0"/>
              <a:t>deg_freedom</a:t>
            </a:r>
            <a:r>
              <a:rPr lang="en-US" altLang="zh-TW" dirty="0" smtClean="0"/>
              <a:t>)</a:t>
            </a:r>
          </a:p>
          <a:p>
            <a:pPr marL="365760" lvl="1" indent="0">
              <a:buNone/>
            </a:pPr>
            <a:r>
              <a:rPr lang="zh-TW" altLang="en-US" dirty="0" smtClean="0"/>
              <a:t>   回傳</a:t>
            </a:r>
            <a:r>
              <a:rPr lang="zh-TW" altLang="en-US" b="1" dirty="0">
                <a:solidFill>
                  <a:srgbClr val="C00000"/>
                </a:solidFill>
              </a:rPr>
              <a:t>右</a:t>
            </a:r>
            <a:r>
              <a:rPr lang="zh-TW" altLang="en-US" b="1" dirty="0" smtClean="0">
                <a:solidFill>
                  <a:srgbClr val="C00000"/>
                </a:solidFill>
              </a:rPr>
              <a:t>尾</a:t>
            </a:r>
            <a:r>
              <a:rPr lang="zh-TW" altLang="en-US" dirty="0" smtClean="0"/>
              <a:t>的機率值</a:t>
            </a:r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Excel 2010</a:t>
            </a:r>
            <a:r>
              <a:rPr lang="zh-TW" altLang="en-US" dirty="0"/>
              <a:t>新增的</a:t>
            </a:r>
            <a:r>
              <a:rPr lang="zh-TW" altLang="en-US" dirty="0" smtClean="0"/>
              <a:t>公式</a:t>
            </a:r>
            <a:endParaRPr lang="en-US" altLang="zh-TW" dirty="0" smtClean="0"/>
          </a:p>
          <a:p>
            <a:pPr lvl="1"/>
            <a:r>
              <a:rPr lang="en-US" altLang="zh-TW" dirty="0"/>
              <a:t>=</a:t>
            </a:r>
            <a:r>
              <a:rPr lang="en-US" altLang="zh-TW" dirty="0" smtClean="0"/>
              <a:t>CHISQ.DIST.RT</a:t>
            </a:r>
            <a:r>
              <a:rPr lang="en-US" altLang="zh-TW" dirty="0"/>
              <a:t>(x, </a:t>
            </a:r>
            <a:r>
              <a:rPr lang="en-US" altLang="zh-TW" dirty="0" err="1"/>
              <a:t>deg_freedom</a:t>
            </a:r>
            <a:r>
              <a:rPr lang="en-US" altLang="zh-TW" dirty="0" smtClean="0"/>
              <a:t>)</a:t>
            </a:r>
          </a:p>
          <a:p>
            <a:pPr marL="365760" lvl="1" indent="0">
              <a:buNone/>
            </a:pPr>
            <a:r>
              <a:rPr lang="zh-TW" altLang="en-US" dirty="0" smtClean="0"/>
              <a:t>    回</a:t>
            </a:r>
            <a:r>
              <a:rPr lang="zh-TW" altLang="en-US" dirty="0"/>
              <a:t>傳</a:t>
            </a:r>
            <a:r>
              <a:rPr lang="zh-TW" altLang="en-US" b="1" dirty="0">
                <a:solidFill>
                  <a:srgbClr val="C00000"/>
                </a:solidFill>
              </a:rPr>
              <a:t>右尾</a:t>
            </a:r>
            <a:r>
              <a:rPr lang="zh-TW" altLang="en-US" dirty="0"/>
              <a:t>的機率</a:t>
            </a:r>
            <a:r>
              <a:rPr lang="zh-TW" altLang="en-US" dirty="0" smtClean="0"/>
              <a:t>值，和</a:t>
            </a:r>
            <a:r>
              <a:rPr lang="en-US" altLang="zh-TW" dirty="0"/>
              <a:t>=CHIDIST(x, </a:t>
            </a:r>
            <a:r>
              <a:rPr lang="en-US" altLang="zh-TW" dirty="0" err="1"/>
              <a:t>deg_freedom</a:t>
            </a:r>
            <a:r>
              <a:rPr lang="en-US" altLang="zh-TW" dirty="0" smtClean="0"/>
              <a:t>)</a:t>
            </a:r>
            <a:r>
              <a:rPr lang="zh-TW" altLang="en-US" dirty="0" smtClean="0"/>
              <a:t>相同</a:t>
            </a:r>
            <a:endParaRPr lang="en-US" altLang="zh-TW" dirty="0"/>
          </a:p>
          <a:p>
            <a:endParaRPr lang="en-US" altLang="zh-TW" dirty="0"/>
          </a:p>
          <a:p>
            <a:pPr lvl="1"/>
            <a:r>
              <a:rPr lang="en-US" altLang="zh-TW" dirty="0" smtClean="0"/>
              <a:t>=CHISQ.DIST(</a:t>
            </a:r>
            <a:r>
              <a:rPr lang="en-US" altLang="zh-TW" dirty="0"/>
              <a:t>x, </a:t>
            </a:r>
            <a:r>
              <a:rPr lang="en-US" altLang="zh-TW" dirty="0" err="1" smtClean="0"/>
              <a:t>deg_freedom</a:t>
            </a:r>
            <a:r>
              <a:rPr lang="en-US" altLang="zh-TW" dirty="0" smtClean="0"/>
              <a:t>, cumulative) </a:t>
            </a:r>
          </a:p>
          <a:p>
            <a:pPr marL="365760" lvl="1" indent="0">
              <a:buNone/>
            </a:pPr>
            <a:r>
              <a:rPr lang="zh-TW" altLang="en-US" dirty="0" smtClean="0"/>
              <a:t>    回傳</a:t>
            </a:r>
            <a:r>
              <a:rPr lang="zh-TW" altLang="en-US" b="1" dirty="0">
                <a:solidFill>
                  <a:srgbClr val="C00000"/>
                </a:solidFill>
              </a:rPr>
              <a:t>左</a:t>
            </a:r>
            <a:r>
              <a:rPr lang="zh-TW" altLang="en-US" b="1" dirty="0" smtClean="0">
                <a:solidFill>
                  <a:srgbClr val="C00000"/>
                </a:solidFill>
              </a:rPr>
              <a:t>尾</a:t>
            </a:r>
            <a:r>
              <a:rPr lang="zh-TW" altLang="en-US" dirty="0"/>
              <a:t>的機率值</a:t>
            </a:r>
          </a:p>
        </p:txBody>
      </p:sp>
      <p:pic>
        <p:nvPicPr>
          <p:cNvPr id="2050" name="Picture 2" descr="chi-dist-5df.jpg (904×529)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5419"/>
          <a:stretch/>
        </p:blipFill>
        <p:spPr bwMode="auto">
          <a:xfrm>
            <a:off x="4404787" y="1098563"/>
            <a:ext cx="3456384" cy="1912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6706979" y="305667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 smtClean="0"/>
              <a:t>x</a:t>
            </a:r>
            <a:endParaRPr lang="zh-TW" altLang="en-US" sz="2400" b="1" dirty="0"/>
          </a:p>
        </p:txBody>
      </p:sp>
      <p:cxnSp>
        <p:nvCxnSpPr>
          <p:cNvPr id="15" name="直線接點 14"/>
          <p:cNvCxnSpPr/>
          <p:nvPr/>
        </p:nvCxnSpPr>
        <p:spPr>
          <a:xfrm>
            <a:off x="6876256" y="2132856"/>
            <a:ext cx="0" cy="104888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536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答題注意事項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只有在最後答案才能四捨五入，</a:t>
            </a:r>
            <a:r>
              <a:rPr lang="zh-TW" altLang="en-US" b="1" dirty="0" smtClean="0">
                <a:solidFill>
                  <a:srgbClr val="C00000"/>
                </a:solidFill>
              </a:rPr>
              <a:t>過程中不可四捨五入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r>
              <a:rPr lang="zh-TW" altLang="en-US" dirty="0" smtClean="0"/>
              <a:t>問是什麼分配時，請把分配的參數</a:t>
            </a:r>
            <a:r>
              <a:rPr lang="zh-TW" altLang="en-US" dirty="0"/>
              <a:t>為何</a:t>
            </a:r>
            <a:r>
              <a:rPr lang="zh-TW" altLang="en-US" dirty="0" smtClean="0"/>
              <a:t>也寫出來</a:t>
            </a:r>
            <a:endParaRPr lang="en-US" altLang="zh-TW" dirty="0" smtClean="0"/>
          </a:p>
          <a:p>
            <a:pPr lvl="1"/>
            <a:r>
              <a:rPr lang="en-US" altLang="zh-TW" dirty="0" err="1"/>
              <a:t>Ber</a:t>
            </a:r>
            <a:r>
              <a:rPr lang="en-US" altLang="zh-TW" dirty="0"/>
              <a:t>(</a:t>
            </a:r>
            <a:r>
              <a:rPr lang="en-US" altLang="zh-TW" dirty="0">
                <a:solidFill>
                  <a:srgbClr val="C00000"/>
                </a:solidFill>
              </a:rPr>
              <a:t>p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Bi(</a:t>
            </a:r>
            <a:r>
              <a:rPr lang="en-US" altLang="zh-TW" dirty="0" smtClean="0">
                <a:solidFill>
                  <a:srgbClr val="C00000"/>
                </a:solidFill>
              </a:rPr>
              <a:t>n</a:t>
            </a:r>
            <a:r>
              <a:rPr lang="en-US" altLang="zh-TW" dirty="0" smtClean="0"/>
              <a:t>, </a:t>
            </a:r>
            <a:r>
              <a:rPr lang="en-US" altLang="zh-TW" dirty="0">
                <a:solidFill>
                  <a:srgbClr val="C00000"/>
                </a:solidFill>
              </a:rPr>
              <a:t>p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HG(</a:t>
            </a:r>
            <a:r>
              <a:rPr lang="en-US" altLang="zh-TW" dirty="0" smtClean="0">
                <a:solidFill>
                  <a:srgbClr val="C00000"/>
                </a:solidFill>
              </a:rPr>
              <a:t>N</a:t>
            </a:r>
            <a:r>
              <a:rPr lang="en-US" altLang="zh-TW" dirty="0"/>
              <a:t>,</a:t>
            </a:r>
            <a:r>
              <a:rPr lang="en-US" altLang="zh-TW" dirty="0" smtClean="0"/>
              <a:t> </a:t>
            </a:r>
            <a:r>
              <a:rPr lang="en-US" altLang="zh-TW" dirty="0" smtClean="0">
                <a:solidFill>
                  <a:srgbClr val="C00000"/>
                </a:solidFill>
              </a:rPr>
              <a:t>A</a:t>
            </a:r>
            <a:r>
              <a:rPr lang="en-US" altLang="zh-TW" dirty="0" smtClean="0"/>
              <a:t>, </a:t>
            </a:r>
            <a:r>
              <a:rPr lang="en-US" altLang="zh-TW" dirty="0">
                <a:solidFill>
                  <a:srgbClr val="C00000"/>
                </a:solidFill>
              </a:rPr>
              <a:t>n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Poi(</a:t>
            </a:r>
            <a:r>
              <a:rPr lang="el-GR" altLang="zh-TW" dirty="0">
                <a:solidFill>
                  <a:srgbClr val="C00000"/>
                </a:solidFill>
              </a:rPr>
              <a:t>λ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err="1" smtClean="0"/>
              <a:t>Uni</a:t>
            </a:r>
            <a:r>
              <a:rPr lang="en-US" altLang="zh-TW" dirty="0" smtClean="0"/>
              <a:t>(</a:t>
            </a:r>
            <a:r>
              <a:rPr lang="en-US" altLang="zh-TW" dirty="0" smtClean="0">
                <a:solidFill>
                  <a:srgbClr val="C00000"/>
                </a:solidFill>
              </a:rPr>
              <a:t>a</a:t>
            </a:r>
            <a:r>
              <a:rPr lang="en-US" altLang="zh-TW" dirty="0" smtClean="0"/>
              <a:t>, </a:t>
            </a:r>
            <a:r>
              <a:rPr lang="en-US" altLang="zh-TW" dirty="0" smtClean="0">
                <a:solidFill>
                  <a:srgbClr val="C00000"/>
                </a:solidFill>
              </a:rPr>
              <a:t>b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err="1" smtClean="0"/>
              <a:t>Exp</a:t>
            </a:r>
            <a:r>
              <a:rPr lang="en-US" altLang="zh-TW" dirty="0"/>
              <a:t>(</a:t>
            </a:r>
            <a:r>
              <a:rPr lang="el-GR" altLang="zh-TW" dirty="0" smtClean="0">
                <a:solidFill>
                  <a:srgbClr val="C00000"/>
                </a:solidFill>
              </a:rPr>
              <a:t>λ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ND(</a:t>
            </a:r>
            <a:r>
              <a:rPr lang="el-GR" altLang="zh-TW" dirty="0" smtClean="0">
                <a:solidFill>
                  <a:srgbClr val="C00000"/>
                </a:solidFill>
              </a:rPr>
              <a:t>μ</a:t>
            </a:r>
            <a:r>
              <a:rPr lang="en-US" altLang="zh-TW" dirty="0" smtClean="0"/>
              <a:t>, </a:t>
            </a:r>
            <a:r>
              <a:rPr lang="el-GR" altLang="zh-TW" dirty="0" smtClean="0">
                <a:solidFill>
                  <a:srgbClr val="C00000"/>
                </a:solidFill>
              </a:rPr>
              <a:t>σ</a:t>
            </a:r>
            <a:r>
              <a:rPr lang="en-US" altLang="zh-TW" dirty="0" smtClean="0"/>
              <a:t>)</a:t>
            </a:r>
          </a:p>
          <a:p>
            <a:pPr lvl="1"/>
            <a:r>
              <a:rPr lang="el-GR" altLang="zh-TW" dirty="0" smtClean="0"/>
              <a:t>χ</a:t>
            </a:r>
            <a:r>
              <a:rPr lang="en-US" altLang="zh-TW" baseline="30000" dirty="0" smtClean="0"/>
              <a:t>2</a:t>
            </a:r>
            <a:r>
              <a:rPr lang="en-US" altLang="zh-TW" dirty="0" smtClean="0"/>
              <a:t>(</a:t>
            </a:r>
            <a:r>
              <a:rPr lang="en-US" altLang="zh-TW" dirty="0" smtClean="0">
                <a:solidFill>
                  <a:srgbClr val="C00000"/>
                </a:solidFill>
              </a:rPr>
              <a:t>n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Gamma(</a:t>
            </a:r>
            <a:r>
              <a:rPr lang="el-GR" altLang="zh-TW" dirty="0" smtClean="0">
                <a:solidFill>
                  <a:srgbClr val="C00000"/>
                </a:solidFill>
              </a:rPr>
              <a:t>α</a:t>
            </a:r>
            <a:r>
              <a:rPr lang="en-US" altLang="zh-TW" dirty="0" smtClean="0"/>
              <a:t>, </a:t>
            </a:r>
            <a:r>
              <a:rPr lang="el-GR" altLang="zh-TW" dirty="0" smtClean="0">
                <a:solidFill>
                  <a:srgbClr val="C00000"/>
                </a:solidFill>
              </a:rPr>
              <a:t>β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8568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答題注意事項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/>
              <a:t>查表或</a:t>
            </a:r>
            <a:r>
              <a:rPr lang="zh-TW" altLang="en-US" dirty="0" smtClean="0"/>
              <a:t>用</a:t>
            </a:r>
            <a:r>
              <a:rPr lang="en-US" altLang="zh-TW" dirty="0" smtClean="0"/>
              <a:t>Excel</a:t>
            </a:r>
            <a:r>
              <a:rPr lang="zh-TW" altLang="en-US" dirty="0" smtClean="0"/>
              <a:t>算分配的機率時，請先寫出</a:t>
            </a:r>
            <a:r>
              <a:rPr lang="en-US" altLang="zh-TW" dirty="0" smtClean="0"/>
              <a:t>RVs</a:t>
            </a:r>
            <a:r>
              <a:rPr lang="zh-TW" altLang="en-US" dirty="0" smtClean="0"/>
              <a:t>屬於什麼分配，並且寫出是哪一段的機率</a:t>
            </a:r>
            <a:endParaRPr lang="en-US" altLang="zh-TW" dirty="0" smtClean="0"/>
          </a:p>
          <a:p>
            <a:r>
              <a:rPr lang="en-US" altLang="zh-TW" dirty="0" smtClean="0"/>
              <a:t>Ex. 1.4S</a:t>
            </a:r>
            <a:r>
              <a:rPr lang="en-US" altLang="zh-TW" baseline="30000" dirty="0" smtClean="0"/>
              <a:t>2</a:t>
            </a:r>
            <a:r>
              <a:rPr lang="zh-TW" altLang="en-US" baseline="30000" dirty="0" smtClean="0"/>
              <a:t> </a:t>
            </a:r>
            <a:r>
              <a:rPr lang="en-US" altLang="zh-TW" dirty="0" smtClean="0"/>
              <a:t>~</a:t>
            </a:r>
            <a:r>
              <a:rPr lang="zh-TW" altLang="en-US" dirty="0" smtClean="0"/>
              <a:t> </a:t>
            </a:r>
            <a:r>
              <a:rPr lang="en-US" altLang="zh-TW" dirty="0" smtClean="0"/>
              <a:t>Chi(14)</a:t>
            </a:r>
          </a:p>
          <a:p>
            <a:pPr marL="0" indent="0">
              <a:buNone/>
            </a:pPr>
            <a:r>
              <a:rPr lang="en-US" altLang="zh-TW" dirty="0" smtClean="0"/>
              <a:t>   </a:t>
            </a:r>
            <a:r>
              <a:rPr lang="zh-TW" altLang="en-US" dirty="0" smtClean="0"/>
              <a:t>   </a:t>
            </a:r>
            <a:r>
              <a:rPr lang="en-US" altLang="zh-TW" dirty="0" smtClean="0"/>
              <a:t>    </a:t>
            </a:r>
            <a:r>
              <a:rPr lang="en-US" altLang="zh-TW" dirty="0" err="1" smtClean="0"/>
              <a:t>Pr</a:t>
            </a:r>
            <a:r>
              <a:rPr lang="en-US" altLang="zh-TW" dirty="0" smtClean="0"/>
              <a:t>(1.4S</a:t>
            </a:r>
            <a:r>
              <a:rPr lang="en-US" altLang="zh-TW" baseline="30000" dirty="0" smtClean="0"/>
              <a:t>2</a:t>
            </a:r>
            <a:r>
              <a:rPr lang="zh-TW" altLang="en-US" baseline="30000" dirty="0" smtClean="0"/>
              <a:t> </a:t>
            </a:r>
            <a:r>
              <a:rPr lang="en-US" altLang="zh-TW" dirty="0" smtClean="0"/>
              <a:t>&gt;</a:t>
            </a:r>
            <a:r>
              <a:rPr lang="zh-TW" altLang="en-US" dirty="0" smtClean="0"/>
              <a:t> </a:t>
            </a:r>
            <a:r>
              <a:rPr lang="en-US" altLang="zh-TW" dirty="0" smtClean="0"/>
              <a:t>10)</a:t>
            </a:r>
            <a:r>
              <a:rPr lang="zh-TW" altLang="en-US" dirty="0" smtClean="0"/>
              <a:t> </a:t>
            </a:r>
            <a:r>
              <a:rPr lang="en-US" altLang="zh-TW" dirty="0" smtClean="0"/>
              <a:t>=</a:t>
            </a:r>
            <a:r>
              <a:rPr lang="zh-TW" altLang="en-US" dirty="0" smtClean="0"/>
              <a:t> </a:t>
            </a:r>
            <a:r>
              <a:rPr lang="en-US" altLang="zh-TW" dirty="0" smtClean="0"/>
              <a:t>0.762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2573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標題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zh-TW" dirty="0" smtClean="0"/>
                  <a:t>1. </a:t>
                </a:r>
                <a:r>
                  <a:rPr lang="en-US" altLang="zh-TW" cap="none" dirty="0"/>
                  <a:t>Prove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TW" i="1">
                                <a:latin typeface="Cambria Math"/>
                              </a:rPr>
                              <m:t>𝑖</m:t>
                            </m:r>
                            <m:r>
                              <a:rPr lang="en-US" altLang="zh-TW" i="1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altLang="zh-TW" i="1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d>
                              <m:d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i="1">
                                    <a:latin typeface="Cambria Math"/>
                                  </a:rPr>
                                  <m:t>𝑋</m:t>
                                </m:r>
                                <m:r>
                                  <a:rPr lang="en-US" altLang="zh-TW" i="1" baseline="-25000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US" altLang="zh-TW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zh-TW" altLang="en-US" i="1">
                                    <a:latin typeface="Cambria Math"/>
                                  </a:rPr>
                                  <m:t>𝜇</m:t>
                                </m:r>
                              </m:e>
                            </m:d>
                            <m:r>
                              <a:rPr lang="en-US" altLang="zh-TW" i="1" baseline="30000">
                                <a:latin typeface="Cambria Math"/>
                              </a:rPr>
                              <m:t>2</m:t>
                            </m:r>
                          </m:e>
                        </m:nary>
                      </m:num>
                      <m:den>
                        <m:r>
                          <a:rPr lang="zh-TW" altLang="en-US" i="1">
                            <a:latin typeface="Cambria Math"/>
                          </a:rPr>
                          <m:t>𝜎</m:t>
                        </m:r>
                        <m:r>
                          <a:rPr lang="en-US" altLang="zh-TW" i="1" baseline="3000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zh-TW" altLang="en-US" dirty="0"/>
                  <a:t> </a:t>
                </a:r>
                <a:r>
                  <a:rPr lang="en-US" altLang="zh-TW" dirty="0"/>
                  <a:t>~</a:t>
                </a:r>
                <a:r>
                  <a:rPr lang="zh-TW" altLang="en-US" dirty="0"/>
                  <a:t> </a:t>
                </a:r>
                <a:r>
                  <a:rPr lang="en-US" altLang="zh-TW" dirty="0" smtClean="0"/>
                  <a:t>c</a:t>
                </a:r>
                <a:r>
                  <a:rPr lang="en-US" altLang="zh-TW" cap="none" dirty="0" smtClean="0"/>
                  <a:t>hi</a:t>
                </a:r>
                <a:r>
                  <a:rPr lang="en-US" altLang="zh-TW" dirty="0" smtClean="0"/>
                  <a:t>(</a:t>
                </a:r>
                <a:r>
                  <a:rPr lang="en-US" altLang="zh-TW" cap="none" dirty="0" smtClean="0">
                    <a:latin typeface="+mn-lt"/>
                  </a:rPr>
                  <a:t>n</a:t>
                </a:r>
                <a:r>
                  <a:rPr lang="en-US" altLang="zh-TW" dirty="0" smtClean="0"/>
                  <a:t>)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2" name="標題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1878" b="-744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600200"/>
                <a:ext cx="8579296" cy="4873752"/>
              </a:xfrm>
            </p:spPr>
            <p:txBody>
              <a:bodyPr/>
              <a:lstStyle/>
              <a:p>
                <a:r>
                  <a:rPr lang="zh-TW" altLang="en-US" dirty="0" smtClean="0"/>
                  <a:t>已知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i="1" smtClean="0">
                            <a:latin typeface="Cambria Math"/>
                          </a:rPr>
                        </m:ctrlPr>
                      </m:sSubSupPr>
                      <m:e>
                        <m:sSub>
                          <m:sSubPr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/>
                              </a:rPr>
                              <m:t>𝑍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  <m:sub/>
                      <m:sup>
                        <m:r>
                          <a:rPr lang="en-US" altLang="zh-TW" b="0" i="1" smtClean="0">
                            <a:latin typeface="Cambria Math"/>
                          </a:rPr>
                          <m:t>2</m:t>
                        </m:r>
                      </m:sup>
                    </m:sSubSup>
                    <m:r>
                      <a:rPr lang="en-US" altLang="zh-TW" i="1" smtClean="0">
                        <a:latin typeface="Cambria Math"/>
                        <a:ea typeface="Cambria Math"/>
                      </a:rPr>
                      <m:t>≡</m:t>
                    </m:r>
                  </m:oMath>
                </a14:m>
                <a:r>
                  <a:rPr lang="en-US" altLang="zh-TW" dirty="0"/>
                  <a:t> </a:t>
                </a:r>
                <a:r>
                  <a:rPr lang="en-US" altLang="zh-TW" dirty="0" smtClean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i="1">
                            <a:latin typeface="Cambria Math"/>
                          </a:rPr>
                          <m:t>𝑋</m:t>
                        </m:r>
                        <m:r>
                          <a:rPr lang="en-US" altLang="zh-TW" i="1" baseline="-25000">
                            <a:latin typeface="Cambria Math"/>
                          </a:rPr>
                          <m:t>𝑖</m:t>
                        </m:r>
                        <m:r>
                          <a:rPr lang="en-US" altLang="zh-TW" i="1">
                            <a:latin typeface="Cambria Math"/>
                          </a:rPr>
                          <m:t>−</m:t>
                        </m:r>
                        <m:r>
                          <a:rPr lang="zh-TW" altLang="en-US" i="1">
                            <a:latin typeface="Cambria Math"/>
                          </a:rPr>
                          <m:t>𝜇</m:t>
                        </m:r>
                      </m:num>
                      <m:den>
                        <m:r>
                          <a:rPr lang="zh-TW" altLang="en-US" i="1">
                            <a:latin typeface="Cambria Math"/>
                          </a:rPr>
                          <m:t>𝜎</m:t>
                        </m:r>
                      </m:den>
                    </m:f>
                  </m:oMath>
                </a14:m>
                <a:r>
                  <a:rPr lang="en-US" altLang="zh-TW" dirty="0" smtClean="0"/>
                  <a:t>)</a:t>
                </a:r>
                <a:r>
                  <a:rPr lang="en-US" altLang="zh-TW" baseline="30000" dirty="0" smtClean="0"/>
                  <a:t>2 </a:t>
                </a:r>
                <a:r>
                  <a:rPr lang="zh-TW" altLang="en-US" baseline="30000" dirty="0" smtClean="0"/>
                  <a:t> </a:t>
                </a:r>
                <a:r>
                  <a:rPr lang="en-US" altLang="zh-TW" dirty="0" smtClean="0"/>
                  <a:t>~ Chi(1), for each </a:t>
                </a:r>
                <a:r>
                  <a:rPr lang="en-US" altLang="zh-TW" dirty="0" err="1" smtClean="0"/>
                  <a:t>i</a:t>
                </a:r>
                <a:r>
                  <a:rPr lang="en-US" altLang="zh-TW" dirty="0" smtClean="0"/>
                  <a:t>=1,…,n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i="1">
                            <a:latin typeface="Cambria Math"/>
                          </a:rPr>
                        </m:ctrlPr>
                      </m:sSubSupPr>
                      <m:e>
                        <m:sSub>
                          <m:sSubPr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/>
                              </a:rPr>
                              <m:t>𝑍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  <m:sub/>
                      <m:sup>
                        <m:r>
                          <a:rPr lang="en-US" altLang="zh-TW" i="1"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zh-TW" altLang="en-US" dirty="0" smtClean="0"/>
                  <a:t> 的 </a:t>
                </a:r>
                <a:r>
                  <a:rPr lang="en-US" altLang="zh-TW" dirty="0" smtClean="0"/>
                  <a:t>MGF</a:t>
                </a:r>
                <a:r>
                  <a:rPr lang="zh-TW" altLang="en-US" dirty="0" smtClean="0"/>
                  <a:t> 為</a:t>
                </a:r>
                <a:r>
                  <a:rPr lang="en-US" altLang="zh-TW" dirty="0" smtClean="0"/>
                  <a:t>(1-2t)</a:t>
                </a:r>
                <a:r>
                  <a:rPr lang="en-US" altLang="zh-TW" baseline="30000" dirty="0" smtClean="0"/>
                  <a:t>-1/2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TW" i="1">
                                <a:latin typeface="Cambria Math"/>
                              </a:rPr>
                              <m:t>𝑖</m:t>
                            </m:r>
                            <m:r>
                              <a:rPr lang="en-US" altLang="zh-TW" i="1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altLang="zh-TW" i="1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d>
                              <m:d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i="1">
                                    <a:latin typeface="Cambria Math"/>
                                  </a:rPr>
                                  <m:t>𝑋</m:t>
                                </m:r>
                                <m:r>
                                  <a:rPr lang="en-US" altLang="zh-TW" i="1" baseline="-25000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US" altLang="zh-TW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zh-TW" altLang="en-US" i="1">
                                    <a:latin typeface="Cambria Math"/>
                                  </a:rPr>
                                  <m:t>𝜇</m:t>
                                </m:r>
                              </m:e>
                            </m:d>
                            <m:r>
                              <a:rPr lang="en-US" altLang="zh-TW" i="1" baseline="30000">
                                <a:latin typeface="Cambria Math"/>
                              </a:rPr>
                              <m:t>2</m:t>
                            </m:r>
                          </m:e>
                        </m:nary>
                      </m:num>
                      <m:den>
                        <m:r>
                          <a:rPr lang="zh-TW" altLang="en-US" i="1">
                            <a:latin typeface="Cambria Math"/>
                          </a:rPr>
                          <m:t>𝜎</m:t>
                        </m:r>
                        <m:r>
                          <a:rPr lang="en-US" altLang="zh-TW" i="1" baseline="3000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TW" dirty="0" smtClean="0"/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altLang="zh-TW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b="0" i="1" dirty="0" smtClean="0">
                            <a:latin typeface="Cambria Math"/>
                          </a:rPr>
                          <m:t>𝑖</m:t>
                        </m:r>
                        <m:r>
                          <a:rPr lang="en-US" altLang="zh-TW" b="0" i="1" dirty="0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TW" b="0" i="1" dirty="0" smtClean="0">
                            <a:latin typeface="Cambria Math"/>
                          </a:rPr>
                          <m:t>𝑛</m:t>
                        </m:r>
                      </m:sup>
                      <m:e>
                        <m:sSubSup>
                          <m:sSubSupPr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sSubSupPr>
                          <m:e>
                            <m:sSub>
                              <m:sSub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TW" i="1">
                                    <a:latin typeface="Cambria Math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altLang="zh-TW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  <m:sub/>
                          <m:sup>
                            <m:r>
                              <a:rPr lang="en-US" altLang="zh-TW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e>
                    </m:nary>
                  </m:oMath>
                </a14:m>
                <a:endParaRPr lang="en-US" altLang="zh-TW" dirty="0" smtClean="0"/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altLang="zh-TW" i="1" dirty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i="1" dirty="0">
                            <a:latin typeface="Cambria Math"/>
                          </a:rPr>
                          <m:t>𝑖</m:t>
                        </m:r>
                        <m:r>
                          <a:rPr lang="en-US" altLang="zh-TW" i="1" dirty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TW" i="1" dirty="0">
                            <a:latin typeface="Cambria Math"/>
                          </a:rPr>
                          <m:t>𝑛</m:t>
                        </m:r>
                      </m:sup>
                      <m:e>
                        <m:sSubSup>
                          <m:sSubSupPr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sSubSupPr>
                          <m:e>
                            <m:sSub>
                              <m:sSub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TW" i="1">
                                    <a:latin typeface="Cambria Math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altLang="zh-TW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  <m:sub/>
                          <m:sup>
                            <m:r>
                              <a:rPr lang="en-US" altLang="zh-TW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e>
                    </m:nary>
                  </m:oMath>
                </a14:m>
                <a:r>
                  <a:rPr lang="zh-TW" altLang="en-US" dirty="0" smtClean="0"/>
                  <a:t> 的 </a:t>
                </a:r>
                <a:r>
                  <a:rPr lang="en-US" altLang="zh-TW" dirty="0" smtClean="0"/>
                  <a:t>MGF</a:t>
                </a:r>
                <a:r>
                  <a:rPr lang="zh-TW" altLang="en-US" dirty="0" smtClean="0"/>
                  <a:t> 為 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ctrlPr>
                          <a:rPr lang="zh-TW" alt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b="0" i="1" smtClean="0">
                            <a:latin typeface="Cambria Math"/>
                          </a:rPr>
                          <m:t>𝑖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TW" b="0" i="1" smtClean="0"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m:rPr>
                            <m:nor/>
                          </m:rPr>
                          <a:rPr lang="en-US" altLang="zh-TW" b="0" i="0" smtClean="0">
                            <a:latin typeface="Cambria Math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altLang="zh-TW" dirty="0"/>
                          <m:t>1−2</m:t>
                        </m:r>
                        <m:r>
                          <m:rPr>
                            <m:nor/>
                          </m:rPr>
                          <a:rPr lang="en-US" altLang="zh-TW" dirty="0"/>
                          <m:t>t</m:t>
                        </m:r>
                        <m:r>
                          <m:rPr>
                            <m:nor/>
                          </m:rPr>
                          <a:rPr lang="en-US" altLang="zh-TW" dirty="0"/>
                          <m:t>)−1/2</m:t>
                        </m:r>
                        <m:r>
                          <m:rPr>
                            <m:nor/>
                          </m:rPr>
                          <a:rPr lang="zh-TW" altLang="en-US" baseline="30000" dirty="0"/>
                          <m:t> </m:t>
                        </m:r>
                      </m:e>
                    </m:nary>
                    <m:r>
                      <a:rPr lang="en-US" altLang="zh-TW" b="0" i="1" smtClean="0">
                        <a:latin typeface="Cambria Math"/>
                      </a:rPr>
                      <m:t>=</m:t>
                    </m:r>
                    <m:r>
                      <m:rPr>
                        <m:nor/>
                      </m:rPr>
                      <a:rPr lang="en-US" altLang="zh-TW" b="0" i="0" smtClean="0">
                        <a:latin typeface="Cambria Math"/>
                      </a:rPr>
                      <m:t>((</m:t>
                    </m:r>
                    <m:r>
                      <m:rPr>
                        <m:nor/>
                      </m:rPr>
                      <a:rPr lang="en-US" altLang="zh-TW" dirty="0"/>
                      <m:t>1−2</m:t>
                    </m:r>
                    <m:r>
                      <m:rPr>
                        <m:nor/>
                      </m:rPr>
                      <a:rPr lang="en-US" altLang="zh-TW" dirty="0"/>
                      <m:t>t</m:t>
                    </m:r>
                    <m:r>
                      <m:rPr>
                        <m:nor/>
                      </m:rPr>
                      <a:rPr lang="en-US" altLang="zh-TW" dirty="0"/>
                      <m:t>)−1/2</m:t>
                    </m:r>
                  </m:oMath>
                </a14:m>
                <a:r>
                  <a:rPr lang="en-US" altLang="zh-TW" dirty="0" smtClean="0"/>
                  <a:t>)</a:t>
                </a:r>
                <a:r>
                  <a:rPr lang="en-US" altLang="zh-TW" baseline="30000" dirty="0" smtClean="0"/>
                  <a:t>n </a:t>
                </a:r>
                <a:r>
                  <a:rPr lang="en-US" altLang="zh-TW" dirty="0" smtClean="0"/>
                  <a:t>= (1-2t)</a:t>
                </a:r>
                <a:r>
                  <a:rPr lang="en-US" altLang="zh-TW" baseline="30000" dirty="0" smtClean="0"/>
                  <a:t>-n/2</a:t>
                </a:r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altLang="zh-TW" b="1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b="1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altLang="zh-TW" b="1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altLang="zh-TW" b="1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𝟏</m:t>
                        </m:r>
                      </m:sub>
                      <m:sup>
                        <m:r>
                          <a:rPr lang="en-US" altLang="zh-TW" b="1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𝒏</m:t>
                        </m:r>
                      </m:sup>
                      <m:e>
                        <m:sSubSup>
                          <m:sSubSupPr>
                            <m:ctrlPr>
                              <a:rPr lang="en-US" altLang="zh-TW" b="1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sSub>
                              <m:sSubPr>
                                <m:ctrlPr>
                                  <a:rPr lang="en-US" altLang="zh-TW" b="1" i="1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TW" b="1" i="1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𝒁</m:t>
                                </m:r>
                              </m:e>
                              <m:sub>
                                <m:r>
                                  <a:rPr lang="en-US" altLang="zh-TW" b="1" i="1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𝒊</m:t>
                                </m:r>
                              </m:sub>
                            </m:sSub>
                          </m:e>
                          <m:sub/>
                          <m:sup>
                            <m:r>
                              <a:rPr lang="en-US" altLang="zh-TW" b="1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</m:e>
                    </m:nary>
                  </m:oMath>
                </a14:m>
                <a:r>
                  <a:rPr lang="zh-TW" altLang="en-US" b="1" dirty="0">
                    <a:solidFill>
                      <a:srgbClr val="C00000"/>
                    </a:solidFill>
                  </a:rPr>
                  <a:t> </a:t>
                </a:r>
                <a:r>
                  <a:rPr lang="zh-TW" altLang="en-US" b="1" dirty="0" smtClean="0">
                    <a:solidFill>
                      <a:srgbClr val="C00000"/>
                    </a:solidFill>
                  </a:rPr>
                  <a:t>的 </a:t>
                </a:r>
                <a:r>
                  <a:rPr lang="en-US" altLang="zh-TW" b="1" dirty="0" smtClean="0">
                    <a:solidFill>
                      <a:srgbClr val="C00000"/>
                    </a:solidFill>
                  </a:rPr>
                  <a:t>MGF</a:t>
                </a:r>
                <a:r>
                  <a:rPr lang="zh-TW" altLang="en-US" b="1" dirty="0" smtClean="0">
                    <a:solidFill>
                      <a:srgbClr val="C00000"/>
                    </a:solidFill>
                  </a:rPr>
                  <a:t> 和 </a:t>
                </a:r>
                <a:r>
                  <a:rPr lang="en-US" altLang="zh-TW" b="1" dirty="0" smtClean="0">
                    <a:solidFill>
                      <a:srgbClr val="C00000"/>
                    </a:solidFill>
                  </a:rPr>
                  <a:t>Chi(n)</a:t>
                </a:r>
                <a:r>
                  <a:rPr lang="zh-TW" altLang="en-US" b="1" dirty="0" smtClean="0">
                    <a:solidFill>
                      <a:srgbClr val="C00000"/>
                    </a:solidFill>
                  </a:rPr>
                  <a:t> 的 </a:t>
                </a:r>
                <a:r>
                  <a:rPr lang="en-US" altLang="zh-TW" b="1" dirty="0" smtClean="0">
                    <a:solidFill>
                      <a:srgbClr val="C00000"/>
                    </a:solidFill>
                  </a:rPr>
                  <a:t>MGF</a:t>
                </a:r>
                <a:r>
                  <a:rPr lang="zh-TW" altLang="en-US" b="1" dirty="0" smtClean="0">
                    <a:solidFill>
                      <a:srgbClr val="C00000"/>
                    </a:solidFill>
                  </a:rPr>
                  <a:t> 相同</a:t>
                </a:r>
                <a:endParaRPr lang="en-US" altLang="zh-TW" b="1" dirty="0" smtClean="0">
                  <a:solidFill>
                    <a:srgbClr val="C00000"/>
                  </a:solidFill>
                </a:endParaRPr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altLang="zh-TW" i="1" dirty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i="1" dirty="0">
                            <a:latin typeface="Cambria Math"/>
                          </a:rPr>
                          <m:t>𝑖</m:t>
                        </m:r>
                        <m:r>
                          <a:rPr lang="en-US" altLang="zh-TW" i="1" dirty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TW" i="1" dirty="0">
                            <a:latin typeface="Cambria Math"/>
                          </a:rPr>
                          <m:t>𝑛</m:t>
                        </m:r>
                      </m:sup>
                      <m:e>
                        <m:sSubSup>
                          <m:sSubSupPr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sSubSupPr>
                          <m:e>
                            <m:sSub>
                              <m:sSub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TW" i="1">
                                    <a:latin typeface="Cambria Math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altLang="zh-TW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  <m:sub/>
                          <m:sup>
                            <m:r>
                              <a:rPr lang="en-US" altLang="zh-TW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e>
                    </m:nary>
                  </m:oMath>
                </a14:m>
                <a:r>
                  <a:rPr lang="en-US" altLang="zh-TW" dirty="0" smtClean="0"/>
                  <a:t> = </a:t>
                </a:r>
                <a:r>
                  <a:rPr lang="en-US" altLang="zh-TW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TW" i="1">
                                <a:latin typeface="Cambria Math"/>
                              </a:rPr>
                              <m:t>𝑖</m:t>
                            </m:r>
                            <m:r>
                              <a:rPr lang="en-US" altLang="zh-TW" i="1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altLang="zh-TW" i="1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d>
                              <m:d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i="1">
                                    <a:latin typeface="Cambria Math"/>
                                  </a:rPr>
                                  <m:t>𝑋</m:t>
                                </m:r>
                                <m:r>
                                  <a:rPr lang="en-US" altLang="zh-TW" i="1" baseline="-25000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US" altLang="zh-TW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zh-TW" altLang="en-US" i="1">
                                    <a:latin typeface="Cambria Math"/>
                                  </a:rPr>
                                  <m:t>𝜇</m:t>
                                </m:r>
                              </m:e>
                            </m:d>
                            <m:r>
                              <a:rPr lang="en-US" altLang="zh-TW" i="1" baseline="30000">
                                <a:latin typeface="Cambria Math"/>
                              </a:rPr>
                              <m:t>2</m:t>
                            </m:r>
                          </m:e>
                        </m:nary>
                      </m:num>
                      <m:den>
                        <m:r>
                          <a:rPr lang="zh-TW" altLang="en-US" i="1">
                            <a:latin typeface="Cambria Math"/>
                          </a:rPr>
                          <m:t>𝜎</m:t>
                        </m:r>
                        <m:r>
                          <a:rPr lang="en-US" altLang="zh-TW" i="1" baseline="3000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~ Chi(n)</a:t>
                </a:r>
                <a:endParaRPr lang="zh-TW" altLang="en-US" dirty="0"/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600200"/>
                <a:ext cx="8579296" cy="4873752"/>
              </a:xfrm>
              <a:blipFill rotWithShape="1">
                <a:blip r:embed="rId3"/>
                <a:stretch>
                  <a:fillRect l="-2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586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cap="none" dirty="0" smtClean="0"/>
              <a:t>2. Prove </a:t>
            </a:r>
            <a:r>
              <a:rPr lang="en-US" altLang="zh-TW" cap="none" dirty="0" err="1" smtClean="0"/>
              <a:t>Y</a:t>
            </a:r>
            <a:r>
              <a:rPr lang="en-US" altLang="zh-TW" cap="none" baseline="-25000" dirty="0" err="1" smtClean="0"/>
              <a:t>n</a:t>
            </a:r>
            <a:r>
              <a:rPr lang="zh-TW" altLang="en-US" cap="none" baseline="-25000" dirty="0" smtClean="0"/>
              <a:t> </a:t>
            </a:r>
            <a:r>
              <a:rPr lang="en-US" altLang="zh-TW" cap="none" dirty="0" smtClean="0"/>
              <a:t>~</a:t>
            </a:r>
            <a:r>
              <a:rPr lang="zh-TW" altLang="en-US" cap="none" dirty="0" smtClean="0"/>
              <a:t> </a:t>
            </a:r>
            <a:r>
              <a:rPr lang="en-US" altLang="zh-TW" cap="none" dirty="0" smtClean="0"/>
              <a:t>ND(0,1)</a:t>
            </a:r>
            <a:endParaRPr lang="zh-TW" altLang="en-US" cap="non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600200"/>
                <a:ext cx="8291264" cy="4873752"/>
              </a:xfrm>
            </p:spPr>
            <p:txBody>
              <a:bodyPr>
                <a:normAutofit/>
              </a:bodyPr>
              <a:lstStyle/>
              <a:p>
                <a:r>
                  <a:rPr lang="en-US" altLang="zh-TW" smtClean="0"/>
                  <a:t>Y = AZ</a:t>
                </a:r>
                <a:endParaRPr lang="en-US" altLang="zh-TW" dirty="0" smtClean="0"/>
              </a:p>
              <a:p>
                <a:r>
                  <a:rPr lang="en-US" altLang="zh-TW" dirty="0" smtClean="0"/>
                  <a:t>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TW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zh-TW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altLang="zh-TW" i="1" smtClean="0">
                                            <a:latin typeface="Cambria Math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zh-TW" i="1">
                                                  <a:latin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TW" i="1">
                                                  <a:latin typeface="Cambria Math"/>
                                                </a:rPr>
                                                <m:t>1</m:t>
                                              </m:r>
                                            </m:num>
                                            <m:den>
                                              <m:rad>
                                                <m:radPr>
                                                  <m:degHide m:val="on"/>
                                                  <m:ctrlPr>
                                                    <a:rPr lang="en-US" altLang="zh-TW" i="1">
                                                      <a:latin typeface="Cambria Math"/>
                                                    </a:rPr>
                                                  </m:ctrlPr>
                                                </m:radPr>
                                                <m:deg/>
                                                <m:e>
                                                  <m:r>
                                                    <a:rPr lang="en-US" altLang="zh-TW" b="0" i="1" smtClean="0">
                                                      <a:latin typeface="Cambria Math"/>
                                                    </a:rPr>
                                                    <m:t>𝑛</m:t>
                                                  </m:r>
                                                </m:e>
                                              </m:rad>
                                            </m:den>
                                          </m:f>
                                        </m:e>
                                      </m:mr>
                                      <m:mr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zh-TW" i="1">
                                                  <a:latin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TW" i="1">
                                                  <a:latin typeface="Cambria Math"/>
                                                </a:rPr>
                                                <m:t>1</m:t>
                                              </m:r>
                                            </m:num>
                                            <m:den>
                                              <m:rad>
                                                <m:radPr>
                                                  <m:degHide m:val="on"/>
                                                  <m:ctrlPr>
                                                    <a:rPr lang="en-US" altLang="zh-TW" i="1">
                                                      <a:latin typeface="Cambria Math"/>
                                                    </a:rPr>
                                                  </m:ctrlPr>
                                                </m:radPr>
                                                <m:deg/>
                                                <m:e>
                                                  <m:r>
                                                    <a:rPr lang="en-US" altLang="zh-TW" i="1"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e>
                                              </m:rad>
                                            </m:den>
                                          </m:f>
                                        </m:e>
                                      </m:mr>
                                      <m:mr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zh-TW" i="1">
                                                  <a:latin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TW" i="1">
                                                  <a:latin typeface="Cambria Math"/>
                                                </a:rPr>
                                                <m:t>1</m:t>
                                              </m:r>
                                            </m:num>
                                            <m:den>
                                              <m:rad>
                                                <m:radPr>
                                                  <m:degHide m:val="on"/>
                                                  <m:ctrlPr>
                                                    <a:rPr lang="en-US" altLang="zh-TW" i="1">
                                                      <a:latin typeface="Cambria Math"/>
                                                    </a:rPr>
                                                  </m:ctrlPr>
                                                </m:radPr>
                                                <m:deg/>
                                                <m:e>
                                                  <m:r>
                                                    <a:rPr lang="en-US" altLang="zh-TW" b="0" i="1" smtClean="0">
                                                      <a:latin typeface="Cambria Math"/>
                                                    </a:rPr>
                                                    <m:t>2∗3</m:t>
                                                  </m:r>
                                                </m:e>
                                              </m:rad>
                                            </m:den>
                                          </m:f>
                                        </m:e>
                                      </m:mr>
                                    </m:m>
                                    <m:r>
                                      <m:rPr>
                                        <m:brk m:alnAt="7"/>
                                      </m:rPr>
                                      <a:rPr lang="en-US" altLang="zh-TW" b="0" i="1" smtClean="0"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en-US" altLang="zh-TW" b="0" i="1" smtClean="0">
                                        <a:latin typeface="Cambria Math"/>
                                      </a:rPr>
                                      <m:t>     </m:t>
                                    </m:r>
                                  </m:e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altLang="zh-TW" i="1" smtClean="0">
                                            <a:latin typeface="Cambria Math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m>
                                            <m:mPr>
                                              <m:mcs>
                                                <m:mc>
                                                  <m:mcPr>
                                                    <m:count m:val="3"/>
                                                    <m:mcJc m:val="center"/>
                                                  </m:mcPr>
                                                </m:mc>
                                              </m:mcs>
                                              <m:ctrlPr>
                                                <a:rPr lang="en-US" altLang="zh-TW" i="1" smtClean="0">
                                                  <a:latin typeface="Cambria Math"/>
                                                </a:rPr>
                                              </m:ctrlPr>
                                            </m:mPr>
                                            <m:mr>
                                              <m:e>
                                                <m:f>
                                                  <m:fPr>
                                                    <m:ctrlPr>
                                                      <a:rPr lang="en-US" altLang="zh-TW" i="1">
                                                        <a:latin typeface="Cambria Math"/>
                                                      </a:rPr>
                                                    </m:ctrlPr>
                                                  </m:fPr>
                                                  <m:num>
                                                    <m:r>
                                                      <a:rPr lang="en-US" altLang="zh-TW" i="1">
                                                        <a:latin typeface="Cambria Math"/>
                                                      </a:rPr>
                                                      <m:t>1</m:t>
                                                    </m:r>
                                                  </m:num>
                                                  <m:den>
                                                    <m:rad>
                                                      <m:radPr>
                                                        <m:degHide m:val="on"/>
                                                        <m:ctrlPr>
                                                          <a:rPr lang="en-US" altLang="zh-TW" i="1">
                                                            <a:latin typeface="Cambria Math"/>
                                                          </a:rPr>
                                                        </m:ctrlPr>
                                                      </m:radPr>
                                                      <m:deg/>
                                                      <m:e>
                                                        <m:r>
                                                          <a:rPr lang="en-US" altLang="zh-TW" i="1">
                                                            <a:latin typeface="Cambria Math"/>
                                                          </a:rPr>
                                                          <m:t>𝑛</m:t>
                                                        </m:r>
                                                      </m:e>
                                                    </m:rad>
                                                  </m:den>
                                                </m:f>
                                                <m:r>
                                                  <a:rPr lang="en-US" altLang="zh-TW" b="0" i="1" smtClean="0">
                                                    <a:latin typeface="Cambria Math"/>
                                                  </a:rPr>
                                                  <m:t>         </m:t>
                                                </m:r>
                                              </m:e>
                                              <m:e>
                                                <m:f>
                                                  <m:fPr>
                                                    <m:ctrlPr>
                                                      <a:rPr lang="en-US" altLang="zh-TW" i="1">
                                                        <a:latin typeface="Cambria Math"/>
                                                      </a:rPr>
                                                    </m:ctrlPr>
                                                  </m:fPr>
                                                  <m:num>
                                                    <m:r>
                                                      <a:rPr lang="en-US" altLang="zh-TW" i="1">
                                                        <a:latin typeface="Cambria Math"/>
                                                      </a:rPr>
                                                      <m:t>1</m:t>
                                                    </m:r>
                                                  </m:num>
                                                  <m:den>
                                                    <m:rad>
                                                      <m:radPr>
                                                        <m:degHide m:val="on"/>
                                                        <m:ctrlPr>
                                                          <a:rPr lang="en-US" altLang="zh-TW" i="1">
                                                            <a:latin typeface="Cambria Math"/>
                                                          </a:rPr>
                                                        </m:ctrlPr>
                                                      </m:radPr>
                                                      <m:deg/>
                                                      <m:e>
                                                        <m:r>
                                                          <a:rPr lang="en-US" altLang="zh-TW" i="1">
                                                            <a:latin typeface="Cambria Math"/>
                                                          </a:rPr>
                                                          <m:t>𝑛</m:t>
                                                        </m:r>
                                                      </m:e>
                                                    </m:rad>
                                                  </m:den>
                                                </m:f>
                                              </m:e>
                                              <m:e>
                                                <m:r>
                                                  <a:rPr lang="en-US" altLang="zh-TW" b="0" i="1" smtClean="0">
                                                    <a:latin typeface="Cambria Math"/>
                                                  </a:rPr>
                                                  <m:t>          </m:t>
                                                </m:r>
                                                <m:f>
                                                  <m:fPr>
                                                    <m:ctrlPr>
                                                      <a:rPr lang="en-US" altLang="zh-TW" i="1">
                                                        <a:latin typeface="Cambria Math"/>
                                                      </a:rPr>
                                                    </m:ctrlPr>
                                                  </m:fPr>
                                                  <m:num>
                                                    <m:r>
                                                      <a:rPr lang="en-US" altLang="zh-TW" i="1">
                                                        <a:latin typeface="Cambria Math"/>
                                                      </a:rPr>
                                                      <m:t>1</m:t>
                                                    </m:r>
                                                  </m:num>
                                                  <m:den>
                                                    <m:rad>
                                                      <m:radPr>
                                                        <m:degHide m:val="on"/>
                                                        <m:ctrlPr>
                                                          <a:rPr lang="en-US" altLang="zh-TW" i="1">
                                                            <a:latin typeface="Cambria Math"/>
                                                          </a:rPr>
                                                        </m:ctrlPr>
                                                      </m:radPr>
                                                      <m:deg/>
                                                      <m:e>
                                                        <m:r>
                                                          <a:rPr lang="en-US" altLang="zh-TW" i="1">
                                                            <a:latin typeface="Cambria Math"/>
                                                          </a:rPr>
                                                          <m:t>𝑛</m:t>
                                                        </m:r>
                                                      </m:e>
                                                    </m:rad>
                                                  </m:den>
                                                </m:f>
                                              </m:e>
                                            </m:mr>
                                          </m:m>
                                        </m:e>
                                      </m:mr>
                                      <m:mr>
                                        <m:e>
                                          <m:m>
                                            <m:mPr>
                                              <m:mcs>
                                                <m:mc>
                                                  <m:mcPr>
                                                    <m:count m:val="2"/>
                                                    <m:mcJc m:val="center"/>
                                                  </m:mcPr>
                                                </m:mc>
                                              </m:mcs>
                                              <m:ctrlPr>
                                                <a:rPr lang="en-US" altLang="zh-TW" i="1" smtClean="0">
                                                  <a:latin typeface="Cambria Math"/>
                                                </a:rPr>
                                              </m:ctrlPr>
                                            </m:mPr>
                                            <m:mr>
                                              <m:e>
                                                <m:m>
                                                  <m:mPr>
                                                    <m:mcs>
                                                      <m:mc>
                                                        <m:mcPr>
                                                          <m:count m:val="1"/>
                                                          <m:mcJc m:val="center"/>
                                                        </m:mcPr>
                                                      </m:mc>
                                                    </m:mcs>
                                                    <m:ctrlPr>
                                                      <a:rPr lang="en-US" altLang="zh-TW" i="1" smtClean="0">
                                                        <a:latin typeface="Cambria Math"/>
                                                      </a:rPr>
                                                    </m:ctrlPr>
                                                  </m:mPr>
                                                  <m:mr>
                                                    <m:e>
                                                      <m:f>
                                                        <m:fPr>
                                                          <m:ctrlPr>
                                                            <a:rPr lang="en-US" altLang="zh-TW" i="1">
                                                              <a:latin typeface="Cambria Math"/>
                                                            </a:rPr>
                                                          </m:ctrlPr>
                                                        </m:fPr>
                                                        <m:num>
                                                          <m:r>
                                                            <a:rPr lang="en-US" altLang="zh-TW" b="0" i="1" smtClean="0">
                                                              <a:latin typeface="Cambria Math"/>
                                                            </a:rPr>
                                                            <m:t>−</m:t>
                                                          </m:r>
                                                          <m:r>
                                                            <a:rPr lang="en-US" altLang="zh-TW" i="1">
                                                              <a:latin typeface="Cambria Math"/>
                                                            </a:rPr>
                                                            <m:t>1</m:t>
                                                          </m:r>
                                                        </m:num>
                                                        <m:den>
                                                          <m:rad>
                                                            <m:radPr>
                                                              <m:degHide m:val="on"/>
                                                              <m:ctrlPr>
                                                                <a:rPr lang="en-US" altLang="zh-TW" i="1">
                                                                  <a:latin typeface="Cambria Math"/>
                                                                </a:rPr>
                                                              </m:ctrlPr>
                                                            </m:radPr>
                                                            <m:deg/>
                                                            <m:e>
                                                              <m:r>
                                                                <a:rPr lang="en-US" altLang="zh-TW" i="1">
                                                                  <a:latin typeface="Cambria Math"/>
                                                                </a:rPr>
                                                                <m:t>2</m:t>
                                                              </m:r>
                                                            </m:e>
                                                          </m:rad>
                                                        </m:den>
                                                      </m:f>
                                                    </m:e>
                                                  </m:mr>
                                                  <m:mr>
                                                    <m:e>
                                                      <m:f>
                                                        <m:fPr>
                                                          <m:ctrlPr>
                                                            <a:rPr lang="en-US" altLang="zh-TW" i="1">
                                                              <a:latin typeface="Cambria Math"/>
                                                            </a:rPr>
                                                          </m:ctrlPr>
                                                        </m:fPr>
                                                        <m:num>
                                                          <m:r>
                                                            <a:rPr lang="en-US" altLang="zh-TW" i="1">
                                                              <a:latin typeface="Cambria Math"/>
                                                            </a:rPr>
                                                            <m:t>1</m:t>
                                                          </m:r>
                                                        </m:num>
                                                        <m:den>
                                                          <m:rad>
                                                            <m:radPr>
                                                              <m:degHide m:val="on"/>
                                                              <m:ctrlPr>
                                                                <a:rPr lang="en-US" altLang="zh-TW" i="1">
                                                                  <a:latin typeface="Cambria Math"/>
                                                                </a:rPr>
                                                              </m:ctrlPr>
                                                            </m:radPr>
                                                            <m:deg/>
                                                            <m:e>
                                                              <m:r>
                                                                <a:rPr lang="en-US" altLang="zh-TW" b="0" i="1" smtClean="0">
                                                                  <a:latin typeface="Cambria Math"/>
                                                                </a:rPr>
                                                                <m:t>2∗3</m:t>
                                                              </m:r>
                                                            </m:e>
                                                          </m:rad>
                                                        </m:den>
                                                      </m:f>
                                                    </m:e>
                                                  </m:mr>
                                                </m:m>
                                                <m:r>
                                                  <m:rPr>
                                                    <m:brk m:alnAt="7"/>
                                                  </m:rPr>
                                                  <a:rPr lang="en-US" altLang="zh-TW" b="0" i="1" smtClean="0">
                                                    <a:latin typeface="Cambria Math"/>
                                                  </a:rPr>
                                                  <m:t> </m:t>
                                                </m:r>
                                                <m:r>
                                                  <a:rPr lang="en-US" altLang="zh-TW" b="0" i="1" smtClean="0">
                                                    <a:latin typeface="Cambria Math"/>
                                                  </a:rPr>
                                                  <m:t>      </m:t>
                                                </m:r>
                                              </m:e>
                                              <m:e>
                                                <m:m>
                                                  <m:mPr>
                                                    <m:mcs>
                                                      <m:mc>
                                                        <m:mcPr>
                                                          <m:count m:val="2"/>
                                                          <m:mcJc m:val="center"/>
                                                        </m:mcPr>
                                                      </m:mc>
                                                    </m:mcs>
                                                    <m:ctrlPr>
                                                      <a:rPr lang="en-US" altLang="zh-TW" i="1" smtClean="0">
                                                        <a:latin typeface="Cambria Math"/>
                                                      </a:rPr>
                                                    </m:ctrlPr>
                                                  </m:mPr>
                                                  <m:mr>
                                                    <m:e>
                                                      <m:m>
                                                        <m:mPr>
                                                          <m:mcs>
                                                            <m:mc>
                                                              <m:mcPr>
                                                                <m:count m:val="1"/>
                                                                <m:mcJc m:val="center"/>
                                                              </m:mcPr>
                                                            </m:mc>
                                                          </m:mcs>
                                                          <m:ctrlPr>
                                                            <a:rPr lang="en-US" altLang="zh-TW" i="1" smtClean="0">
                                                              <a:latin typeface="Cambria Math"/>
                                                            </a:rPr>
                                                          </m:ctrlPr>
                                                        </m:mPr>
                                                        <m:mr>
                                                          <m:e>
                                                            <m:r>
                                                              <m:rPr>
                                                                <m:brk m:alnAt="7"/>
                                                              </m:rPr>
                                                              <a:rPr lang="en-US" altLang="zh-TW" b="0" i="1" smtClean="0">
                                                                <a:latin typeface="Cambria Math"/>
                                                              </a:rPr>
                                                              <m:t>0</m:t>
                                                            </m:r>
                                                          </m:e>
                                                        </m:mr>
                                                        <m:mr>
                                                          <m:e>
                                                            <m:f>
                                                              <m:fPr>
                                                                <m:ctrlPr>
                                                                  <a:rPr lang="en-US" altLang="zh-TW" i="1">
                                                                    <a:latin typeface="Cambria Math"/>
                                                                  </a:rPr>
                                                                </m:ctrlPr>
                                                              </m:fPr>
                                                              <m:num>
                                                                <m:r>
                                                                  <a:rPr lang="en-US" altLang="zh-TW" b="0" i="1" smtClean="0">
                                                                    <a:latin typeface="Cambria Math"/>
                                                                  </a:rPr>
                                                                  <m:t>−2</m:t>
                                                                </m:r>
                                                              </m:num>
                                                              <m:den>
                                                                <m:rad>
                                                                  <m:radPr>
                                                                    <m:degHide m:val="on"/>
                                                                    <m:ctrlPr>
                                                                      <a:rPr lang="en-US" altLang="zh-TW" i="1">
                                                                        <a:latin typeface="Cambria Math"/>
                                                                      </a:rPr>
                                                                    </m:ctrlPr>
                                                                  </m:radPr>
                                                                  <m:deg/>
                                                                  <m:e>
                                                                    <m:r>
                                                                      <a:rPr lang="en-US" altLang="zh-TW" b="0" i="1" smtClean="0">
                                                                        <a:latin typeface="Cambria Math"/>
                                                                      </a:rPr>
                                                                      <m:t>2∗3</m:t>
                                                                    </m:r>
                                                                  </m:e>
                                                                </m:rad>
                                                              </m:den>
                                                            </m:f>
                                                          </m:e>
                                                        </m:mr>
                                                      </m:m>
                                                      <m:r>
                                                        <m:rPr>
                                                          <m:brk m:alnAt="7"/>
                                                        </m:rPr>
                                                        <a:rPr lang="en-US" altLang="zh-TW" b="0" i="1" smtClean="0">
                                                          <a:latin typeface="Cambria Math"/>
                                                        </a:rPr>
                                                        <m:t> </m:t>
                                                      </m:r>
                                                      <m:r>
                                                        <a:rPr lang="en-US" altLang="zh-TW" b="0" i="1" smtClean="0">
                                                          <a:latin typeface="Cambria Math"/>
                                                        </a:rPr>
                                                        <m:t>        </m:t>
                                                      </m:r>
                                                    </m:e>
                                                    <m:e>
                                                      <m:m>
                                                        <m:mPr>
                                                          <m:mcs>
                                                            <m:mc>
                                                              <m:mcPr>
                                                                <m:count m:val="1"/>
                                                                <m:mcJc m:val="center"/>
                                                              </m:mcPr>
                                                            </m:mc>
                                                          </m:mcs>
                                                          <m:ctrlPr>
                                                            <a:rPr lang="en-US" altLang="zh-TW" i="1" smtClean="0">
                                                              <a:latin typeface="Cambria Math"/>
                                                            </a:rPr>
                                                          </m:ctrlPr>
                                                        </m:mPr>
                                                        <m:mr>
                                                          <m:e>
                                                            <m:r>
                                                              <m:rPr>
                                                                <m:brk m:alnAt="7"/>
                                                              </m:rPr>
                                                              <a:rPr lang="en-US" altLang="zh-TW" b="0" i="1" smtClean="0">
                                                                <a:latin typeface="Cambria Math"/>
                                                              </a:rPr>
                                                              <m:t>0</m:t>
                                                            </m:r>
                                                          </m:e>
                                                        </m:mr>
                                                        <m:mr>
                                                          <m:e>
                                                            <m:r>
                                                              <a:rPr lang="en-US" altLang="zh-TW" b="0" i="1" smtClean="0">
                                                                <a:latin typeface="Cambria Math"/>
                                                              </a:rPr>
                                                              <m:t>0</m:t>
                                                            </m:r>
                                                          </m:e>
                                                        </m:mr>
                                                      </m:m>
                                                    </m:e>
                                                  </m:mr>
                                                </m:m>
                                              </m:e>
                                            </m:mr>
                                          </m:m>
                                        </m:e>
                                      </m:mr>
                                    </m:m>
                                  </m:e>
                                </m:mr>
                              </m:m>
                            </m:e>
                            <m:e>
                              <m:r>
                                <a:rPr lang="en-US" altLang="zh-TW" i="1">
                                  <a:latin typeface="Cambria Math"/>
                                </a:rPr>
                                <m:t>⋯</m:t>
                              </m:r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zh-TW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f>
                                      <m:fPr>
                                        <m:ctrlPr>
                                          <a:rPr lang="en-US" altLang="zh-TW" i="1"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altLang="zh-TW" i="1">
                                            <a:latin typeface="Cambria Math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ad>
                                          <m:radPr>
                                            <m:degHide m:val="on"/>
                                            <m:ctrlPr>
                                              <a:rPr lang="en-US" altLang="zh-TW" i="1">
                                                <a:latin typeface="Cambria Math"/>
                                              </a:rPr>
                                            </m:ctrlPr>
                                          </m:radPr>
                                          <m:deg/>
                                          <m:e>
                                            <m:r>
                                              <a:rPr lang="en-US" altLang="zh-TW" i="1">
                                                <a:latin typeface="Cambria Math"/>
                                              </a:rPr>
                                              <m:t>𝑛</m:t>
                                            </m:r>
                                          </m:e>
                                        </m:rad>
                                      </m:den>
                                    </m:f>
                                  </m:e>
                                </m:mr>
                                <m:mr>
                                  <m:e>
                                    <m:r>
                                      <a:rPr lang="en-US" altLang="zh-TW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altLang="zh-TW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r>
                                <a:rPr lang="en-US" altLang="zh-TW" i="1">
                                  <a:latin typeface="Cambria Math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altLang="zh-TW" i="1">
                                  <a:latin typeface="Cambria Math"/>
                                </a:rPr>
                                <m:t>⋱</m:t>
                              </m:r>
                            </m:e>
                            <m:e>
                              <m:r>
                                <a:rPr lang="en-US" altLang="zh-TW" i="1">
                                  <a:latin typeface="Cambria Math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zh-TW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2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altLang="zh-TW" i="1" smtClean="0">
                                            <a:latin typeface="Cambria Math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zh-TW" i="1">
                                                  <a:latin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TW" i="1">
                                                  <a:latin typeface="Cambria Math"/>
                                                </a:rPr>
                                                <m:t>1</m:t>
                                              </m:r>
                                            </m:num>
                                            <m:den>
                                              <m:rad>
                                                <m:radPr>
                                                  <m:degHide m:val="on"/>
                                                  <m:ctrlPr>
                                                    <a:rPr lang="en-US" altLang="zh-TW" i="1">
                                                      <a:latin typeface="Cambria Math"/>
                                                    </a:rPr>
                                                  </m:ctrlPr>
                                                </m:radPr>
                                                <m:deg/>
                                                <m:e>
                                                  <m:r>
                                                    <a:rPr lang="en-US" altLang="zh-TW" b="0" i="1" smtClean="0">
                                                      <a:latin typeface="Cambria Math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en-US" altLang="zh-TW" b="0" i="1" smtClean="0">
                                                      <a:latin typeface="Cambria Math"/>
                                                    </a:rPr>
                                                    <m:t>𝑛</m:t>
                                                  </m:r>
                                                  <m:r>
                                                    <a:rPr lang="en-US" altLang="zh-TW" b="0" i="1" smtClean="0">
                                                      <a:latin typeface="Cambria Math"/>
                                                    </a:rPr>
                                                    <m:t>−1)</m:t>
                                                  </m:r>
                                                  <m:r>
                                                    <a:rPr lang="en-US" altLang="zh-TW" i="1">
                                                      <a:latin typeface="Cambria Math"/>
                                                    </a:rPr>
                                                    <m:t>𝑛</m:t>
                                                  </m:r>
                                                </m:e>
                                              </m:rad>
                                            </m:den>
                                          </m:f>
                                        </m:e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zh-TW" i="1">
                                                  <a:latin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TW" i="1">
                                                  <a:latin typeface="Cambria Math"/>
                                                </a:rPr>
                                                <m:t>1</m:t>
                                              </m:r>
                                            </m:num>
                                            <m:den>
                                              <m:rad>
                                                <m:radPr>
                                                  <m:degHide m:val="on"/>
                                                  <m:ctrlPr>
                                                    <a:rPr lang="en-US" altLang="zh-TW" i="1">
                                                      <a:latin typeface="Cambria Math"/>
                                                    </a:rPr>
                                                  </m:ctrlPr>
                                                </m:radPr>
                                                <m:deg/>
                                                <m:e>
                                                  <m:r>
                                                    <a:rPr lang="en-US" altLang="zh-TW" i="1">
                                                      <a:latin typeface="Cambria Math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en-US" altLang="zh-TW" i="1">
                                                      <a:latin typeface="Cambria Math"/>
                                                    </a:rPr>
                                                    <m:t>𝑛</m:t>
                                                  </m:r>
                                                  <m:r>
                                                    <a:rPr lang="en-US" altLang="zh-TW" i="1">
                                                      <a:latin typeface="Cambria Math"/>
                                                    </a:rPr>
                                                    <m:t>−1)</m:t>
                                                  </m:r>
                                                  <m:r>
                                                    <a:rPr lang="en-US" altLang="zh-TW" i="1">
                                                      <a:latin typeface="Cambria Math"/>
                                                    </a:rPr>
                                                    <m:t>𝑛</m:t>
                                                  </m:r>
                                                </m:e>
                                              </m:rad>
                                            </m:den>
                                          </m:f>
                                        </m:e>
                                      </m:mr>
                                    </m:m>
                                  </m:e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2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altLang="zh-TW" i="1" smtClean="0">
                                            <a:latin typeface="Cambria Math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zh-TW" i="1">
                                                  <a:latin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TW" i="1">
                                                  <a:latin typeface="Cambria Math"/>
                                                </a:rPr>
                                                <m:t>1</m:t>
                                              </m:r>
                                            </m:num>
                                            <m:den>
                                              <m:rad>
                                                <m:radPr>
                                                  <m:degHide m:val="on"/>
                                                  <m:ctrlPr>
                                                    <a:rPr lang="en-US" altLang="zh-TW" i="1">
                                                      <a:latin typeface="Cambria Math"/>
                                                    </a:rPr>
                                                  </m:ctrlPr>
                                                </m:radPr>
                                                <m:deg/>
                                                <m:e>
                                                  <m:r>
                                                    <a:rPr lang="en-US" altLang="zh-TW" i="1">
                                                      <a:latin typeface="Cambria Math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en-US" altLang="zh-TW" i="1">
                                                      <a:latin typeface="Cambria Math"/>
                                                    </a:rPr>
                                                    <m:t>𝑛</m:t>
                                                  </m:r>
                                                  <m:r>
                                                    <a:rPr lang="en-US" altLang="zh-TW" i="1">
                                                      <a:latin typeface="Cambria Math"/>
                                                    </a:rPr>
                                                    <m:t>−1)</m:t>
                                                  </m:r>
                                                  <m:r>
                                                    <a:rPr lang="en-US" altLang="zh-TW" i="1">
                                                      <a:latin typeface="Cambria Math"/>
                                                    </a:rPr>
                                                    <m:t>𝑛</m:t>
                                                  </m:r>
                                                </m:e>
                                              </m:rad>
                                            </m:den>
                                          </m:f>
                                        </m:e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zh-TW" i="1">
                                                  <a:latin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TW" i="1">
                                                  <a:latin typeface="Cambria Math"/>
                                                </a:rPr>
                                                <m:t>1</m:t>
                                              </m:r>
                                            </m:num>
                                            <m:den>
                                              <m:rad>
                                                <m:radPr>
                                                  <m:degHide m:val="on"/>
                                                  <m:ctrlPr>
                                                    <a:rPr lang="en-US" altLang="zh-TW" i="1">
                                                      <a:latin typeface="Cambria Math"/>
                                                    </a:rPr>
                                                  </m:ctrlPr>
                                                </m:radPr>
                                                <m:deg/>
                                                <m:e>
                                                  <m:r>
                                                    <a:rPr lang="en-US" altLang="zh-TW" i="1">
                                                      <a:latin typeface="Cambria Math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en-US" altLang="zh-TW" i="1">
                                                      <a:latin typeface="Cambria Math"/>
                                                    </a:rPr>
                                                    <m:t>𝑛</m:t>
                                                  </m:r>
                                                  <m:r>
                                                    <a:rPr lang="en-US" altLang="zh-TW" i="1">
                                                      <a:latin typeface="Cambria Math"/>
                                                    </a:rPr>
                                                    <m:t>−1)</m:t>
                                                  </m:r>
                                                  <m:r>
                                                    <a:rPr lang="en-US" altLang="zh-TW" i="1">
                                                      <a:latin typeface="Cambria Math"/>
                                                    </a:rPr>
                                                    <m:t>𝑛</m:t>
                                                  </m:r>
                                                </m:e>
                                              </m:rad>
                                            </m:den>
                                          </m:f>
                                        </m:e>
                                      </m:mr>
                                    </m:m>
                                  </m:e>
                                </m:mr>
                              </m:m>
                            </m:e>
                            <m:e>
                              <m:r>
                                <a:rPr lang="en-US" altLang="zh-TW" i="1">
                                  <a:latin typeface="Cambria Math"/>
                                </a:rPr>
                                <m:t>⋯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en-US" altLang="zh-TW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TW" b="0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−(</m:t>
                                  </m:r>
                                  <m:r>
                                    <a:rPr lang="en-US" altLang="zh-TW" b="0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altLang="zh-TW" b="0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−1)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altLang="zh-TW" i="1">
                                          <a:latin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altLang="zh-TW" i="1">
                                          <a:latin typeface="Cambria Math"/>
                                        </a:rPr>
                                        <m:t>(</m:t>
                                      </m:r>
                                      <m:r>
                                        <a:rPr lang="en-US" altLang="zh-TW" i="1">
                                          <a:latin typeface="Cambria Math"/>
                                        </a:rPr>
                                        <m:t>𝑛</m:t>
                                      </m:r>
                                      <m:r>
                                        <a:rPr lang="en-US" altLang="zh-TW" i="1">
                                          <a:latin typeface="Cambria Math"/>
                                        </a:rPr>
                                        <m:t>−1)</m:t>
                                      </m:r>
                                      <m:r>
                                        <a:rPr lang="en-US" altLang="zh-TW" i="1">
                                          <a:latin typeface="Cambria Math"/>
                                        </a:rPr>
                                        <m:t>𝑛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mr>
                        </m:m>
                      </m:e>
                    </m:d>
                  </m:oMath>
                </a14:m>
                <a:endParaRPr lang="en-US" altLang="zh-TW" dirty="0" smtClean="0"/>
              </a:p>
              <a:p>
                <a:r>
                  <a:rPr lang="en-US" altLang="zh-TW" b="0" dirty="0" err="1" smtClean="0">
                    <a:latin typeface="Cambria Math"/>
                  </a:rPr>
                  <a:t>Y</a:t>
                </a:r>
                <a:r>
                  <a:rPr lang="en-US" altLang="zh-TW" b="0" baseline="-25000" dirty="0" err="1" smtClean="0">
                    <a:latin typeface="Cambria Math"/>
                  </a:rPr>
                  <a:t>n</a:t>
                </a:r>
                <a:r>
                  <a:rPr lang="en-US" altLang="zh-TW" b="0" i="1" dirty="0" smtClean="0">
                    <a:latin typeface="Cambria Math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d>
                              <m:dPr>
                                <m:ctrlPr>
                                  <a:rPr lang="en-US" altLang="zh-TW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d>
                            <m:r>
                              <a:rPr lang="en-US" altLang="zh-TW" b="0" i="1" smtClean="0">
                                <a:latin typeface="Cambria Math"/>
                              </a:rPr>
                              <m:t>𝑛</m:t>
                            </m:r>
                          </m:e>
                        </m:rad>
                      </m:den>
                    </m:f>
                    <m:r>
                      <a:rPr lang="en-US" altLang="zh-TW" b="0" i="1" smtClean="0">
                        <a:latin typeface="Cambria Math"/>
                      </a:rPr>
                      <m:t>𝑍</m:t>
                    </m:r>
                    <m:r>
                      <a:rPr lang="en-US" altLang="zh-TW" b="0" i="1" baseline="-25000" smtClean="0">
                        <a:latin typeface="Cambria Math"/>
                      </a:rPr>
                      <m:t>1</m:t>
                    </m:r>
                  </m:oMath>
                </a14:m>
                <a:r>
                  <a:rPr lang="en-US" altLang="zh-TW" dirty="0" smtClean="0"/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i="1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d>
                              <m:d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altLang="zh-TW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d>
                            <m:r>
                              <a:rPr lang="en-US" altLang="zh-TW" i="1">
                                <a:latin typeface="Cambria Math"/>
                              </a:rPr>
                              <m:t>𝑛</m:t>
                            </m:r>
                          </m:e>
                        </m:rad>
                      </m:den>
                    </m:f>
                    <m:r>
                      <a:rPr lang="en-US" altLang="zh-TW" i="1">
                        <a:latin typeface="Cambria Math"/>
                      </a:rPr>
                      <m:t>𝑍</m:t>
                    </m:r>
                    <m:r>
                      <a:rPr lang="en-US" altLang="zh-TW" b="0" i="1" baseline="-25000" smtClean="0">
                        <a:latin typeface="Cambria Math"/>
                      </a:rPr>
                      <m:t>2</m:t>
                    </m:r>
                    <m:r>
                      <a:rPr lang="en-US" altLang="zh-TW" b="0" i="1" smtClean="0">
                        <a:latin typeface="Cambria Math"/>
                      </a:rPr>
                      <m:t>+…+</m:t>
                    </m:r>
                    <m:f>
                      <m:fPr>
                        <m:ctrlPr>
                          <a:rPr lang="en-US" altLang="zh-TW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i="1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d>
                              <m:d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altLang="zh-TW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d>
                            <m:r>
                              <a:rPr lang="en-US" altLang="zh-TW" i="1">
                                <a:latin typeface="Cambria Math"/>
                              </a:rPr>
                              <m:t>𝑛</m:t>
                            </m:r>
                          </m:e>
                        </m:rad>
                      </m:den>
                    </m:f>
                    <m:r>
                      <a:rPr lang="en-US" altLang="zh-TW" i="1">
                        <a:latin typeface="Cambria Math"/>
                      </a:rPr>
                      <m:t>𝑍</m:t>
                    </m:r>
                    <m:r>
                      <a:rPr lang="en-US" altLang="zh-TW" b="0" i="1" baseline="-25000" smtClean="0">
                        <a:latin typeface="Cambria Math"/>
                      </a:rPr>
                      <m:t>𝑛</m:t>
                    </m:r>
                    <m:r>
                      <a:rPr lang="en-US" altLang="zh-TW" b="0" i="1" baseline="-25000" smtClean="0">
                        <a:latin typeface="Cambria Math"/>
                      </a:rPr>
                      <m:t>−1−</m:t>
                    </m:r>
                    <m:f>
                      <m:fPr>
                        <m:ctrlPr>
                          <a:rPr lang="en-US" altLang="zh-TW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latin typeface="Cambria Math"/>
                          </a:rPr>
                          <m:t>𝑛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−1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d>
                              <m:d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altLang="zh-TW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d>
                            <m:r>
                              <a:rPr lang="en-US" altLang="zh-TW" i="1">
                                <a:latin typeface="Cambria Math"/>
                              </a:rPr>
                              <m:t>𝑛</m:t>
                            </m:r>
                          </m:e>
                        </m:rad>
                      </m:den>
                    </m:f>
                    <m:r>
                      <a:rPr lang="en-US" altLang="zh-TW" i="1">
                        <a:latin typeface="Cambria Math"/>
                      </a:rPr>
                      <m:t>𝑍</m:t>
                    </m:r>
                    <m:r>
                      <a:rPr lang="en-US" altLang="zh-TW" b="0" i="1" baseline="-25000" smtClean="0">
                        <a:latin typeface="Cambria Math"/>
                      </a:rPr>
                      <m:t>𝑛</m:t>
                    </m:r>
                  </m:oMath>
                </a14:m>
                <a:endParaRPr lang="zh-TW" altLang="en-US" baseline="-25000" dirty="0"/>
              </a:p>
              <a:p>
                <a:endParaRPr lang="zh-TW" altLang="en-US" dirty="0"/>
              </a:p>
              <a:p>
                <a:endParaRPr lang="zh-TW" altLang="en-US" dirty="0"/>
              </a:p>
              <a:p>
                <a:endParaRPr lang="zh-TW" altLang="en-US" dirty="0" smtClean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600200"/>
                <a:ext cx="8291264" cy="4873752"/>
              </a:xfrm>
              <a:blipFill rotWithShape="1">
                <a:blip r:embed="rId2"/>
                <a:stretch>
                  <a:fillRect l="-294" t="-100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827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cap="none" dirty="0"/>
              <a:t>2. Prove </a:t>
            </a:r>
            <a:r>
              <a:rPr lang="en-US" altLang="zh-TW" cap="none" dirty="0" err="1" smtClean="0"/>
              <a:t>Y</a:t>
            </a:r>
            <a:r>
              <a:rPr lang="en-US" altLang="zh-TW" cap="none" baseline="-25000" dirty="0" err="1" smtClean="0"/>
              <a:t>n</a:t>
            </a:r>
            <a:r>
              <a:rPr lang="zh-TW" altLang="en-US" cap="none" baseline="-25000" dirty="0" smtClean="0"/>
              <a:t> </a:t>
            </a:r>
            <a:r>
              <a:rPr lang="en-US" altLang="zh-TW" cap="none" dirty="0" smtClean="0"/>
              <a:t>~</a:t>
            </a:r>
            <a:r>
              <a:rPr lang="zh-TW" altLang="en-US" cap="none" dirty="0" smtClean="0"/>
              <a:t> </a:t>
            </a:r>
            <a:r>
              <a:rPr lang="en-US" altLang="zh-TW" cap="none" dirty="0" smtClean="0"/>
              <a:t>ND(0,1</a:t>
            </a:r>
            <a:r>
              <a:rPr lang="en-US" altLang="zh-TW" cap="none" dirty="0"/>
              <a:t>)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600200"/>
                <a:ext cx="8147248" cy="4873752"/>
              </a:xfrm>
            </p:spPr>
            <p:txBody>
              <a:bodyPr>
                <a:normAutofit/>
              </a:bodyPr>
              <a:lstStyle/>
              <a:p>
                <a:r>
                  <a:rPr lang="en-US" altLang="zh-TW" dirty="0" smtClean="0">
                    <a:latin typeface="Cambria Math"/>
                  </a:rPr>
                  <a:t>Y</a:t>
                </a:r>
                <a:r>
                  <a:rPr lang="en-US" altLang="zh-TW" baseline="-25000" dirty="0" err="1">
                    <a:latin typeface="Cambria Math"/>
                  </a:rPr>
                  <a:t>n</a:t>
                </a:r>
                <a:r>
                  <a:rPr lang="en-US" altLang="zh-TW" i="1" dirty="0">
                    <a:latin typeface="Cambria Math"/>
                  </a:rPr>
                  <a:t>=</a:t>
                </a:r>
                <a:r>
                  <a:rPr lang="en-US" altLang="zh-TW" i="1" dirty="0" smtClean="0">
                    <a:latin typeface="Cambria Math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i="1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d>
                              <m:d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altLang="zh-TW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d>
                            <m:r>
                              <a:rPr lang="en-US" altLang="zh-TW" i="1">
                                <a:latin typeface="Cambria Math"/>
                              </a:rPr>
                              <m:t>𝑛</m:t>
                            </m:r>
                          </m:e>
                        </m:rad>
                      </m:den>
                    </m:f>
                    <m:r>
                      <a:rPr lang="en-US" altLang="zh-TW" i="1">
                        <a:latin typeface="Cambria Math"/>
                      </a:rPr>
                      <m:t>𝑍</m:t>
                    </m:r>
                    <m:r>
                      <a:rPr lang="en-US" altLang="zh-TW" i="1" baseline="-25000">
                        <a:latin typeface="Cambria Math"/>
                      </a:rPr>
                      <m:t>1</m:t>
                    </m:r>
                  </m:oMath>
                </a14:m>
                <a:r>
                  <a:rPr lang="en-US" altLang="zh-TW" dirty="0"/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i="1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d>
                              <m:d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altLang="zh-TW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d>
                            <m:r>
                              <a:rPr lang="en-US" altLang="zh-TW" i="1">
                                <a:latin typeface="Cambria Math"/>
                              </a:rPr>
                              <m:t>𝑛</m:t>
                            </m:r>
                          </m:e>
                        </m:rad>
                      </m:den>
                    </m:f>
                    <m:r>
                      <a:rPr lang="en-US" altLang="zh-TW" i="1">
                        <a:latin typeface="Cambria Math"/>
                      </a:rPr>
                      <m:t>𝑍</m:t>
                    </m:r>
                    <m:r>
                      <a:rPr lang="en-US" altLang="zh-TW" i="1" baseline="-25000">
                        <a:latin typeface="Cambria Math"/>
                      </a:rPr>
                      <m:t>2</m:t>
                    </m:r>
                    <m:r>
                      <a:rPr lang="en-US" altLang="zh-TW" i="1">
                        <a:latin typeface="Cambria Math"/>
                      </a:rPr>
                      <m:t>+…+</m:t>
                    </m:r>
                    <m:f>
                      <m:fPr>
                        <m:ctrlPr>
                          <a:rPr lang="en-US" altLang="zh-TW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i="1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d>
                              <m:d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altLang="zh-TW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d>
                            <m:r>
                              <a:rPr lang="en-US" altLang="zh-TW" i="1">
                                <a:latin typeface="Cambria Math"/>
                              </a:rPr>
                              <m:t>𝑛</m:t>
                            </m:r>
                          </m:e>
                        </m:rad>
                      </m:den>
                    </m:f>
                    <m:r>
                      <a:rPr lang="en-US" altLang="zh-TW" i="1">
                        <a:latin typeface="Cambria Math"/>
                      </a:rPr>
                      <m:t>𝑍</m:t>
                    </m:r>
                    <m:r>
                      <a:rPr lang="en-US" altLang="zh-TW" i="1" baseline="-25000">
                        <a:latin typeface="Cambria Math"/>
                      </a:rPr>
                      <m:t>𝑛</m:t>
                    </m:r>
                    <m:r>
                      <a:rPr lang="en-US" altLang="zh-TW" i="1" baseline="-25000">
                        <a:latin typeface="Cambria Math"/>
                      </a:rPr>
                      <m:t>−1−</m:t>
                    </m:r>
                    <m:f>
                      <m:fPr>
                        <m:ctrlPr>
                          <a:rPr lang="en-US" altLang="zh-TW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i="1">
                            <a:latin typeface="Cambria Math"/>
                          </a:rPr>
                          <m:t>𝑛</m:t>
                        </m:r>
                        <m:r>
                          <a:rPr lang="en-US" altLang="zh-TW" i="1">
                            <a:latin typeface="Cambria Math"/>
                          </a:rPr>
                          <m:t>−1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d>
                              <m:d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altLang="zh-TW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d>
                            <m:r>
                              <a:rPr lang="en-US" altLang="zh-TW" i="1">
                                <a:latin typeface="Cambria Math"/>
                              </a:rPr>
                              <m:t>𝑛</m:t>
                            </m:r>
                          </m:e>
                        </m:rad>
                      </m:den>
                    </m:f>
                    <m:r>
                      <a:rPr lang="en-US" altLang="zh-TW" i="1">
                        <a:latin typeface="Cambria Math"/>
                      </a:rPr>
                      <m:t>𝑍</m:t>
                    </m:r>
                    <m:r>
                      <a:rPr lang="en-US" altLang="zh-TW" i="1" baseline="-25000">
                        <a:latin typeface="Cambria Math"/>
                      </a:rPr>
                      <m:t>𝑛</m:t>
                    </m:r>
                  </m:oMath>
                </a14:m>
                <a:endParaRPr lang="en-US" altLang="zh-TW" baseline="-25000" dirty="0" smtClean="0"/>
              </a:p>
              <a:p>
                <a:r>
                  <a:rPr lang="en-US" altLang="zh-TW" dirty="0" err="1" smtClean="0"/>
                  <a:t>Z</a:t>
                </a:r>
                <a:r>
                  <a:rPr lang="en-US" altLang="zh-TW" baseline="-25000" dirty="0" err="1" smtClean="0"/>
                  <a:t>i</a:t>
                </a:r>
                <a:r>
                  <a:rPr lang="en-US" altLang="zh-TW" baseline="-25000" dirty="0" smtClean="0"/>
                  <a:t> </a:t>
                </a:r>
                <a:r>
                  <a:rPr lang="en-US" altLang="zh-TW" dirty="0" smtClean="0"/>
                  <a:t>~ ND(0, 1)</a:t>
                </a:r>
              </a:p>
              <a:p>
                <a:r>
                  <a:rPr lang="en-US" altLang="zh-TW" dirty="0" err="1" smtClean="0">
                    <a:latin typeface="Cambria Math"/>
                  </a:rPr>
                  <a:t>Y</a:t>
                </a:r>
                <a:r>
                  <a:rPr lang="en-US" altLang="zh-TW" baseline="-25000" dirty="0" err="1" smtClean="0">
                    <a:latin typeface="Cambria Math"/>
                  </a:rPr>
                  <a:t>n</a:t>
                </a:r>
                <a:r>
                  <a:rPr lang="en-US" altLang="zh-TW" baseline="-25000" dirty="0" smtClean="0">
                    <a:latin typeface="Cambria Math"/>
                  </a:rPr>
                  <a:t> </a:t>
                </a:r>
                <a:r>
                  <a:rPr lang="zh-TW" altLang="en-US" dirty="0" smtClean="0">
                    <a:latin typeface="Cambria Math"/>
                  </a:rPr>
                  <a:t>是標準常態分配</a:t>
                </a:r>
                <a:r>
                  <a:rPr lang="zh-TW" altLang="en-US" dirty="0" smtClean="0"/>
                  <a:t>的線性組合，因此 </a:t>
                </a:r>
                <a:r>
                  <a:rPr lang="en-US" altLang="zh-TW" dirty="0" err="1" smtClean="0">
                    <a:latin typeface="Cambria Math"/>
                  </a:rPr>
                  <a:t>Y</a:t>
                </a:r>
                <a:r>
                  <a:rPr lang="en-US" altLang="zh-TW" baseline="-25000" dirty="0" err="1" smtClean="0">
                    <a:latin typeface="Cambria Math"/>
                  </a:rPr>
                  <a:t>n</a:t>
                </a:r>
                <a:r>
                  <a:rPr lang="zh-TW" altLang="en-US" dirty="0" smtClean="0">
                    <a:latin typeface="Cambria Math"/>
                  </a:rPr>
                  <a:t>也是常態分配</a:t>
                </a:r>
                <a:endParaRPr lang="en-US" altLang="zh-TW" dirty="0" smtClean="0">
                  <a:latin typeface="Cambria Math"/>
                </a:endParaRPr>
              </a:p>
              <a:p>
                <a:pPr lvl="8"/>
                <a:endParaRPr lang="en-US" altLang="zh-TW" dirty="0" smtClean="0"/>
              </a:p>
              <a:p>
                <a:pPr lvl="8"/>
                <a:endParaRPr lang="en-US" altLang="zh-TW" dirty="0"/>
              </a:p>
              <a:p>
                <a:pPr lvl="8"/>
                <a:endParaRPr lang="en-US" altLang="zh-TW" dirty="0" smtClean="0"/>
              </a:p>
              <a:p>
                <a:pPr lvl="8"/>
                <a:endParaRPr lang="en-US" altLang="zh-TW" dirty="0"/>
              </a:p>
              <a:p>
                <a:pPr lvl="8"/>
                <a:endParaRPr lang="en-US" altLang="zh-TW" dirty="0" smtClean="0"/>
              </a:p>
              <a:p>
                <a:pPr lvl="8"/>
                <a:endParaRPr lang="en-US" altLang="zh-TW" dirty="0"/>
              </a:p>
              <a:p>
                <a:pPr lvl="8"/>
                <a:endParaRPr lang="en-US" altLang="zh-TW" dirty="0" smtClean="0"/>
              </a:p>
              <a:p>
                <a:pPr lvl="8"/>
                <a:endParaRPr lang="en-US" altLang="zh-TW" dirty="0"/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600200"/>
                <a:ext cx="8147248" cy="4873752"/>
              </a:xfrm>
              <a:blipFill rotWithShape="1">
                <a:blip r:embed="rId2"/>
                <a:stretch>
                  <a:fillRect l="-29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文字方塊 3"/>
          <p:cNvSpPr txBox="1"/>
          <p:nvPr/>
        </p:nvSpPr>
        <p:spPr>
          <a:xfrm>
            <a:off x="854054" y="3373208"/>
            <a:ext cx="6840760" cy="15696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rgbClr val="C00000"/>
                </a:solidFill>
              </a:rPr>
              <a:t>常態分配</a:t>
            </a:r>
            <a:r>
              <a:rPr lang="zh-TW" altLang="en-US" sz="2400" dirty="0" smtClean="0"/>
              <a:t>的線性組合是</a:t>
            </a:r>
            <a:r>
              <a:rPr lang="zh-TW" altLang="en-US" sz="2400" b="1" dirty="0" smtClean="0">
                <a:solidFill>
                  <a:srgbClr val="C00000"/>
                </a:solidFill>
              </a:rPr>
              <a:t>常態分配</a:t>
            </a:r>
            <a:endParaRPr lang="en-US" altLang="zh-TW" sz="2400" b="1" dirty="0" smtClean="0">
              <a:solidFill>
                <a:srgbClr val="C00000"/>
              </a:solidFill>
            </a:endParaRPr>
          </a:p>
          <a:p>
            <a:r>
              <a:rPr lang="zh-TW" altLang="en-US" sz="2400" dirty="0">
                <a:solidFill>
                  <a:srgbClr val="C00000"/>
                </a:solidFill>
              </a:rPr>
              <a:t>標準常態分配</a:t>
            </a:r>
            <a:r>
              <a:rPr lang="zh-TW" altLang="en-US" sz="2400" dirty="0"/>
              <a:t>的線性</a:t>
            </a:r>
            <a:r>
              <a:rPr lang="zh-TW" altLang="en-US" sz="2400" dirty="0" smtClean="0"/>
              <a:t>組合是</a:t>
            </a:r>
            <a:r>
              <a:rPr lang="zh-TW" altLang="en-US" sz="2400" b="1" dirty="0" smtClean="0">
                <a:solidFill>
                  <a:srgbClr val="C00000"/>
                </a:solidFill>
              </a:rPr>
              <a:t>常態分配</a:t>
            </a:r>
            <a:endParaRPr lang="en-US" altLang="zh-TW" sz="2400" b="1" dirty="0" smtClean="0">
              <a:solidFill>
                <a:srgbClr val="C00000"/>
              </a:solidFill>
            </a:endParaRPr>
          </a:p>
          <a:p>
            <a:r>
              <a:rPr lang="zh-TW" altLang="en-US" sz="2400" dirty="0">
                <a:solidFill>
                  <a:srgbClr val="C00000"/>
                </a:solidFill>
              </a:rPr>
              <a:t>標準常態分配</a:t>
            </a:r>
            <a:r>
              <a:rPr lang="zh-TW" altLang="en-US" sz="2400" dirty="0"/>
              <a:t>的線性</a:t>
            </a:r>
            <a:r>
              <a:rPr lang="zh-TW" altLang="en-US" sz="2400" dirty="0" smtClean="0"/>
              <a:t>組合是</a:t>
            </a:r>
            <a:r>
              <a:rPr lang="zh-TW" altLang="en-US" sz="2400" b="1" dirty="0" smtClean="0">
                <a:solidFill>
                  <a:srgbClr val="C00000"/>
                </a:solidFill>
              </a:rPr>
              <a:t>標準常態分配</a:t>
            </a:r>
            <a:endParaRPr lang="en-US" altLang="zh-TW" sz="2400" b="1" dirty="0" smtClean="0">
              <a:solidFill>
                <a:srgbClr val="C00000"/>
              </a:solidFill>
            </a:endParaRPr>
          </a:p>
          <a:p>
            <a:r>
              <a:rPr lang="en-US" altLang="zh-TW" sz="2400" dirty="0" smtClean="0"/>
              <a:t>	=&gt;</a:t>
            </a:r>
            <a:r>
              <a:rPr lang="zh-TW" altLang="en-US" sz="2400" dirty="0" smtClean="0"/>
              <a:t>不一定，必須</a:t>
            </a:r>
            <a:r>
              <a:rPr lang="zh-TW" altLang="en-US" sz="2400" dirty="0"/>
              <a:t>再</a:t>
            </a:r>
            <a:r>
              <a:rPr lang="zh-TW" altLang="en-US" sz="2400" dirty="0" smtClean="0"/>
              <a:t>驗證</a:t>
            </a:r>
            <a:r>
              <a:rPr lang="zh-TW" altLang="en-US" sz="2400" dirty="0"/>
              <a:t>它</a:t>
            </a:r>
            <a:r>
              <a:rPr lang="zh-TW" altLang="en-US" sz="2400" dirty="0" smtClean="0"/>
              <a:t>的</a:t>
            </a:r>
            <a:r>
              <a:rPr lang="en-US" altLang="zh-TW" sz="2400" dirty="0" smtClean="0"/>
              <a:t>(</a:t>
            </a:r>
            <a:r>
              <a:rPr lang="el-GR" altLang="zh-TW" sz="2400" dirty="0" smtClean="0"/>
              <a:t>μ</a:t>
            </a:r>
            <a:r>
              <a:rPr lang="en-US" altLang="zh-TW" sz="2400" dirty="0" smtClean="0"/>
              <a:t>, </a:t>
            </a:r>
            <a:r>
              <a:rPr lang="el-GR" altLang="zh-TW" sz="2400" dirty="0" smtClean="0"/>
              <a:t>σ</a:t>
            </a:r>
            <a:r>
              <a:rPr lang="en-US" altLang="zh-TW" sz="2400" dirty="0" smtClean="0"/>
              <a:t>)=(0, 1)</a:t>
            </a:r>
            <a:endParaRPr lang="zh-TW" altLang="en-US" sz="2400" dirty="0"/>
          </a:p>
        </p:txBody>
      </p:sp>
      <p:sp>
        <p:nvSpPr>
          <p:cNvPr id="5" name="甜甜圈 4"/>
          <p:cNvSpPr/>
          <p:nvPr/>
        </p:nvSpPr>
        <p:spPr>
          <a:xfrm>
            <a:off x="422006" y="3380110"/>
            <a:ext cx="432048" cy="408930"/>
          </a:xfrm>
          <a:prstGeom prst="donu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7" name="甜甜圈 6"/>
          <p:cNvSpPr/>
          <p:nvPr/>
        </p:nvSpPr>
        <p:spPr>
          <a:xfrm>
            <a:off x="431540" y="3775809"/>
            <a:ext cx="432048" cy="408930"/>
          </a:xfrm>
          <a:prstGeom prst="donu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8" name="十字形 7"/>
          <p:cNvSpPr/>
          <p:nvPr/>
        </p:nvSpPr>
        <p:spPr>
          <a:xfrm rot="2645516">
            <a:off x="467544" y="4184739"/>
            <a:ext cx="360040" cy="395700"/>
          </a:xfrm>
          <a:prstGeom prst="plus">
            <a:avLst>
              <a:gd name="adj" fmla="val 35366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92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cap="none" dirty="0"/>
              <a:t>2. Prove </a:t>
            </a:r>
            <a:r>
              <a:rPr lang="en-US" altLang="zh-TW" cap="none" dirty="0" err="1" smtClean="0"/>
              <a:t>Y</a:t>
            </a:r>
            <a:r>
              <a:rPr lang="en-US" altLang="zh-TW" cap="none" baseline="-25000" dirty="0" err="1" smtClean="0"/>
              <a:t>n</a:t>
            </a:r>
            <a:r>
              <a:rPr lang="zh-TW" altLang="en-US" cap="none" baseline="-25000" dirty="0" smtClean="0"/>
              <a:t> </a:t>
            </a:r>
            <a:r>
              <a:rPr lang="en-US" altLang="zh-TW" cap="none" dirty="0" smtClean="0"/>
              <a:t>~</a:t>
            </a:r>
            <a:r>
              <a:rPr lang="zh-TW" altLang="en-US" cap="none" dirty="0" smtClean="0"/>
              <a:t> </a:t>
            </a:r>
            <a:r>
              <a:rPr lang="en-US" altLang="zh-TW" cap="none" dirty="0" smtClean="0"/>
              <a:t>ND(0,1</a:t>
            </a:r>
            <a:r>
              <a:rPr lang="en-US" altLang="zh-TW" cap="none" dirty="0"/>
              <a:t>)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600200"/>
                <a:ext cx="8507288" cy="4873752"/>
              </a:xfrm>
            </p:spPr>
            <p:txBody>
              <a:bodyPr/>
              <a:lstStyle/>
              <a:p>
                <a:r>
                  <a:rPr lang="zh-TW" altLang="en-US" dirty="0" smtClean="0"/>
                  <a:t>證明 </a:t>
                </a:r>
                <a:r>
                  <a:rPr lang="en-US" altLang="zh-TW" dirty="0" err="1" smtClean="0"/>
                  <a:t>Y</a:t>
                </a:r>
                <a:r>
                  <a:rPr lang="en-US" altLang="zh-TW" baseline="-25000" dirty="0" err="1" smtClean="0"/>
                  <a:t>n</a:t>
                </a:r>
                <a:r>
                  <a:rPr lang="zh-TW" altLang="en-US" baseline="-25000" dirty="0" smtClean="0"/>
                  <a:t> </a:t>
                </a:r>
                <a:r>
                  <a:rPr lang="zh-TW" altLang="en-US" dirty="0" smtClean="0"/>
                  <a:t>的 </a:t>
                </a:r>
                <a:r>
                  <a:rPr lang="en-US" altLang="zh-TW" dirty="0" smtClean="0"/>
                  <a:t>(</a:t>
                </a:r>
                <a:r>
                  <a:rPr lang="el-GR" altLang="zh-TW" dirty="0"/>
                  <a:t>μ</a:t>
                </a:r>
                <a:r>
                  <a:rPr lang="en-US" altLang="zh-TW" dirty="0"/>
                  <a:t>, </a:t>
                </a:r>
                <a:r>
                  <a:rPr lang="el-GR" altLang="zh-TW" dirty="0"/>
                  <a:t>σ</a:t>
                </a:r>
                <a:r>
                  <a:rPr lang="en-US" altLang="zh-TW" dirty="0" smtClean="0"/>
                  <a:t>)</a:t>
                </a:r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=</a:t>
                </a:r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(0</a:t>
                </a:r>
                <a:r>
                  <a:rPr lang="en-US" altLang="zh-TW" dirty="0"/>
                  <a:t>, 1</a:t>
                </a:r>
                <a:r>
                  <a:rPr lang="en-US" altLang="zh-TW" dirty="0" smtClean="0"/>
                  <a:t>)</a:t>
                </a:r>
              </a:p>
              <a:p>
                <a:endParaRPr lang="en-US" altLang="zh-TW" dirty="0" smtClean="0"/>
              </a:p>
              <a:p>
                <a:r>
                  <a:rPr lang="en-US" altLang="zh-TW" sz="1800" dirty="0"/>
                  <a:t>E[</a:t>
                </a:r>
                <a:r>
                  <a:rPr lang="en-US" altLang="zh-TW" sz="1800" dirty="0" err="1"/>
                  <a:t>Y</a:t>
                </a:r>
                <a:r>
                  <a:rPr lang="en-US" altLang="zh-TW" sz="1800" baseline="-25000" dirty="0" err="1"/>
                  <a:t>n</a:t>
                </a:r>
                <a:r>
                  <a:rPr lang="en-US" altLang="zh-TW" sz="1800" dirty="0" smtClean="0"/>
                  <a:t>]</a:t>
                </a:r>
                <a:r>
                  <a:rPr lang="zh-TW" altLang="en-US" sz="1800" dirty="0" smtClean="0"/>
                  <a:t> </a:t>
                </a:r>
                <a:r>
                  <a:rPr lang="en-US" altLang="zh-TW" sz="1800" dirty="0" smtClean="0"/>
                  <a:t>=</a:t>
                </a:r>
                <a:r>
                  <a:rPr lang="zh-TW" altLang="en-US" sz="18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sz="1800" i="1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sz="18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d>
                              <m:dPr>
                                <m:ctrlPr>
                                  <a:rPr lang="en-US" altLang="zh-TW" sz="18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sz="18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altLang="zh-TW" sz="180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d>
                            <m:r>
                              <a:rPr lang="en-US" altLang="zh-TW" sz="1800" i="1">
                                <a:latin typeface="Cambria Math"/>
                              </a:rPr>
                              <m:t>𝑛</m:t>
                            </m:r>
                          </m:e>
                        </m:rad>
                      </m:den>
                    </m:f>
                    <m:r>
                      <a:rPr lang="en-US" altLang="zh-TW" sz="1800" i="1">
                        <a:latin typeface="Cambria Math"/>
                      </a:rPr>
                      <m:t>∗0</m:t>
                    </m:r>
                  </m:oMath>
                </a14:m>
                <a:r>
                  <a:rPr lang="en-US" altLang="zh-TW" sz="1800" dirty="0"/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sz="1800" i="1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sz="18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d>
                              <m:dPr>
                                <m:ctrlPr>
                                  <a:rPr lang="en-US" altLang="zh-TW" sz="18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sz="18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altLang="zh-TW" sz="180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d>
                            <m:r>
                              <a:rPr lang="en-US" altLang="zh-TW" sz="1800" i="1">
                                <a:latin typeface="Cambria Math"/>
                              </a:rPr>
                              <m:t>𝑛</m:t>
                            </m:r>
                          </m:e>
                        </m:rad>
                      </m:den>
                    </m:f>
                    <m:r>
                      <a:rPr lang="en-US" altLang="zh-TW" sz="1800" i="1">
                        <a:latin typeface="Cambria Math"/>
                      </a:rPr>
                      <m:t>∗0+…+</m:t>
                    </m:r>
                    <m:f>
                      <m:fPr>
                        <m:ctrlPr>
                          <a:rPr lang="en-US" altLang="zh-TW" sz="1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sz="1800" i="1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sz="18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d>
                              <m:dPr>
                                <m:ctrlPr>
                                  <a:rPr lang="en-US" altLang="zh-TW" sz="18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sz="18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altLang="zh-TW" sz="180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d>
                            <m:r>
                              <a:rPr lang="en-US" altLang="zh-TW" sz="1800" i="1">
                                <a:latin typeface="Cambria Math"/>
                              </a:rPr>
                              <m:t>𝑛</m:t>
                            </m:r>
                          </m:e>
                        </m:rad>
                      </m:den>
                    </m:f>
                    <m:r>
                      <a:rPr lang="en-US" altLang="zh-TW" sz="1800" i="1">
                        <a:latin typeface="Cambria Math"/>
                      </a:rPr>
                      <m:t>∗0−</m:t>
                    </m:r>
                    <m:f>
                      <m:fPr>
                        <m:ctrlPr>
                          <a:rPr lang="en-US" altLang="zh-TW" sz="1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sz="1800" i="1">
                            <a:latin typeface="Cambria Math"/>
                          </a:rPr>
                          <m:t>𝑛</m:t>
                        </m:r>
                        <m:r>
                          <a:rPr lang="en-US" altLang="zh-TW" sz="1800" i="1">
                            <a:latin typeface="Cambria Math"/>
                          </a:rPr>
                          <m:t>−1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sz="18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d>
                              <m:dPr>
                                <m:ctrlPr>
                                  <a:rPr lang="en-US" altLang="zh-TW" sz="18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sz="18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altLang="zh-TW" sz="180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d>
                            <m:r>
                              <a:rPr lang="en-US" altLang="zh-TW" sz="1800" i="1">
                                <a:latin typeface="Cambria Math"/>
                              </a:rPr>
                              <m:t>𝑛</m:t>
                            </m:r>
                          </m:e>
                        </m:rad>
                      </m:den>
                    </m:f>
                    <m:r>
                      <a:rPr lang="en-US" altLang="zh-TW" sz="1800" i="1">
                        <a:latin typeface="Cambria Math"/>
                      </a:rPr>
                      <m:t>∗0=0</m:t>
                    </m:r>
                  </m:oMath>
                </a14:m>
                <a:endParaRPr lang="en-US" altLang="zh-TW" sz="1800" baseline="-25000" dirty="0"/>
              </a:p>
              <a:p>
                <a:r>
                  <a:rPr lang="en-US" altLang="zh-TW" sz="1800" dirty="0" err="1" smtClean="0"/>
                  <a:t>Var</a:t>
                </a:r>
                <a:r>
                  <a:rPr lang="en-US" altLang="zh-TW" sz="1800" dirty="0" smtClean="0"/>
                  <a:t>(</a:t>
                </a:r>
                <a:r>
                  <a:rPr lang="en-US" altLang="zh-TW" sz="1800" dirty="0" err="1" smtClean="0"/>
                  <a:t>Y</a:t>
                </a:r>
                <a:r>
                  <a:rPr lang="en-US" altLang="zh-TW" sz="1800" baseline="-25000" dirty="0" err="1" smtClean="0"/>
                  <a:t>n</a:t>
                </a:r>
                <a:r>
                  <a:rPr lang="en-US" altLang="zh-TW" sz="1800" dirty="0" smtClean="0"/>
                  <a:t>)</a:t>
                </a:r>
                <a:r>
                  <a:rPr lang="zh-TW" altLang="en-US" sz="1800" dirty="0" smtClean="0"/>
                  <a:t> </a:t>
                </a:r>
                <a:r>
                  <a:rPr lang="en-US" altLang="zh-TW" sz="1800" dirty="0"/>
                  <a:t>=</a:t>
                </a:r>
                <a:r>
                  <a:rPr lang="zh-TW" altLang="en-US" sz="1800" dirty="0" smtClean="0"/>
                  <a:t> </a:t>
                </a:r>
                <a:r>
                  <a:rPr lang="en-US" altLang="zh-TW" sz="1800" dirty="0" smtClean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sz="1800" i="1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sz="18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d>
                              <m:dPr>
                                <m:ctrlPr>
                                  <a:rPr lang="en-US" altLang="zh-TW" sz="18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sz="18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altLang="zh-TW" sz="180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d>
                            <m:r>
                              <a:rPr lang="en-US" altLang="zh-TW" sz="1800" i="1">
                                <a:latin typeface="Cambria Math"/>
                              </a:rPr>
                              <m:t>𝑛</m:t>
                            </m:r>
                          </m:e>
                        </m:rad>
                      </m:den>
                    </m:f>
                    <m:r>
                      <a:rPr lang="en-US" altLang="zh-TW" sz="1800" b="0" i="1" smtClean="0">
                        <a:latin typeface="Cambria Math"/>
                      </a:rPr>
                      <m:t>)</m:t>
                    </m:r>
                    <m:r>
                      <a:rPr lang="en-US" altLang="zh-TW" sz="1800" b="0" i="1" baseline="30000" smtClean="0">
                        <a:latin typeface="Cambria Math"/>
                      </a:rPr>
                      <m:t>2</m:t>
                    </m:r>
                    <m:r>
                      <a:rPr lang="en-US" altLang="zh-TW" sz="1800" i="1">
                        <a:latin typeface="Cambria Math"/>
                      </a:rPr>
                      <m:t>∗</m:t>
                    </m:r>
                    <m:r>
                      <a:rPr lang="en-US" altLang="zh-TW" sz="1800" b="0" i="1" smtClean="0">
                        <a:latin typeface="Cambria Math"/>
                      </a:rPr>
                      <m:t>1</m:t>
                    </m:r>
                  </m:oMath>
                </a14:m>
                <a:r>
                  <a:rPr lang="en-US" altLang="zh-TW" sz="1800" dirty="0"/>
                  <a:t>+</a:t>
                </a:r>
                <a:r>
                  <a:rPr lang="en-US" altLang="zh-TW" sz="1800" dirty="0" smtClean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sz="1800" i="1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sz="18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d>
                              <m:dPr>
                                <m:ctrlPr>
                                  <a:rPr lang="en-US" altLang="zh-TW" sz="18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sz="18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altLang="zh-TW" sz="180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d>
                            <m:r>
                              <a:rPr lang="en-US" altLang="zh-TW" sz="1800" i="1">
                                <a:latin typeface="Cambria Math"/>
                              </a:rPr>
                              <m:t>𝑛</m:t>
                            </m:r>
                          </m:e>
                        </m:rad>
                      </m:den>
                    </m:f>
                    <m:r>
                      <a:rPr lang="en-US" altLang="zh-TW" sz="1800" b="0" i="1" smtClean="0">
                        <a:latin typeface="Cambria Math"/>
                      </a:rPr>
                      <m:t>)</m:t>
                    </m:r>
                    <m:r>
                      <a:rPr lang="en-US" altLang="zh-TW" sz="1800" b="0" i="1" baseline="30000" smtClean="0">
                        <a:latin typeface="Cambria Math"/>
                      </a:rPr>
                      <m:t>2</m:t>
                    </m:r>
                    <m:r>
                      <a:rPr lang="en-US" altLang="zh-TW" sz="1800" i="1">
                        <a:latin typeface="Cambria Math"/>
                      </a:rPr>
                      <m:t>∗</m:t>
                    </m:r>
                    <m:r>
                      <a:rPr lang="en-US" altLang="zh-TW" sz="1800" b="0" i="1" smtClean="0">
                        <a:latin typeface="Cambria Math"/>
                      </a:rPr>
                      <m:t>1</m:t>
                    </m:r>
                    <m:r>
                      <a:rPr lang="en-US" altLang="zh-TW" sz="1800" i="1">
                        <a:latin typeface="Cambria Math"/>
                      </a:rPr>
                      <m:t>+…+</m:t>
                    </m:r>
                    <m:d>
                      <m:dPr>
                        <m:ctrlPr>
                          <a:rPr lang="en-US" altLang="zh-TW" sz="1800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TW" sz="18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zh-TW" sz="18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altLang="zh-TW" sz="1800" i="1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d>
                                  <m:dPr>
                                    <m:ctrlPr>
                                      <a:rPr lang="en-US" altLang="zh-TW" sz="18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1800" i="1"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en-US" altLang="zh-TW" sz="18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d>
                                <m:r>
                                  <a:rPr lang="en-US" altLang="zh-TW" sz="1800" i="1">
                                    <a:latin typeface="Cambria Math"/>
                                  </a:rPr>
                                  <m:t>𝑛</m:t>
                                </m:r>
                              </m:e>
                            </m:rad>
                          </m:den>
                        </m:f>
                      </m:e>
                    </m:d>
                    <m:r>
                      <a:rPr lang="en-US" altLang="zh-TW" sz="1800" b="0" i="1" baseline="30000" smtClean="0">
                        <a:latin typeface="Cambria Math"/>
                      </a:rPr>
                      <m:t>2</m:t>
                    </m:r>
                    <m:r>
                      <a:rPr lang="en-US" altLang="zh-TW" sz="1800" i="1">
                        <a:latin typeface="Cambria Math"/>
                      </a:rPr>
                      <m:t>∗</m:t>
                    </m:r>
                    <m:r>
                      <a:rPr lang="en-US" altLang="zh-TW" sz="1800" b="0" i="1" smtClean="0">
                        <a:latin typeface="Cambria Math"/>
                      </a:rPr>
                      <m:t>1</m:t>
                    </m:r>
                    <m:r>
                      <a:rPr lang="en-US" altLang="zh-TW" sz="1800" i="1">
                        <a:latin typeface="Cambria Math"/>
                      </a:rPr>
                      <m:t>−</m:t>
                    </m:r>
                    <m:d>
                      <m:dPr>
                        <m:ctrlPr>
                          <a:rPr lang="en-US" altLang="zh-TW" sz="1800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TW" sz="18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zh-TW" sz="1800" i="1">
                                <a:latin typeface="Cambria Math"/>
                              </a:rPr>
                              <m:t>𝑛</m:t>
                            </m:r>
                            <m:r>
                              <a:rPr lang="en-US" altLang="zh-TW" sz="1800" i="1">
                                <a:latin typeface="Cambria Math"/>
                              </a:rPr>
                              <m:t>−1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altLang="zh-TW" sz="1800" i="1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d>
                                  <m:dPr>
                                    <m:ctrlPr>
                                      <a:rPr lang="en-US" altLang="zh-TW" sz="18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1800" i="1"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en-US" altLang="zh-TW" sz="18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d>
                                <m:r>
                                  <a:rPr lang="en-US" altLang="zh-TW" sz="1800" i="1">
                                    <a:latin typeface="Cambria Math"/>
                                  </a:rPr>
                                  <m:t>𝑛</m:t>
                                </m:r>
                              </m:e>
                            </m:rad>
                          </m:den>
                        </m:f>
                      </m:e>
                    </m:d>
                    <m:r>
                      <a:rPr lang="en-US" altLang="zh-TW" sz="1800" b="0" i="1" baseline="30000" smtClean="0">
                        <a:latin typeface="Cambria Math"/>
                      </a:rPr>
                      <m:t>2</m:t>
                    </m:r>
                    <m:r>
                      <a:rPr lang="en-US" altLang="zh-TW" sz="1800" i="1">
                        <a:latin typeface="Cambria Math"/>
                      </a:rPr>
                      <m:t>∗</m:t>
                    </m:r>
                    <m:r>
                      <a:rPr lang="en-US" altLang="zh-TW" sz="1800" b="0" i="1" smtClean="0">
                        <a:latin typeface="Cambria Math"/>
                      </a:rPr>
                      <m:t>1</m:t>
                    </m:r>
                    <m:r>
                      <a:rPr lang="en-US" altLang="zh-TW" sz="1800" i="1">
                        <a:latin typeface="Cambria Math"/>
                      </a:rPr>
                      <m:t>=</m:t>
                    </m:r>
                    <m:r>
                      <a:rPr lang="en-US" altLang="zh-TW" sz="1800" b="0" i="1" smtClean="0">
                        <a:latin typeface="Cambria Math"/>
                      </a:rPr>
                      <m:t>1</m:t>
                    </m:r>
                  </m:oMath>
                </a14:m>
                <a:endParaRPr lang="en-US" altLang="zh-TW" sz="1800" baseline="-25000" dirty="0"/>
              </a:p>
              <a:p>
                <a:endParaRPr lang="zh-TW" altLang="en-US" dirty="0"/>
              </a:p>
              <a:p>
                <a:r>
                  <a:rPr lang="en-US" altLang="zh-TW" dirty="0" err="1" smtClean="0"/>
                  <a:t>Y</a:t>
                </a:r>
                <a:r>
                  <a:rPr lang="en-US" altLang="zh-TW" baseline="-25000" dirty="0" err="1" smtClean="0"/>
                  <a:t>n</a:t>
                </a:r>
                <a:r>
                  <a:rPr lang="zh-TW" altLang="en-US" baseline="-25000" dirty="0" smtClean="0"/>
                  <a:t> </a:t>
                </a:r>
                <a:r>
                  <a:rPr lang="en-US" altLang="zh-TW" dirty="0" smtClean="0"/>
                  <a:t>~</a:t>
                </a:r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ND(0,1</a:t>
                </a:r>
                <a:r>
                  <a:rPr lang="en-US" altLang="zh-TW" dirty="0"/>
                  <a:t>)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600200"/>
                <a:ext cx="8507288" cy="4873752"/>
              </a:xfrm>
              <a:blipFill rotWithShape="1">
                <a:blip r:embed="rId2"/>
                <a:stretch>
                  <a:fillRect l="-287" t="-100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118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5. b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600200"/>
                <a:ext cx="8147248" cy="4873752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zh-TW" alt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𝑝</m:t>
                        </m:r>
                      </m:e>
                    </m:acc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=</a:t>
                </a:r>
                <a:r>
                  <a:rPr lang="zh-TW" altLang="en-US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b="0" i="1" dirty="0" smtClean="0">
                            <a:latin typeface="Cambria Math"/>
                          </a:rPr>
                          <m:t>𝑋</m:t>
                        </m:r>
                        <m:r>
                          <a:rPr lang="en-US" altLang="zh-TW" b="0" i="1" baseline="-25000" dirty="0" smtClean="0">
                            <a:latin typeface="Cambria Math"/>
                          </a:rPr>
                          <m:t>1</m:t>
                        </m:r>
                        <m:r>
                          <a:rPr lang="en-US" altLang="zh-TW" b="0" i="1" dirty="0" smtClean="0">
                            <a:latin typeface="Cambria Math"/>
                          </a:rPr>
                          <m:t>+</m:t>
                        </m:r>
                        <m:r>
                          <a:rPr lang="en-US" altLang="zh-TW" b="0" i="1" dirty="0" smtClean="0">
                            <a:latin typeface="Cambria Math"/>
                          </a:rPr>
                          <m:t>𝑋</m:t>
                        </m:r>
                        <m:r>
                          <a:rPr lang="en-US" altLang="zh-TW" b="0" i="1" baseline="-25000" dirty="0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altLang="zh-TW" b="0" i="1" dirty="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altLang="zh-TW" dirty="0" smtClean="0"/>
              </a:p>
              <a:p>
                <a:r>
                  <a:rPr lang="zh-TW" altLang="en-US" dirty="0" smtClean="0"/>
                  <a:t>不是 </a:t>
                </a:r>
                <a:r>
                  <a:rPr lang="en-US" altLang="zh-TW" dirty="0" smtClean="0"/>
                  <a:t>Bernoulli Distribution</a:t>
                </a:r>
                <a:r>
                  <a:rPr lang="zh-TW" altLang="en-US" dirty="0" smtClean="0"/>
                  <a:t>，也不是 </a:t>
                </a:r>
                <a:r>
                  <a:rPr lang="en-US" altLang="zh-TW" dirty="0" smtClean="0"/>
                  <a:t>Binomial Distribution</a:t>
                </a:r>
              </a:p>
              <a:p>
                <a:r>
                  <a:rPr lang="en-US" altLang="zh-TW" dirty="0" smtClean="0"/>
                  <a:t>(</a:t>
                </a:r>
                <a:r>
                  <a:rPr lang="zh-TW" altLang="en-US" dirty="0" smtClean="0"/>
                  <a:t>不相信的人可以去算算看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zh-TW" alt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zh-TW" alt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altLang="zh-TW" i="1">
                            <a:latin typeface="Cambria Math"/>
                          </a:rPr>
                          <m:t>𝑝</m:t>
                        </m:r>
                      </m:e>
                    </m:acc>
                  </m:oMath>
                </a14:m>
                <a:r>
                  <a:rPr lang="zh-TW" altLang="en-US" dirty="0" smtClean="0"/>
                  <a:t> 的 </a:t>
                </a:r>
                <a:r>
                  <a:rPr lang="en-US" altLang="zh-TW" dirty="0" smtClean="0"/>
                  <a:t>MGF)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zh-TW" alt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i="1">
                            <a:latin typeface="Cambria Math"/>
                          </a:rPr>
                          <m:t>𝑝</m:t>
                        </m:r>
                      </m:e>
                    </m:acc>
                  </m:oMath>
                </a14:m>
                <a:r>
                  <a:rPr lang="zh-TW" altLang="en-US" dirty="0" smtClean="0"/>
                  <a:t> 的</a:t>
                </a:r>
                <a:r>
                  <a:rPr lang="zh-TW" altLang="en-US" dirty="0"/>
                  <a:t>分配可以</a:t>
                </a:r>
                <a:r>
                  <a:rPr lang="zh-TW" altLang="en-US" dirty="0" smtClean="0"/>
                  <a:t>用他所有的 </a:t>
                </a:r>
                <a:r>
                  <a:rPr lang="en-US" altLang="zh-TW" dirty="0" smtClean="0"/>
                  <a:t>outcomes</a:t>
                </a:r>
                <a:r>
                  <a:rPr lang="zh-TW" altLang="en-US" dirty="0" smtClean="0"/>
                  <a:t> 以及其機率表示</a:t>
                </a:r>
                <a:endParaRPr lang="en-US" altLang="zh-TW" dirty="0" smtClean="0"/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600200"/>
                <a:ext cx="8147248" cy="4873752"/>
              </a:xfrm>
              <a:blipFill rotWithShape="1">
                <a:blip r:embed="rId2"/>
                <a:stretch>
                  <a:fillRect l="-29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2" y="3789040"/>
            <a:ext cx="7762875" cy="177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325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5. D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altLang="zh-TW" b="1" dirty="0" smtClean="0">
                    <a:solidFill>
                      <a:srgbClr val="C00000"/>
                    </a:solidFill>
                  </a:rPr>
                  <a:t>n</a:t>
                </a:r>
                <a14:m>
                  <m:oMath xmlns:m="http://schemas.openxmlformats.org/officeDocument/2006/math">
                    <m:r>
                      <a:rPr lang="en-US" altLang="zh-TW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altLang="zh-TW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𝟑𝟎</m:t>
                    </m:r>
                  </m:oMath>
                </a14:m>
                <a:r>
                  <a:rPr lang="zh-TW" altLang="en-US" b="1" dirty="0" smtClean="0">
                    <a:solidFill>
                      <a:srgbClr val="C00000"/>
                    </a:solidFill>
                  </a:rPr>
                  <a:t> ，可用 </a:t>
                </a:r>
                <a:r>
                  <a:rPr lang="en-US" altLang="zh-TW" b="1" dirty="0" smtClean="0">
                    <a:solidFill>
                      <a:srgbClr val="C00000"/>
                    </a:solidFill>
                  </a:rPr>
                  <a:t>central limit theorem</a:t>
                </a:r>
                <a:endParaRPr lang="en-US" altLang="zh-TW" b="1" dirty="0">
                  <a:solidFill>
                    <a:srgbClr val="C00000"/>
                  </a:solidFill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zh-TW" alt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i="1">
                            <a:latin typeface="Cambria Math"/>
                          </a:rPr>
                          <m:t>𝑝</m:t>
                        </m:r>
                      </m:e>
                    </m:acc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~</a:t>
                </a:r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ND(0.3,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TW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altLang="zh-TW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zh-TW" b="0" i="1" smtClean="0">
                                <a:latin typeface="Cambria Math"/>
                              </a:rPr>
                              <m:t>0.3∗0.7</m:t>
                            </m:r>
                          </m:num>
                          <m:den>
                            <m:r>
                              <a:rPr lang="en-US" altLang="zh-TW" b="0" i="1" smtClean="0">
                                <a:latin typeface="Cambria Math"/>
                              </a:rPr>
                              <m:t>50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altLang="zh-TW" dirty="0" smtClean="0"/>
                  <a:t>)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 t="-100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551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原創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自訂 6">
      <a:majorFont>
        <a:latin typeface="Times New Roman"/>
        <a:ea typeface="微軟正黑體"/>
        <a:cs typeface=""/>
      </a:majorFont>
      <a:minorFont>
        <a:latin typeface="Times New Roman"/>
        <a:ea typeface="微軟正黑體"/>
        <a:cs typeface="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280</TotalTime>
  <Words>948</Words>
  <Application>Microsoft Office PowerPoint</Application>
  <PresentationFormat>如螢幕大小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壁窗</vt:lpstr>
      <vt:lpstr>Statistics</vt:lpstr>
      <vt:lpstr>答題注意事項</vt:lpstr>
      <vt:lpstr>答題注意事項</vt:lpstr>
      <vt:lpstr>1. Prove that (∑_(i=1)^n▒(Xi-μ)2)/σ2 ~ chi(n)</vt:lpstr>
      <vt:lpstr>2. Prove Yn ~ ND(0,1)</vt:lpstr>
      <vt:lpstr>2. Prove Yn ~ ND(0,1)</vt:lpstr>
      <vt:lpstr>2. Prove Yn ~ ND(0,1)</vt:lpstr>
      <vt:lpstr>5. b</vt:lpstr>
      <vt:lpstr>5. D</vt:lpstr>
      <vt:lpstr>7.</vt:lpstr>
      <vt:lpstr>7.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Statistics</dc:title>
  <dc:creator>JiongHsing</dc:creator>
  <cp:lastModifiedBy>JiongHsing</cp:lastModifiedBy>
  <cp:revision>51</cp:revision>
  <dcterms:created xsi:type="dcterms:W3CDTF">2012-11-15T14:07:07Z</dcterms:created>
  <dcterms:modified xsi:type="dcterms:W3CDTF">2012-12-04T05:40:07Z</dcterms:modified>
</cp:coreProperties>
</file>