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64" r:id="rId3"/>
    <p:sldId id="266" r:id="rId4"/>
    <p:sldId id="258" r:id="rId5"/>
    <p:sldId id="265" r:id="rId6"/>
    <p:sldId id="263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E12396-ABA2-426B-9917-6AC6BFAE88C3}" type="datetimeFigureOut">
              <a:rPr lang="zh-TW" altLang="en-US" smtClean="0"/>
              <a:t>2012/12/26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D1668-7292-4B2C-A240-66BEA91E54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9225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2012/12/26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2012/12/26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2012/12/26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2012/12/26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2012/12/26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9261D-1727-4056-BDC0-99A645B84761}" type="datetimeFigureOut">
              <a:rPr lang="zh-TW" altLang="en-US" smtClean="0"/>
              <a:t>2012/12/26</a:t>
            </a:fld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18C53257-5046-41BD-A447-FFF2C9E2B19A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A49261D-1727-4056-BDC0-99A645B84761}" type="datetimeFigureOut">
              <a:rPr lang="zh-TW" altLang="en-US" smtClean="0"/>
              <a:t>2012/12/26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Statistics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2012/12/26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935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7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/>
              <a:t>Pr</a:t>
            </a:r>
            <a:r>
              <a:rPr lang="en-US" altLang="zh-TW" sz="2400" dirty="0" smtClean="0"/>
              <a:t>obability increases when x decreases</a:t>
            </a: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50955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Writing Hypothesis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pPr marL="114300" indent="0">
              <a:buNone/>
            </a:pPr>
            <a:r>
              <a:rPr lang="en-US" altLang="zh-TW" dirty="0" smtClean="0"/>
              <a:t>	</a:t>
            </a:r>
          </a:p>
          <a:p>
            <a:endParaRPr lang="zh-TW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58" t="64779" r="34271" b="15166"/>
          <a:stretch/>
        </p:blipFill>
        <p:spPr bwMode="auto">
          <a:xfrm>
            <a:off x="539551" y="2276872"/>
            <a:ext cx="7344817" cy="2686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7292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Writing Conclusion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1. compare p value (p) with </a:t>
            </a:r>
            <a:r>
              <a:rPr lang="en-US" altLang="zh-TW" dirty="0" smtClean="0"/>
              <a:t>significance </a:t>
            </a:r>
            <a:r>
              <a:rPr lang="en-US" altLang="zh-TW" dirty="0" smtClean="0"/>
              <a:t>level (α)</a:t>
            </a:r>
          </a:p>
          <a:p>
            <a:pPr marL="114300" indent="0">
              <a:buNone/>
            </a:pPr>
            <a:r>
              <a:rPr lang="en-US" altLang="zh-TW" dirty="0" smtClean="0"/>
              <a:t>        if p &gt; α =&gt; not </a:t>
            </a:r>
            <a:r>
              <a:rPr lang="en-US" altLang="zh-TW" dirty="0" smtClean="0"/>
              <a:t>reject H</a:t>
            </a:r>
            <a:r>
              <a:rPr lang="en-US" altLang="zh-TW" baseline="-25000" dirty="0" smtClean="0"/>
              <a:t>0</a:t>
            </a:r>
            <a:endParaRPr lang="en-US" altLang="zh-TW" dirty="0" smtClean="0"/>
          </a:p>
          <a:p>
            <a:pPr marL="11430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p &lt; α =&gt; </a:t>
            </a:r>
            <a:r>
              <a:rPr lang="en-US" altLang="zh-TW" dirty="0" smtClean="0"/>
              <a:t>reject H</a:t>
            </a:r>
            <a:r>
              <a:rPr lang="en-US" altLang="zh-TW" baseline="-25000" dirty="0" smtClean="0"/>
              <a:t>0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2. With </a:t>
            </a:r>
            <a:r>
              <a:rPr lang="en-US" altLang="zh-TW" dirty="0" smtClean="0"/>
              <a:t>significance </a:t>
            </a:r>
            <a:r>
              <a:rPr lang="en-US" altLang="zh-TW" dirty="0" smtClean="0"/>
              <a:t>level</a:t>
            </a:r>
            <a:r>
              <a:rPr lang="en-US" altLang="zh-TW" dirty="0"/>
              <a:t>(α</a:t>
            </a:r>
            <a:r>
              <a:rPr lang="en-US" altLang="zh-TW" dirty="0" smtClean="0"/>
              <a:t>) there is enough/not enough </a:t>
            </a:r>
          </a:p>
          <a:p>
            <a:pPr marL="11430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evidence to reject null hypothesis</a:t>
            </a:r>
          </a:p>
          <a:p>
            <a:endParaRPr lang="en-US" altLang="zh-TW" dirty="0"/>
          </a:p>
          <a:p>
            <a:r>
              <a:rPr lang="en-US" altLang="zh-TW" dirty="0" smtClean="0"/>
              <a:t>3. The real conclusion! What we observe or what we should </a:t>
            </a:r>
          </a:p>
          <a:p>
            <a:pPr marL="114300" indent="0">
              <a:buNone/>
            </a:pPr>
            <a:r>
              <a:rPr lang="en-US" altLang="zh-TW" dirty="0" smtClean="0"/>
              <a:t>        do base on reject/not reject null hypothesis</a:t>
            </a:r>
          </a:p>
        </p:txBody>
      </p:sp>
    </p:spTree>
    <p:extLst>
      <p:ext uri="{BB962C8B-B14F-4D97-AF65-F5344CB8AC3E}">
        <p14:creationId xmlns:p14="http://schemas.microsoft.com/office/powerpoint/2010/main" val="2590884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/>
              <a:t>(a)</a:t>
            </a:r>
            <a:r>
              <a:rPr lang="en-US" altLang="zh-TW" sz="2400" dirty="0"/>
              <a:t> Eating the product </a:t>
            </a:r>
            <a:r>
              <a:rPr lang="en-US" altLang="zh-TW" sz="2400" dirty="0" smtClean="0"/>
              <a:t>will/won’t </a:t>
            </a:r>
            <a:r>
              <a:rPr lang="en-US" altLang="zh-TW" sz="2400" dirty="0"/>
              <a:t>harm one's health</a:t>
            </a:r>
            <a:r>
              <a:rPr lang="en-US" altLang="zh-TW" sz="2400" dirty="0" smtClean="0"/>
              <a:t>.</a:t>
            </a:r>
          </a:p>
          <a:p>
            <a:pPr marL="114300" indent="0">
              <a:buNone/>
            </a:pPr>
            <a:r>
              <a:rPr lang="en-US" altLang="zh-TW" sz="2400" dirty="0" smtClean="0"/>
              <a:t>          the </a:t>
            </a:r>
            <a:r>
              <a:rPr lang="en-US" altLang="zh-TW" sz="2400" dirty="0"/>
              <a:t>amount of ingredient in the product is </a:t>
            </a:r>
            <a:r>
              <a:rPr lang="en-US" altLang="zh-TW" sz="2400" dirty="0" smtClean="0"/>
              <a:t>  </a:t>
            </a:r>
          </a:p>
          <a:p>
            <a:pPr marL="11430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       larger/smaller than 5 </a:t>
            </a:r>
            <a:r>
              <a:rPr lang="en-US" altLang="zh-TW" sz="2400" dirty="0"/>
              <a:t>mg</a:t>
            </a:r>
            <a:endParaRPr lang="en-US" altLang="zh-TW" sz="2400" dirty="0" smtClean="0"/>
          </a:p>
          <a:p>
            <a:endParaRPr lang="en-US" altLang="zh-TW" sz="2400" dirty="0" smtClean="0"/>
          </a:p>
          <a:p>
            <a:r>
              <a:rPr lang="en-US" altLang="zh-TW" sz="2400" dirty="0" smtClean="0"/>
              <a:t>(b) Save money =&gt; Assume it is safe</a:t>
            </a:r>
          </a:p>
          <a:p>
            <a:endParaRPr lang="en-US" altLang="zh-TW" sz="2400" dirty="0" smtClean="0"/>
          </a:p>
          <a:p>
            <a:r>
              <a:rPr lang="en-US" altLang="zh-TW" sz="2400" dirty="0" smtClean="0"/>
              <a:t>(c) Protect customers =&gt; Assume it is not safe</a:t>
            </a:r>
            <a:endParaRPr lang="en-US" altLang="zh-TW" sz="2400" dirty="0" smtClean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84421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(b)</a:t>
            </a:r>
            <a:r>
              <a:rPr lang="en-US" altLang="zh-TW" dirty="0"/>
              <a:t> Because we should make suggestions only if there is such a </a:t>
            </a:r>
            <a:r>
              <a:rPr lang="en-US" altLang="zh-TW" dirty="0" smtClean="0"/>
              <a:t>strong evidence</a:t>
            </a:r>
            <a:r>
              <a:rPr lang="en-US" altLang="zh-TW" dirty="0"/>
              <a:t>, </a:t>
            </a:r>
            <a:r>
              <a:rPr lang="en-US" altLang="zh-TW" dirty="0" smtClean="0"/>
              <a:t>μ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</a:t>
            </a:r>
            <a:r>
              <a:rPr lang="en-US" altLang="zh-TW" dirty="0"/>
              <a:t>&gt; </a:t>
            </a:r>
            <a:r>
              <a:rPr lang="en-US" altLang="zh-TW" dirty="0" smtClean="0"/>
              <a:t>μ</a:t>
            </a:r>
            <a:r>
              <a:rPr lang="en-US" altLang="zh-TW" baseline="-25000" dirty="0" smtClean="0"/>
              <a:t>2 </a:t>
            </a:r>
            <a:r>
              <a:rPr lang="en-US" altLang="zh-TW" dirty="0" smtClean="0"/>
              <a:t> </a:t>
            </a:r>
            <a:r>
              <a:rPr lang="en-US" altLang="zh-TW" dirty="0"/>
              <a:t>should be put in the alternative hypothesis.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15637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3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TW" sz="2400" dirty="0" smtClean="0"/>
                  <a:t>(a) check if average willing-to-pay is larger than 60</a:t>
                </a:r>
              </a:p>
              <a:p>
                <a:pPr marL="114300" indent="0">
                  <a:buNone/>
                </a:pPr>
                <a:endParaRPr lang="en-US" altLang="zh-TW" sz="2400" dirty="0" smtClean="0"/>
              </a:p>
              <a:p>
                <a:r>
                  <a:rPr lang="en-US" altLang="zh-TW" sz="2400" dirty="0" smtClean="0"/>
                  <a:t>(b) </a:t>
                </a:r>
                <a:r>
                  <a:rPr lang="en-US" altLang="zh-TW" sz="2400" dirty="0" err="1" smtClean="0"/>
                  <a:t>Pr</a:t>
                </a:r>
                <a:r>
                  <a:rPr lang="en-US" altLang="zh-TW" sz="2400" dirty="0" smtClean="0"/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sz="24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altLang="zh-TW" sz="2400" dirty="0" smtClean="0"/>
                  <a:t> </a:t>
                </a:r>
                <a:r>
                  <a:rPr lang="en-US" altLang="zh-TW" sz="2400" dirty="0"/>
                  <a:t>&gt; 60 + d) = </a:t>
                </a:r>
                <a:r>
                  <a:rPr lang="en-US" altLang="zh-TW" sz="2400" dirty="0" smtClean="0"/>
                  <a:t>α</a:t>
                </a:r>
              </a:p>
              <a:p>
                <a:pPr marL="114300" indent="0">
                  <a:buNone/>
                </a:pPr>
                <a:r>
                  <a:rPr lang="en-US" altLang="zh-TW" sz="2400" dirty="0"/>
                  <a:t> </a:t>
                </a:r>
                <a:r>
                  <a:rPr lang="en-US" altLang="zh-TW" sz="2400" dirty="0" smtClean="0"/>
                  <a:t>         rejecting H</a:t>
                </a:r>
                <a:r>
                  <a:rPr lang="en-US" altLang="zh-TW" sz="2400" baseline="-25000" dirty="0" smtClean="0"/>
                  <a:t>0</a:t>
                </a:r>
                <a:r>
                  <a:rPr lang="en-US" altLang="zh-TW" sz="2400" dirty="0" smtClean="0"/>
                  <a:t> requires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sz="2400" i="1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400" i="1">
                            <a:latin typeface="Cambria Math"/>
                          </a:rPr>
                          <m:t>𝑋</m:t>
                        </m:r>
                      </m:e>
                    </m:acc>
                  </m:oMath>
                </a14:m>
                <a:r>
                  <a:rPr lang="en-US" altLang="zh-TW" sz="2400" dirty="0" smtClean="0"/>
                  <a:t> </a:t>
                </a:r>
                <a:r>
                  <a:rPr lang="en-US" altLang="zh-TW" sz="2400" dirty="0"/>
                  <a:t>to be much larger than 60</a:t>
                </a:r>
                <a:endParaRPr lang="en-US" altLang="zh-TW" sz="2400" dirty="0" smtClean="0"/>
              </a:p>
              <a:p>
                <a:pPr marL="114300" indent="0">
                  <a:buNone/>
                </a:pPr>
                <a:endParaRPr lang="zh-TW" altLang="en-US" sz="2400" dirty="0"/>
              </a:p>
            </p:txBody>
          </p:sp>
        </mc:Choice>
        <mc:Fallback xmlns=""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0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20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4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zh-TW" sz="2400" dirty="0" smtClean="0"/>
                  <a:t>The population mean </a:t>
                </a:r>
                <a:r>
                  <a:rPr lang="en-US" altLang="zh-TW" sz="2400" dirty="0"/>
                  <a:t>is assumed to be 70</a:t>
                </a:r>
                <a:r>
                  <a:rPr lang="en-US" altLang="zh-TW" sz="2400" dirty="0" smtClean="0"/>
                  <a:t>.</a:t>
                </a:r>
              </a:p>
              <a:p>
                <a:pPr marL="114300" indent="0">
                  <a:buNone/>
                </a:pPr>
                <a:r>
                  <a:rPr lang="en-US" altLang="zh-TW" sz="2400" dirty="0"/>
                  <a:t> </a:t>
                </a:r>
                <a:r>
                  <a:rPr lang="en-US" altLang="zh-TW" sz="2400" dirty="0" smtClean="0"/>
                  <a:t>    Two-tail: H</a:t>
                </a:r>
                <a:r>
                  <a:rPr lang="en-US" altLang="zh-TW" sz="2400" baseline="-25000" dirty="0" smtClean="0"/>
                  <a:t>0</a:t>
                </a:r>
                <a:r>
                  <a:rPr lang="en-US" altLang="zh-TW" sz="2400" dirty="0" smtClean="0"/>
                  <a:t> = 70, H</a:t>
                </a:r>
                <a:r>
                  <a:rPr lang="en-US" altLang="zh-TW" sz="2400" baseline="-25000" dirty="0" smtClean="0"/>
                  <a:t>1</a:t>
                </a:r>
                <a:r>
                  <a:rPr lang="en-US" altLang="zh-TW" sz="2400" dirty="0" smtClean="0"/>
                  <a:t> </a:t>
                </a:r>
                <a:r>
                  <a:rPr lang="zh-TW" altLang="en-US" sz="2400" dirty="0" smtClean="0"/>
                  <a:t>≠ </a:t>
                </a:r>
                <a:r>
                  <a:rPr lang="en-US" altLang="zh-TW" sz="2400" dirty="0" smtClean="0"/>
                  <a:t>70</a:t>
                </a:r>
                <a:endParaRPr lang="en-US" altLang="zh-TW" sz="2400" dirty="0" smtClean="0"/>
              </a:p>
              <a:p>
                <a:pPr marL="114300" indent="0">
                  <a:buNone/>
                </a:pPr>
                <a:r>
                  <a:rPr lang="en-US" altLang="zh-TW" sz="2400" dirty="0" smtClean="0"/>
                  <a:t>     One-tail</a:t>
                </a:r>
                <a:r>
                  <a:rPr lang="en-US" altLang="zh-TW" sz="2400" dirty="0"/>
                  <a:t>: H</a:t>
                </a:r>
                <a:r>
                  <a:rPr lang="en-US" altLang="zh-TW" sz="2400" baseline="-25000" dirty="0"/>
                  <a:t>0</a:t>
                </a:r>
                <a:r>
                  <a:rPr lang="en-US" altLang="zh-TW" sz="2400" dirty="0"/>
                  <a:t> = 70, H</a:t>
                </a:r>
                <a:r>
                  <a:rPr lang="en-US" altLang="zh-TW" sz="2400" baseline="-25000" dirty="0"/>
                  <a:t>1</a:t>
                </a:r>
                <a:r>
                  <a:rPr lang="en-US" altLang="zh-TW" sz="2400" dirty="0"/>
                  <a:t> </a:t>
                </a:r>
                <a:r>
                  <a:rPr lang="en-US" altLang="zh-TW" sz="2400" dirty="0" smtClean="0"/>
                  <a:t>&gt;</a:t>
                </a:r>
                <a:r>
                  <a:rPr lang="zh-TW" altLang="en-US" sz="2400" dirty="0" smtClean="0"/>
                  <a:t> </a:t>
                </a:r>
                <a:r>
                  <a:rPr lang="en-US" altLang="zh-TW" sz="2400" dirty="0"/>
                  <a:t>70</a:t>
                </a:r>
              </a:p>
              <a:p>
                <a:pPr marL="114300" indent="0">
                  <a:buNone/>
                </a:pPr>
                <a:r>
                  <a:rPr lang="en-US" altLang="zh-TW" sz="2400" dirty="0" smtClean="0"/>
                  <a:t>     n = 16, σ</a:t>
                </a:r>
                <a:r>
                  <a:rPr lang="en-US" altLang="zh-TW" sz="2400" baseline="30000" dirty="0" smtClean="0"/>
                  <a:t>2</a:t>
                </a:r>
                <a:r>
                  <a:rPr lang="en-US" altLang="zh-TW" sz="2400" dirty="0" smtClean="0"/>
                  <a:t> = 1600, σ = 40</a:t>
                </a:r>
              </a:p>
              <a:p>
                <a:pPr marL="114300" indent="0">
                  <a:buNone/>
                </a:pPr>
                <a:r>
                  <a:rPr lang="en-US" altLang="zh-TW" sz="2400" dirty="0"/>
                  <a:t> </a:t>
                </a:r>
                <a:r>
                  <a:rPr lang="en-US" altLang="zh-TW" sz="2400" dirty="0" smtClean="0"/>
                  <a:t>    normal distribution:</a:t>
                </a:r>
              </a:p>
              <a:p>
                <a:pPr marL="114300" indent="0">
                  <a:buNone/>
                </a:pPr>
                <a:r>
                  <a:rPr lang="en-US" altLang="zh-TW" sz="2400" dirty="0"/>
                  <a:t>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2400" b="0" i="0" smtClean="0">
                        <a:latin typeface="Cambria Math"/>
                      </a:rPr>
                      <m:t>Pr</m:t>
                    </m:r>
                    <m:d>
                      <m:dPr>
                        <m:ctrlPr>
                          <a:rPr lang="en-US" altLang="zh-TW" sz="2400" b="0" i="0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altLang="zh-TW" sz="240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TW" sz="2400" b="0" i="1" smtClean="0">
                                <a:latin typeface="Cambria Math"/>
                              </a:rPr>
                              <m:t>𝑋</m:t>
                            </m:r>
                          </m:e>
                        </m:acc>
                        <m:r>
                          <a:rPr lang="en-US" altLang="zh-TW" sz="2400" b="0" i="1" smtClean="0">
                            <a:latin typeface="Cambria Math"/>
                          </a:rPr>
                          <m:t>&gt;</m:t>
                        </m:r>
                        <m:r>
                          <a:rPr lang="en-US" altLang="zh-TW" sz="2400" b="0" i="1" smtClean="0">
                            <a:latin typeface="Cambria Math"/>
                          </a:rPr>
                          <m:t>𝑘</m:t>
                        </m:r>
                      </m:e>
                    </m:d>
                    <m:r>
                      <a:rPr lang="en-US" altLang="zh-TW" sz="2400" b="0" i="1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TW" sz="2400" b="0" i="0" smtClean="0">
                        <a:latin typeface="Cambria Math"/>
                      </a:rPr>
                      <m:t>Pr</m:t>
                    </m:r>
                    <m:r>
                      <a:rPr lang="en-US" altLang="zh-TW" sz="2400" b="0" i="1" smtClean="0">
                        <a:latin typeface="Cambria Math"/>
                      </a:rPr>
                      <m:t>⁡(</m:t>
                    </m:r>
                    <m:r>
                      <a:rPr lang="en-US" altLang="zh-TW" sz="2400" b="0" i="1" smtClean="0">
                        <a:latin typeface="Cambria Math"/>
                      </a:rPr>
                      <m:t>𝑍</m:t>
                    </m:r>
                    <m:r>
                      <a:rPr lang="en-US" altLang="zh-TW" sz="2400" b="0" i="1" smtClean="0">
                        <a:latin typeface="Cambria Math"/>
                      </a:rPr>
                      <m:t>&gt;</m:t>
                    </m:r>
                    <m:f>
                      <m:fPr>
                        <m:ctrlPr>
                          <a:rPr lang="en-US" altLang="zh-TW" sz="2400" b="0" i="1" smtClean="0">
                            <a:latin typeface="Cambria Math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altLang="zh-TW" sz="2400" b="0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zh-TW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</m:acc>
                        <m:r>
                          <a:rPr lang="en-US" altLang="zh-TW" sz="2400" b="0" i="1" smtClean="0">
                            <a:latin typeface="Cambria Math"/>
                          </a:rPr>
                          <m:t>−</m:t>
                        </m:r>
                        <m:r>
                          <a:rPr lang="zh-TW" altLang="en-US" sz="2400" b="0" i="1" smtClean="0">
                            <a:latin typeface="Cambria Math"/>
                          </a:rPr>
                          <m:t>𝜇</m:t>
                        </m:r>
                      </m:num>
                      <m:den>
                        <m:f>
                          <m:fPr>
                            <m:ctrlPr>
                              <a:rPr lang="en-US" altLang="zh-TW" sz="24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zh-TW" altLang="en-US" sz="2400" b="0" i="1" smtClean="0">
                                <a:latin typeface="Cambria Math"/>
                              </a:rPr>
                              <m:t>𝜎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altLang="zh-TW" sz="2400" b="0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zh-TW" sz="2400" b="0" i="1" smtClean="0">
                                    <a:latin typeface="Cambria Math"/>
                                  </a:rPr>
                                  <m:t>𝑛</m:t>
                                </m:r>
                              </m:e>
                            </m:rad>
                          </m:den>
                        </m:f>
                      </m:den>
                    </m:f>
                    <m:r>
                      <a:rPr lang="en-US" altLang="zh-TW" sz="2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altLang="zh-TW" sz="2400" dirty="0" smtClean="0"/>
              </a:p>
              <a:p>
                <a:r>
                  <a:rPr lang="en-US" altLang="zh-TW" sz="2400" dirty="0" smtClean="0"/>
                  <a:t>(a) Two-tail, but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altLang="zh-TW" sz="24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𝑋</m:t>
                        </m:r>
                      </m:e>
                    </m:acc>
                    <m:r>
                      <a:rPr lang="en-US" altLang="zh-TW" sz="2400" b="0" i="1" smtClean="0">
                        <a:latin typeface="Cambria Math"/>
                      </a:rPr>
                      <m:t>&gt;70</m:t>
                    </m:r>
                  </m:oMath>
                </a14:m>
                <a:r>
                  <a:rPr lang="zh-TW" altLang="en-US" sz="2400" dirty="0" smtClean="0"/>
                  <a:t> </a:t>
                </a:r>
                <a:r>
                  <a:rPr lang="en-US" altLang="zh-TW" sz="2400" dirty="0" smtClean="0"/>
                  <a:t>=&gt; only calculate higher side</a:t>
                </a:r>
              </a:p>
              <a:p>
                <a:r>
                  <a:rPr lang="en-US" altLang="zh-TW" sz="2400" dirty="0" smtClean="0"/>
                  <a:t>(b) One-tail, higher side</a:t>
                </a:r>
                <a:endParaRPr lang="zh-TW" altLang="en-US" sz="2400" dirty="0"/>
              </a:p>
            </p:txBody>
          </p:sp>
        </mc:Choice>
        <mc:Fallback>
          <p:sp>
            <p:nvSpPr>
              <p:cNvPr id="3" name="內容版面配置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0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018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5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>
                <a:ea typeface="微軟正黑體" pitchFamily="34" charset="-120"/>
              </a:rPr>
              <a:t>(a) significant level is determined</a:t>
            </a:r>
          </a:p>
          <a:p>
            <a:r>
              <a:rPr lang="en-US" altLang="zh-TW" sz="2400" dirty="0" smtClean="0">
                <a:ea typeface="微軟正黑體" pitchFamily="34" charset="-120"/>
              </a:rPr>
              <a:t>(b) p-value and significant are irrelevant</a:t>
            </a:r>
          </a:p>
          <a:p>
            <a:r>
              <a:rPr lang="en-US" altLang="zh-TW" sz="2400" dirty="0" smtClean="0">
                <a:ea typeface="微軟正黑體" pitchFamily="34" charset="-120"/>
              </a:rPr>
              <a:t>(d</a:t>
            </a:r>
            <a:r>
              <a:rPr lang="en-US" altLang="zh-TW" sz="2400" dirty="0">
                <a:ea typeface="微軟正黑體" pitchFamily="34" charset="-120"/>
              </a:rPr>
              <a:t>) p-value and </a:t>
            </a:r>
            <a:r>
              <a:rPr lang="en-US" altLang="zh-TW" sz="2400" dirty="0" smtClean="0">
                <a:ea typeface="微軟正黑體" pitchFamily="34" charset="-120"/>
              </a:rPr>
              <a:t>critical values </a:t>
            </a:r>
            <a:r>
              <a:rPr lang="en-US" altLang="zh-TW" sz="2400" dirty="0">
                <a:ea typeface="微軟正黑體" pitchFamily="34" charset="-120"/>
              </a:rPr>
              <a:t>are </a:t>
            </a:r>
            <a:r>
              <a:rPr lang="en-US" altLang="zh-TW" sz="2400" dirty="0" smtClean="0">
                <a:ea typeface="微軟正黑體" pitchFamily="34" charset="-120"/>
              </a:rPr>
              <a:t>irrelevant</a:t>
            </a:r>
            <a:endParaRPr lang="en-US" altLang="zh-TW" sz="2400" dirty="0" smtClean="0">
              <a:ea typeface="微軟正黑體" pitchFamily="34" charset="-120"/>
            </a:endParaRPr>
          </a:p>
          <a:p>
            <a:r>
              <a:rPr lang="en-US" altLang="zh-TW" sz="2400" dirty="0" smtClean="0">
                <a:ea typeface="微軟正黑體" pitchFamily="34" charset="-120"/>
              </a:rPr>
              <a:t>(f) not reject H</a:t>
            </a:r>
            <a:r>
              <a:rPr lang="en-US" altLang="zh-TW" sz="2400" baseline="-25000" dirty="0" smtClean="0">
                <a:ea typeface="微軟正黑體" pitchFamily="34" charset="-120"/>
              </a:rPr>
              <a:t>0</a:t>
            </a:r>
            <a:r>
              <a:rPr lang="en-US" altLang="zh-TW" sz="2400" dirty="0" smtClean="0">
                <a:ea typeface="微軟正黑體" pitchFamily="34" charset="-120"/>
              </a:rPr>
              <a:t> </a:t>
            </a:r>
            <a:r>
              <a:rPr lang="zh-TW" altLang="en-US" sz="2400" dirty="0" smtClean="0">
                <a:ea typeface="微軟正黑體" pitchFamily="34" charset="-120"/>
              </a:rPr>
              <a:t>≠ </a:t>
            </a:r>
            <a:r>
              <a:rPr lang="en-US" altLang="zh-TW" sz="2400" dirty="0" smtClean="0">
                <a:ea typeface="微軟正黑體" pitchFamily="34" charset="-120"/>
              </a:rPr>
              <a:t>H</a:t>
            </a:r>
            <a:r>
              <a:rPr lang="en-US" altLang="zh-TW" sz="2400" baseline="-25000" dirty="0" smtClean="0">
                <a:ea typeface="微軟正黑體" pitchFamily="34" charset="-120"/>
              </a:rPr>
              <a:t>0</a:t>
            </a:r>
            <a:r>
              <a:rPr lang="en-US" altLang="zh-TW" sz="2400" dirty="0" smtClean="0">
                <a:ea typeface="微軟正黑體" pitchFamily="34" charset="-120"/>
              </a:rPr>
              <a:t> is true</a:t>
            </a:r>
          </a:p>
          <a:p>
            <a:pPr marL="114300" indent="0">
              <a:buNone/>
            </a:pPr>
            <a:r>
              <a:rPr lang="en-US" altLang="zh-TW" sz="2400" dirty="0">
                <a:ea typeface="微軟正黑體" pitchFamily="34" charset="-120"/>
              </a:rPr>
              <a:t> </a:t>
            </a:r>
            <a:r>
              <a:rPr lang="en-US" altLang="zh-TW" sz="2400" dirty="0" smtClean="0">
                <a:ea typeface="微軟正黑體" pitchFamily="34" charset="-120"/>
              </a:rPr>
              <a:t>        we just cannot prove it is wrong</a:t>
            </a:r>
          </a:p>
          <a:p>
            <a:r>
              <a:rPr lang="en-US" altLang="zh-TW" sz="2400" dirty="0" smtClean="0">
                <a:ea typeface="微軟正黑體" pitchFamily="34" charset="-120"/>
              </a:rPr>
              <a:t>(h) </a:t>
            </a:r>
            <a:r>
              <a:rPr lang="en-US" altLang="zh-TW" sz="2400" dirty="0" smtClean="0"/>
              <a:t>significance </a:t>
            </a:r>
            <a:r>
              <a:rPr lang="en-US" altLang="zh-TW" sz="2400" dirty="0"/>
              <a:t>level is the probability of rejecting </a:t>
            </a:r>
            <a:r>
              <a:rPr lang="en-US" altLang="zh-TW" sz="2400" dirty="0"/>
              <a:t> </a:t>
            </a:r>
            <a:r>
              <a:rPr lang="en-US" altLang="zh-TW" sz="2400" dirty="0" smtClean="0"/>
              <a:t>H</a:t>
            </a:r>
            <a:r>
              <a:rPr lang="en-US" altLang="zh-TW" sz="2400" baseline="-25000" dirty="0" smtClean="0"/>
              <a:t>0</a:t>
            </a:r>
            <a:r>
              <a:rPr lang="en-US" altLang="zh-TW" sz="2400" dirty="0" smtClean="0"/>
              <a:t>  </a:t>
            </a:r>
          </a:p>
          <a:p>
            <a:pPr marL="114300" indent="0">
              <a:buNone/>
            </a:pPr>
            <a:r>
              <a:rPr lang="en-US" altLang="zh-TW" sz="2400" dirty="0"/>
              <a:t> </a:t>
            </a:r>
            <a:r>
              <a:rPr lang="en-US" altLang="zh-TW" sz="2400" dirty="0" smtClean="0"/>
              <a:t>         when H</a:t>
            </a:r>
            <a:r>
              <a:rPr lang="en-US" altLang="zh-TW" sz="2400" baseline="-25000" dirty="0" smtClean="0"/>
              <a:t>0</a:t>
            </a:r>
            <a:r>
              <a:rPr lang="en-US" altLang="zh-TW" sz="2400" dirty="0" smtClean="0"/>
              <a:t> </a:t>
            </a:r>
            <a:r>
              <a:rPr lang="en-US" altLang="zh-TW" sz="2400" dirty="0"/>
              <a:t>is true</a:t>
            </a:r>
            <a:r>
              <a:rPr lang="en-US" altLang="zh-TW" sz="2400" dirty="0" smtClean="0"/>
              <a:t>. </a:t>
            </a:r>
            <a:r>
              <a:rPr lang="en-US" altLang="zh-TW" sz="2400" dirty="0" err="1" smtClean="0"/>
              <a:t>Pr</a:t>
            </a:r>
            <a:r>
              <a:rPr lang="en-US" altLang="zh-TW" sz="2400" dirty="0" smtClean="0"/>
              <a:t>(Type I error)</a:t>
            </a:r>
            <a:endParaRPr lang="en-US" altLang="zh-TW" sz="2400" dirty="0" smtClean="0">
              <a:ea typeface="微軟正黑體" pitchFamily="34" charset="-120"/>
            </a:endParaRPr>
          </a:p>
          <a:p>
            <a:r>
              <a:rPr lang="en-US" altLang="zh-TW" sz="2400" dirty="0" smtClean="0">
                <a:ea typeface="微軟正黑體" pitchFamily="34" charset="-120"/>
              </a:rPr>
              <a:t>(i) significance level</a:t>
            </a:r>
          </a:p>
          <a:p>
            <a:r>
              <a:rPr lang="en-US" altLang="zh-TW" sz="2400" dirty="0" smtClean="0">
                <a:ea typeface="微軟正黑體" pitchFamily="34" charset="-120"/>
              </a:rPr>
              <a:t>(j) more possible to reject H</a:t>
            </a:r>
            <a:r>
              <a:rPr lang="en-US" altLang="zh-TW" sz="2400" baseline="-25000" dirty="0" smtClean="0">
                <a:ea typeface="微軟正黑體" pitchFamily="34" charset="-120"/>
              </a:rPr>
              <a:t>0</a:t>
            </a:r>
            <a:r>
              <a:rPr lang="en-US" altLang="zh-TW" sz="2400" dirty="0" smtClean="0">
                <a:ea typeface="微軟正黑體" pitchFamily="34" charset="-120"/>
              </a:rPr>
              <a:t>, irrelevant </a:t>
            </a:r>
            <a:r>
              <a:rPr lang="en-US" altLang="zh-TW" sz="2400" dirty="0" smtClean="0">
                <a:ea typeface="微軟正黑體" pitchFamily="34" charset="-120"/>
              </a:rPr>
              <a:t>to </a:t>
            </a:r>
            <a:r>
              <a:rPr lang="en-US" altLang="zh-TW" sz="2400" dirty="0" smtClean="0">
                <a:ea typeface="微軟正黑體" pitchFamily="34" charset="-120"/>
              </a:rPr>
              <a:t>deviation</a:t>
            </a:r>
          </a:p>
          <a:p>
            <a:pPr marL="114300" indent="0">
              <a:buNone/>
            </a:pPr>
            <a:endParaRPr lang="zh-TW" altLang="en-US" sz="2400" dirty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4283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Question 6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400" dirty="0" smtClean="0"/>
              <a:t>(b)</a:t>
            </a:r>
          </a:p>
          <a:p>
            <a:endParaRPr lang="en-US" altLang="zh-TW" sz="2400" dirty="0"/>
          </a:p>
          <a:p>
            <a:endParaRPr lang="en-US" altLang="zh-TW" sz="2400" dirty="0" smtClean="0"/>
          </a:p>
          <a:p>
            <a:endParaRPr lang="en-US" altLang="zh-TW" sz="2400" dirty="0"/>
          </a:p>
          <a:p>
            <a:endParaRPr lang="en-US" altLang="zh-TW" sz="2400" dirty="0" smtClean="0"/>
          </a:p>
          <a:p>
            <a:endParaRPr lang="en-US" altLang="zh-TW" sz="2400" dirty="0"/>
          </a:p>
          <a:p>
            <a:endParaRPr lang="en-US" altLang="zh-TW" sz="2400" dirty="0" smtClean="0"/>
          </a:p>
          <a:p>
            <a:endParaRPr lang="en-US" altLang="zh-TW" sz="2400" dirty="0"/>
          </a:p>
          <a:p>
            <a:endParaRPr lang="en-US" altLang="zh-TW" sz="24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24" t="46286" r="29405" b="11810"/>
          <a:stretch/>
        </p:blipFill>
        <p:spPr bwMode="auto">
          <a:xfrm>
            <a:off x="1731414" y="1340768"/>
            <a:ext cx="5007428" cy="3193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3498450" y="4005064"/>
            <a:ext cx="42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/>
              <a:t>d</a:t>
            </a:r>
            <a:endParaRPr lang="zh-TW" altLang="en-US" sz="2800" b="1" dirty="0"/>
          </a:p>
        </p:txBody>
      </p:sp>
      <p:sp>
        <p:nvSpPr>
          <p:cNvPr id="7" name="文字方塊 6"/>
          <p:cNvSpPr txBox="1"/>
          <p:nvPr/>
        </p:nvSpPr>
        <p:spPr>
          <a:xfrm>
            <a:off x="4427984" y="4005064"/>
            <a:ext cx="4254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/>
              <a:t>d</a:t>
            </a:r>
            <a:endParaRPr lang="zh-TW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8455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相鄰">
  <a:themeElements>
    <a:clrScheme name="自然力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相鄰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593</TotalTime>
  <Words>334</Words>
  <Application>Microsoft Office PowerPoint</Application>
  <PresentationFormat>如螢幕大小 (4:3)</PresentationFormat>
  <Paragraphs>61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相鄰</vt:lpstr>
      <vt:lpstr>Statistics</vt:lpstr>
      <vt:lpstr>Writing Hypothesis</vt:lpstr>
      <vt:lpstr>Writing Conclusion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Statistics</dc:title>
  <dc:creator>edwardga</dc:creator>
  <cp:lastModifiedBy>edwardga</cp:lastModifiedBy>
  <cp:revision>37</cp:revision>
  <dcterms:created xsi:type="dcterms:W3CDTF">2012-10-23T15:35:00Z</dcterms:created>
  <dcterms:modified xsi:type="dcterms:W3CDTF">2012-12-26T03:19:59Z</dcterms:modified>
</cp:coreProperties>
</file>