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71" r:id="rId12"/>
    <p:sldId id="273" r:id="rId13"/>
    <p:sldId id="274" r:id="rId14"/>
    <p:sldId id="276" r:id="rId15"/>
    <p:sldId id="277" r:id="rId16"/>
    <p:sldId id="279" r:id="rId17"/>
    <p:sldId id="280" r:id="rId18"/>
    <p:sldId id="281" r:id="rId19"/>
    <p:sldId id="282" r:id="rId20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55" autoAdjust="0"/>
    <p:restoredTop sz="94660"/>
  </p:normalViewPr>
  <p:slideViewPr>
    <p:cSldViewPr>
      <p:cViewPr varScale="1">
        <p:scale>
          <a:sx n="87" d="100"/>
          <a:sy n="87" d="100"/>
        </p:scale>
        <p:origin x="125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手繪多邊形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副標題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日期版面配置區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8318-34D5-440C-94CD-A19B05DD475C}" type="datetimeFigureOut">
              <a:rPr lang="zh-TW" altLang="en-US" smtClean="0"/>
              <a:t>2013/4/26</a:t>
            </a:fld>
            <a:endParaRPr lang="zh-TW" altLang="en-US"/>
          </a:p>
        </p:txBody>
      </p:sp>
      <p:sp>
        <p:nvSpPr>
          <p:cNvPr id="19" name="頁尾版面配置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投影片編號版面配置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DA995-5066-44E0-AD85-BFA9214EC4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8318-34D5-440C-94CD-A19B05DD475C}" type="datetimeFigureOut">
              <a:rPr lang="zh-TW" altLang="en-US" smtClean="0"/>
              <a:t>2013/4/26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DA995-5066-44E0-AD85-BFA9214EC4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8318-34D5-440C-94CD-A19B05DD475C}" type="datetimeFigureOut">
              <a:rPr lang="zh-TW" altLang="en-US" smtClean="0"/>
              <a:t>2013/4/26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DA995-5066-44E0-AD85-BFA9214EC4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8318-34D5-440C-94CD-A19B05DD475C}" type="datetimeFigureOut">
              <a:rPr lang="zh-TW" altLang="en-US" smtClean="0"/>
              <a:t>2013/4/26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DA995-5066-44E0-AD85-BFA9214EC4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手繪多邊形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8318-34D5-440C-94CD-A19B05DD475C}" type="datetimeFigureOut">
              <a:rPr lang="zh-TW" altLang="en-US" smtClean="0"/>
              <a:t>2013/4/26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DA995-5066-44E0-AD85-BFA9214EC4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8318-34D5-440C-94CD-A19B05DD475C}" type="datetimeFigureOut">
              <a:rPr lang="zh-TW" altLang="en-US" smtClean="0"/>
              <a:t>2013/4/26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DA995-5066-44E0-AD85-BFA9214EC4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8318-34D5-440C-94CD-A19B05DD475C}" type="datetimeFigureOut">
              <a:rPr lang="zh-TW" altLang="en-US" smtClean="0"/>
              <a:t>2013/4/26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DA995-5066-44E0-AD85-BFA9214EC4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8318-34D5-440C-94CD-A19B05DD475C}" type="datetimeFigureOut">
              <a:rPr lang="zh-TW" altLang="en-US" smtClean="0"/>
              <a:t>2013/4/26</a:t>
            </a:fld>
            <a:endParaRPr lang="zh-TW" altLang="en-US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2DA995-5066-44E0-AD85-BFA9214EC4CD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頁尾版面配置區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8318-34D5-440C-94CD-A19B05DD475C}" type="datetimeFigureOut">
              <a:rPr lang="zh-TW" altLang="en-US" smtClean="0"/>
              <a:t>2013/4/26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DA995-5066-44E0-AD85-BFA9214EC4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C8318-34D5-440C-94CD-A19B05DD475C}" type="datetimeFigureOut">
              <a:rPr lang="zh-TW" altLang="en-US" smtClean="0"/>
              <a:t>2013/4/26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22DA995-5066-44E0-AD85-BFA9214EC4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06AC8318-34D5-440C-94CD-A19B05DD475C}" type="datetimeFigureOut">
              <a:rPr lang="zh-TW" altLang="en-US" smtClean="0"/>
              <a:t>2013/4/26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DA995-5066-44E0-AD85-BFA9214EC4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手繪多邊形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手繪多邊形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標題版面配置區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文字版面配置區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日期版面配置區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6AC8318-34D5-440C-94CD-A19B05DD475C}" type="datetimeFigureOut">
              <a:rPr lang="zh-TW" altLang="en-US" smtClean="0"/>
              <a:t>2013/4/26</a:t>
            </a:fld>
            <a:endParaRPr lang="zh-TW" altLang="en-US"/>
          </a:p>
        </p:txBody>
      </p:sp>
      <p:sp>
        <p:nvSpPr>
          <p:cNvPr id="22" name="頁尾版面配置區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22DA995-5066-44E0-AD85-BFA9214EC4CD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cap="none" dirty="0" smtClean="0"/>
              <a:t>Operation Research</a:t>
            </a:r>
            <a:endParaRPr lang="zh-TW" altLang="en-US" cap="none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TW" dirty="0" smtClean="0"/>
              <a:t>2013/03/25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79000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Maximum Problem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" indent="0">
              <a:buNone/>
            </a:pPr>
            <a:endParaRPr lang="en-US" altLang="zh-TW" dirty="0" smtClean="0"/>
          </a:p>
          <a:p>
            <a:pPr marL="36576" indent="0">
              <a:buNone/>
            </a:pPr>
            <a:r>
              <a:rPr lang="en-US" altLang="zh-TW" dirty="0" smtClean="0"/>
              <a:t>z </a:t>
            </a:r>
            <a:r>
              <a:rPr lang="en-US" altLang="zh-TW" dirty="0"/>
              <a:t>- 60x</a:t>
            </a:r>
            <a:r>
              <a:rPr lang="en-US" altLang="zh-TW" baseline="-25000" dirty="0"/>
              <a:t>1</a:t>
            </a:r>
            <a:r>
              <a:rPr lang="en-US" altLang="zh-TW" dirty="0"/>
              <a:t> </a:t>
            </a:r>
            <a:r>
              <a:rPr lang="en-US" altLang="zh-TW" dirty="0" smtClean="0"/>
              <a:t>- </a:t>
            </a:r>
            <a:r>
              <a:rPr lang="en-US" altLang="zh-TW" dirty="0"/>
              <a:t>30x</a:t>
            </a:r>
            <a:r>
              <a:rPr lang="en-US" altLang="zh-TW" baseline="-25000" dirty="0"/>
              <a:t>2</a:t>
            </a:r>
            <a:r>
              <a:rPr lang="en-US" altLang="zh-TW" dirty="0"/>
              <a:t> </a:t>
            </a:r>
            <a:r>
              <a:rPr lang="en-US" altLang="zh-TW" dirty="0" smtClean="0"/>
              <a:t>- </a:t>
            </a:r>
            <a:r>
              <a:rPr lang="en-US" altLang="zh-TW" dirty="0"/>
              <a:t>20x</a:t>
            </a:r>
            <a:r>
              <a:rPr lang="en-US" altLang="zh-TW" baseline="-25000" dirty="0"/>
              <a:t>3                                     </a:t>
            </a:r>
            <a:r>
              <a:rPr lang="en-US" altLang="zh-TW" dirty="0"/>
              <a:t>= 0</a:t>
            </a:r>
            <a:endParaRPr lang="en-US" altLang="zh-TW" baseline="-25000" dirty="0"/>
          </a:p>
          <a:p>
            <a:pPr marL="36576" indent="0">
              <a:buNone/>
            </a:pPr>
            <a:r>
              <a:rPr lang="en-US" altLang="zh-TW" dirty="0"/>
              <a:t>     </a:t>
            </a:r>
            <a:r>
              <a:rPr lang="en-US" altLang="zh-TW" dirty="0" smtClean="0"/>
              <a:t>   </a:t>
            </a:r>
            <a:r>
              <a:rPr lang="en-US" altLang="zh-TW" dirty="0"/>
              <a:t>8x</a:t>
            </a:r>
            <a:r>
              <a:rPr lang="en-US" altLang="zh-TW" baseline="-25000" dirty="0"/>
              <a:t>1 </a:t>
            </a:r>
            <a:r>
              <a:rPr lang="en-US" altLang="zh-TW" dirty="0"/>
              <a:t>+   6x</a:t>
            </a:r>
            <a:r>
              <a:rPr lang="en-US" altLang="zh-TW" baseline="-25000" dirty="0"/>
              <a:t>2</a:t>
            </a:r>
            <a:r>
              <a:rPr lang="en-US" altLang="zh-TW" dirty="0"/>
              <a:t> +     x</a:t>
            </a:r>
            <a:r>
              <a:rPr lang="en-US" altLang="zh-TW" baseline="-25000" dirty="0"/>
              <a:t>3 </a:t>
            </a:r>
            <a:r>
              <a:rPr lang="en-US" altLang="zh-TW" dirty="0"/>
              <a:t>+ s</a:t>
            </a:r>
            <a:r>
              <a:rPr lang="en-US" altLang="zh-TW" baseline="-25000" dirty="0"/>
              <a:t>1</a:t>
            </a:r>
            <a:r>
              <a:rPr lang="en-US" altLang="zh-TW" dirty="0"/>
              <a:t>                  = 48</a:t>
            </a:r>
            <a:endParaRPr lang="en-US" altLang="zh-TW" baseline="-25000" dirty="0"/>
          </a:p>
          <a:p>
            <a:pPr marL="36576" indent="0">
              <a:buNone/>
            </a:pPr>
            <a:r>
              <a:rPr lang="en-US" altLang="zh-TW" dirty="0"/>
              <a:t>        4x</a:t>
            </a:r>
            <a:r>
              <a:rPr lang="en-US" altLang="zh-TW" baseline="-25000" dirty="0"/>
              <a:t>1 </a:t>
            </a:r>
            <a:r>
              <a:rPr lang="en-US" altLang="zh-TW" dirty="0"/>
              <a:t>+   2x</a:t>
            </a:r>
            <a:r>
              <a:rPr lang="en-US" altLang="zh-TW" baseline="-25000" dirty="0"/>
              <a:t>2</a:t>
            </a:r>
            <a:r>
              <a:rPr lang="en-US" altLang="zh-TW" dirty="0"/>
              <a:t> +1.5x</a:t>
            </a:r>
            <a:r>
              <a:rPr lang="en-US" altLang="zh-TW" baseline="-25000" dirty="0"/>
              <a:t>3 </a:t>
            </a:r>
            <a:r>
              <a:rPr lang="zh-TW" altLang="en-US" dirty="0"/>
              <a:t>       </a:t>
            </a:r>
            <a:r>
              <a:rPr lang="en-US" altLang="zh-TW" dirty="0"/>
              <a:t>+ s</a:t>
            </a:r>
            <a:r>
              <a:rPr lang="en-US" altLang="zh-TW" baseline="-25000" dirty="0"/>
              <a:t>2</a:t>
            </a:r>
            <a:r>
              <a:rPr lang="en-US" altLang="zh-TW" dirty="0"/>
              <a:t>           = 20</a:t>
            </a:r>
          </a:p>
          <a:p>
            <a:pPr marL="36576" indent="0">
              <a:buNone/>
            </a:pPr>
            <a:r>
              <a:rPr lang="en-US" altLang="zh-TW" dirty="0">
                <a:solidFill>
                  <a:srgbClr val="FFFF00"/>
                </a:solidFill>
              </a:rPr>
              <a:t>        </a:t>
            </a:r>
            <a:r>
              <a:rPr lang="en-US" altLang="zh-TW" dirty="0" smtClean="0">
                <a:solidFill>
                  <a:srgbClr val="FFFF00"/>
                </a:solidFill>
              </a:rPr>
              <a:t> x</a:t>
            </a:r>
            <a:r>
              <a:rPr lang="en-US" altLang="zh-TW" baseline="-25000" dirty="0" smtClean="0">
                <a:solidFill>
                  <a:srgbClr val="FFFF00"/>
                </a:solidFill>
              </a:rPr>
              <a:t>1 </a:t>
            </a:r>
            <a:r>
              <a:rPr lang="en-US" altLang="zh-TW" dirty="0" smtClean="0">
                <a:solidFill>
                  <a:srgbClr val="FFFF00"/>
                </a:solidFill>
              </a:rPr>
              <a:t>+0.75x</a:t>
            </a:r>
            <a:r>
              <a:rPr lang="en-US" altLang="zh-TW" baseline="-25000" dirty="0" smtClean="0">
                <a:solidFill>
                  <a:srgbClr val="FFFF00"/>
                </a:solidFill>
              </a:rPr>
              <a:t>2</a:t>
            </a:r>
            <a:r>
              <a:rPr lang="en-US" altLang="zh-TW" dirty="0" smtClean="0">
                <a:solidFill>
                  <a:srgbClr val="FFFF00"/>
                </a:solidFill>
              </a:rPr>
              <a:t> </a:t>
            </a:r>
            <a:r>
              <a:rPr lang="en-US" altLang="zh-TW" dirty="0">
                <a:solidFill>
                  <a:srgbClr val="FFFF00"/>
                </a:solidFill>
              </a:rPr>
              <a:t>+</a:t>
            </a:r>
            <a:r>
              <a:rPr lang="en-US" altLang="zh-TW" dirty="0" smtClean="0">
                <a:solidFill>
                  <a:srgbClr val="FFFF00"/>
                </a:solidFill>
              </a:rPr>
              <a:t>0.25x</a:t>
            </a:r>
            <a:r>
              <a:rPr lang="en-US" altLang="zh-TW" baseline="-25000" dirty="0" smtClean="0">
                <a:solidFill>
                  <a:srgbClr val="FFFF00"/>
                </a:solidFill>
              </a:rPr>
              <a:t>3 </a:t>
            </a:r>
            <a:r>
              <a:rPr lang="zh-TW" altLang="en-US" dirty="0" smtClean="0">
                <a:solidFill>
                  <a:srgbClr val="FFFF00"/>
                </a:solidFill>
              </a:rPr>
              <a:t>          </a:t>
            </a:r>
            <a:r>
              <a:rPr lang="en-US" altLang="zh-TW" dirty="0" smtClean="0">
                <a:solidFill>
                  <a:srgbClr val="FFFF00"/>
                </a:solidFill>
              </a:rPr>
              <a:t>+ 0.5s</a:t>
            </a:r>
            <a:r>
              <a:rPr lang="en-US" altLang="zh-TW" baseline="-25000" dirty="0" smtClean="0">
                <a:solidFill>
                  <a:srgbClr val="FFFF00"/>
                </a:solidFill>
              </a:rPr>
              <a:t>3 </a:t>
            </a:r>
            <a:r>
              <a:rPr lang="en-US" altLang="zh-TW" dirty="0" smtClean="0">
                <a:solidFill>
                  <a:srgbClr val="FFFF00"/>
                </a:solidFill>
              </a:rPr>
              <a:t>= 4</a:t>
            </a:r>
            <a:endParaRPr lang="en-US" altLang="zh-TW" dirty="0">
              <a:solidFill>
                <a:srgbClr val="FFFF00"/>
              </a:solidFill>
            </a:endParaRPr>
          </a:p>
          <a:p>
            <a:pPr marL="36576" indent="0">
              <a:buNone/>
            </a:pPr>
            <a:r>
              <a:rPr lang="en-US" altLang="zh-TW" dirty="0"/>
              <a:t>                     x</a:t>
            </a:r>
            <a:r>
              <a:rPr lang="en-US" altLang="zh-TW" baseline="-25000" dirty="0"/>
              <a:t>2</a:t>
            </a:r>
            <a:r>
              <a:rPr lang="en-US" altLang="zh-TW" dirty="0"/>
              <a:t>                             + s</a:t>
            </a:r>
            <a:r>
              <a:rPr lang="en-US" altLang="zh-TW" baseline="-25000" dirty="0"/>
              <a:t>4</a:t>
            </a:r>
            <a:r>
              <a:rPr lang="en-US" altLang="zh-TW" dirty="0"/>
              <a:t> = 5</a:t>
            </a:r>
          </a:p>
          <a:p>
            <a:pPr marL="36576" indent="0">
              <a:buNone/>
            </a:pPr>
            <a:endParaRPr lang="zh-TW" altLang="en-US" dirty="0"/>
          </a:p>
          <a:p>
            <a:pPr marL="36576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34499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Maximum Problem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" indent="0">
              <a:buNone/>
            </a:pPr>
            <a:endParaRPr lang="en-US" altLang="zh-TW" dirty="0" smtClean="0"/>
          </a:p>
          <a:p>
            <a:pPr marL="36576" indent="0">
              <a:buNone/>
            </a:pPr>
            <a:r>
              <a:rPr lang="en-US" altLang="zh-TW" dirty="0" smtClean="0">
                <a:solidFill>
                  <a:srgbClr val="FFFF00"/>
                </a:solidFill>
              </a:rPr>
              <a:t>z           + 15x</a:t>
            </a:r>
            <a:r>
              <a:rPr lang="en-US" altLang="zh-TW" baseline="-25000" dirty="0" smtClean="0">
                <a:solidFill>
                  <a:srgbClr val="FFFF00"/>
                </a:solidFill>
              </a:rPr>
              <a:t>2</a:t>
            </a:r>
            <a:r>
              <a:rPr lang="en-US" altLang="zh-TW" dirty="0" smtClean="0">
                <a:solidFill>
                  <a:srgbClr val="FFFF00"/>
                </a:solidFill>
              </a:rPr>
              <a:t>  -    5x</a:t>
            </a:r>
            <a:r>
              <a:rPr lang="en-US" altLang="zh-TW" baseline="-25000" dirty="0" smtClean="0">
                <a:solidFill>
                  <a:srgbClr val="FFFF00"/>
                </a:solidFill>
              </a:rPr>
              <a:t>3               </a:t>
            </a:r>
            <a:r>
              <a:rPr lang="en-US" altLang="zh-TW" dirty="0" smtClean="0">
                <a:solidFill>
                  <a:srgbClr val="FFFF00"/>
                </a:solidFill>
              </a:rPr>
              <a:t>+30s</a:t>
            </a:r>
            <a:r>
              <a:rPr lang="en-US" altLang="zh-TW" baseline="-25000" dirty="0" smtClean="0">
                <a:solidFill>
                  <a:srgbClr val="FFFF00"/>
                </a:solidFill>
              </a:rPr>
              <a:t>3      </a:t>
            </a:r>
            <a:r>
              <a:rPr lang="en-US" altLang="zh-TW" dirty="0" smtClean="0">
                <a:solidFill>
                  <a:srgbClr val="FFFF00"/>
                </a:solidFill>
              </a:rPr>
              <a:t>= 240</a:t>
            </a:r>
            <a:endParaRPr lang="en-US" altLang="zh-TW" baseline="-25000" dirty="0" smtClean="0">
              <a:solidFill>
                <a:srgbClr val="FFFF00"/>
              </a:solidFill>
            </a:endParaRPr>
          </a:p>
          <a:p>
            <a:pPr marL="36576" indent="0">
              <a:buNone/>
            </a:pPr>
            <a:r>
              <a:rPr lang="en-US" altLang="zh-TW" dirty="0" smtClean="0"/>
              <a:t>        </a:t>
            </a:r>
            <a:r>
              <a:rPr lang="en-US" altLang="zh-TW" dirty="0"/>
              <a:t>8x</a:t>
            </a:r>
            <a:r>
              <a:rPr lang="en-US" altLang="zh-TW" baseline="-25000" dirty="0"/>
              <a:t>1 </a:t>
            </a:r>
            <a:r>
              <a:rPr lang="en-US" altLang="zh-TW" dirty="0"/>
              <a:t>+   6x</a:t>
            </a:r>
            <a:r>
              <a:rPr lang="en-US" altLang="zh-TW" baseline="-25000" dirty="0"/>
              <a:t>2</a:t>
            </a:r>
            <a:r>
              <a:rPr lang="en-US" altLang="zh-TW" dirty="0"/>
              <a:t> +     x</a:t>
            </a:r>
            <a:r>
              <a:rPr lang="en-US" altLang="zh-TW" baseline="-25000" dirty="0"/>
              <a:t>3 </a:t>
            </a:r>
            <a:r>
              <a:rPr lang="en-US" altLang="zh-TW" dirty="0"/>
              <a:t>+ s</a:t>
            </a:r>
            <a:r>
              <a:rPr lang="en-US" altLang="zh-TW" baseline="-25000" dirty="0"/>
              <a:t>1</a:t>
            </a:r>
            <a:r>
              <a:rPr lang="en-US" altLang="zh-TW" dirty="0"/>
              <a:t>                  = 48</a:t>
            </a:r>
            <a:endParaRPr lang="en-US" altLang="zh-TW" baseline="-25000" dirty="0"/>
          </a:p>
          <a:p>
            <a:pPr marL="36576" indent="0">
              <a:buNone/>
            </a:pPr>
            <a:r>
              <a:rPr lang="en-US" altLang="zh-TW" dirty="0"/>
              <a:t>        4x</a:t>
            </a:r>
            <a:r>
              <a:rPr lang="en-US" altLang="zh-TW" baseline="-25000" dirty="0"/>
              <a:t>1 </a:t>
            </a:r>
            <a:r>
              <a:rPr lang="en-US" altLang="zh-TW" dirty="0"/>
              <a:t>+   2x</a:t>
            </a:r>
            <a:r>
              <a:rPr lang="en-US" altLang="zh-TW" baseline="-25000" dirty="0"/>
              <a:t>2</a:t>
            </a:r>
            <a:r>
              <a:rPr lang="en-US" altLang="zh-TW" dirty="0"/>
              <a:t> +1.5x</a:t>
            </a:r>
            <a:r>
              <a:rPr lang="en-US" altLang="zh-TW" baseline="-25000" dirty="0"/>
              <a:t>3 </a:t>
            </a:r>
            <a:r>
              <a:rPr lang="zh-TW" altLang="en-US" dirty="0"/>
              <a:t>       </a:t>
            </a:r>
            <a:r>
              <a:rPr lang="en-US" altLang="zh-TW" dirty="0"/>
              <a:t>+ s</a:t>
            </a:r>
            <a:r>
              <a:rPr lang="en-US" altLang="zh-TW" baseline="-25000" dirty="0"/>
              <a:t>2</a:t>
            </a:r>
            <a:r>
              <a:rPr lang="en-US" altLang="zh-TW" dirty="0"/>
              <a:t>           = 20</a:t>
            </a:r>
          </a:p>
          <a:p>
            <a:pPr marL="36576" indent="0">
              <a:buNone/>
            </a:pPr>
            <a:r>
              <a:rPr lang="en-US" altLang="zh-TW" dirty="0"/>
              <a:t>        </a:t>
            </a:r>
            <a:r>
              <a:rPr lang="en-US" altLang="zh-TW" dirty="0" smtClean="0"/>
              <a:t> x</a:t>
            </a:r>
            <a:r>
              <a:rPr lang="en-US" altLang="zh-TW" baseline="-25000" dirty="0" smtClean="0"/>
              <a:t>1 </a:t>
            </a:r>
            <a:r>
              <a:rPr lang="en-US" altLang="zh-TW" dirty="0" smtClean="0"/>
              <a:t>+0.75x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 </a:t>
            </a:r>
            <a:r>
              <a:rPr lang="en-US" altLang="zh-TW" dirty="0"/>
              <a:t>+</a:t>
            </a:r>
            <a:r>
              <a:rPr lang="en-US" altLang="zh-TW" dirty="0" smtClean="0"/>
              <a:t>0.25x</a:t>
            </a:r>
            <a:r>
              <a:rPr lang="en-US" altLang="zh-TW" baseline="-25000" dirty="0" smtClean="0"/>
              <a:t>3 </a:t>
            </a:r>
            <a:r>
              <a:rPr lang="zh-TW" altLang="en-US" dirty="0" smtClean="0"/>
              <a:t>          </a:t>
            </a:r>
            <a:r>
              <a:rPr lang="en-US" altLang="zh-TW" dirty="0" smtClean="0"/>
              <a:t>+ </a:t>
            </a:r>
            <a:r>
              <a:rPr lang="en-US" altLang="zh-TW" dirty="0"/>
              <a:t>s</a:t>
            </a:r>
            <a:r>
              <a:rPr lang="en-US" altLang="zh-TW" baseline="-25000" dirty="0"/>
              <a:t>3</a:t>
            </a:r>
            <a:r>
              <a:rPr lang="en-US" altLang="zh-TW" dirty="0"/>
              <a:t> </a:t>
            </a:r>
            <a:r>
              <a:rPr lang="en-US" altLang="zh-TW" dirty="0" smtClean="0"/>
              <a:t>    = 4</a:t>
            </a:r>
            <a:endParaRPr lang="en-US" altLang="zh-TW" dirty="0"/>
          </a:p>
          <a:p>
            <a:pPr marL="36576" indent="0">
              <a:buNone/>
            </a:pPr>
            <a:r>
              <a:rPr lang="en-US" altLang="zh-TW" dirty="0"/>
              <a:t>                     x</a:t>
            </a:r>
            <a:r>
              <a:rPr lang="en-US" altLang="zh-TW" baseline="-25000" dirty="0"/>
              <a:t>2</a:t>
            </a:r>
            <a:r>
              <a:rPr lang="en-US" altLang="zh-TW" dirty="0"/>
              <a:t>                             + s</a:t>
            </a:r>
            <a:r>
              <a:rPr lang="en-US" altLang="zh-TW" baseline="-25000" dirty="0"/>
              <a:t>4</a:t>
            </a:r>
            <a:r>
              <a:rPr lang="en-US" altLang="zh-TW" dirty="0"/>
              <a:t> = 5</a:t>
            </a:r>
          </a:p>
          <a:p>
            <a:pPr marL="36576" indent="0">
              <a:buNone/>
            </a:pPr>
            <a:endParaRPr lang="zh-TW" altLang="en-US" dirty="0"/>
          </a:p>
          <a:p>
            <a:pPr marL="36576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14605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Maximum Problem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" indent="0">
              <a:buNone/>
            </a:pPr>
            <a:r>
              <a:rPr lang="en-US" altLang="zh-TW" dirty="0" smtClean="0"/>
              <a:t>z           + 15x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  -    5x</a:t>
            </a:r>
            <a:r>
              <a:rPr lang="en-US" altLang="zh-TW" baseline="-25000" dirty="0" smtClean="0"/>
              <a:t>3               </a:t>
            </a:r>
            <a:r>
              <a:rPr lang="en-US" altLang="zh-TW" dirty="0" smtClean="0"/>
              <a:t>+30s</a:t>
            </a:r>
            <a:r>
              <a:rPr lang="en-US" altLang="zh-TW" baseline="-25000" dirty="0" smtClean="0"/>
              <a:t>3      </a:t>
            </a:r>
            <a:r>
              <a:rPr lang="en-US" altLang="zh-TW" dirty="0" smtClean="0"/>
              <a:t>= 240</a:t>
            </a:r>
            <a:endParaRPr lang="en-US" altLang="zh-TW" baseline="-25000" dirty="0" smtClean="0"/>
          </a:p>
          <a:p>
            <a:pPr marL="36576" indent="0">
              <a:buNone/>
            </a:pPr>
            <a:r>
              <a:rPr lang="en-US" altLang="zh-TW" dirty="0" smtClean="0"/>
              <a:t>                         -     </a:t>
            </a:r>
            <a:r>
              <a:rPr lang="en-US" altLang="zh-TW" dirty="0"/>
              <a:t>x</a:t>
            </a:r>
            <a:r>
              <a:rPr lang="en-US" altLang="zh-TW" baseline="-25000" dirty="0"/>
              <a:t>3 </a:t>
            </a:r>
            <a:r>
              <a:rPr lang="en-US" altLang="zh-TW" dirty="0"/>
              <a:t>+ </a:t>
            </a:r>
            <a:r>
              <a:rPr lang="en-US" altLang="zh-TW" dirty="0" smtClean="0"/>
              <a:t>s</a:t>
            </a:r>
            <a:r>
              <a:rPr lang="en-US" altLang="zh-TW" baseline="-25000" dirty="0" smtClean="0"/>
              <a:t>1           </a:t>
            </a:r>
            <a:r>
              <a:rPr lang="en-US" altLang="zh-TW" dirty="0" smtClean="0"/>
              <a:t>- 4s</a:t>
            </a:r>
            <a:r>
              <a:rPr lang="en-US" altLang="zh-TW" baseline="-25000" dirty="0" smtClean="0"/>
              <a:t>3 </a:t>
            </a:r>
            <a:r>
              <a:rPr lang="en-US" altLang="zh-TW" dirty="0" smtClean="0"/>
              <a:t>  </a:t>
            </a:r>
            <a:r>
              <a:rPr lang="en-US" altLang="zh-TW" dirty="0"/>
              <a:t>= </a:t>
            </a:r>
            <a:r>
              <a:rPr lang="en-US" altLang="zh-TW" dirty="0" smtClean="0"/>
              <a:t>16</a:t>
            </a:r>
            <a:endParaRPr lang="en-US" altLang="zh-TW" baseline="-25000" dirty="0"/>
          </a:p>
          <a:p>
            <a:pPr marL="36576" indent="0">
              <a:buNone/>
            </a:pPr>
            <a:r>
              <a:rPr lang="en-US" altLang="zh-TW" dirty="0"/>
              <a:t>        </a:t>
            </a:r>
            <a:r>
              <a:rPr lang="en-US" altLang="zh-TW" dirty="0" smtClean="0"/>
              <a:t>     -       x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 +0.5x</a:t>
            </a:r>
            <a:r>
              <a:rPr lang="en-US" altLang="zh-TW" baseline="-25000" dirty="0" smtClean="0"/>
              <a:t>3 </a:t>
            </a:r>
            <a:r>
              <a:rPr lang="zh-TW" altLang="en-US" dirty="0" smtClean="0"/>
              <a:t>     </a:t>
            </a:r>
            <a:r>
              <a:rPr lang="en-US" altLang="zh-TW" dirty="0"/>
              <a:t>+ s</a:t>
            </a:r>
            <a:r>
              <a:rPr lang="en-US" altLang="zh-TW" baseline="-25000" dirty="0"/>
              <a:t>2</a:t>
            </a:r>
            <a:r>
              <a:rPr lang="en-US" altLang="zh-TW" dirty="0"/>
              <a:t> </a:t>
            </a:r>
            <a:r>
              <a:rPr lang="en-US" altLang="zh-TW" dirty="0" smtClean="0"/>
              <a:t>– 2s</a:t>
            </a:r>
            <a:r>
              <a:rPr lang="en-US" altLang="zh-TW" baseline="-25000" dirty="0" smtClean="0"/>
              <a:t>3</a:t>
            </a:r>
            <a:r>
              <a:rPr lang="en-US" altLang="zh-TW" dirty="0" smtClean="0"/>
              <a:t>  </a:t>
            </a:r>
            <a:r>
              <a:rPr lang="en-US" altLang="zh-TW" dirty="0"/>
              <a:t>= 4</a:t>
            </a:r>
          </a:p>
          <a:p>
            <a:pPr marL="36576" indent="0">
              <a:buNone/>
            </a:pPr>
            <a:r>
              <a:rPr lang="en-US" altLang="zh-TW" dirty="0"/>
              <a:t>        </a:t>
            </a:r>
            <a:r>
              <a:rPr lang="en-US" altLang="zh-TW" dirty="0" smtClean="0"/>
              <a:t> x</a:t>
            </a:r>
            <a:r>
              <a:rPr lang="en-US" altLang="zh-TW" baseline="-25000" dirty="0" smtClean="0"/>
              <a:t>1 </a:t>
            </a:r>
            <a:r>
              <a:rPr lang="en-US" altLang="zh-TW" dirty="0" smtClean="0"/>
              <a:t>+0.75x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 </a:t>
            </a:r>
            <a:r>
              <a:rPr lang="en-US" altLang="zh-TW" dirty="0"/>
              <a:t>+</a:t>
            </a:r>
            <a:r>
              <a:rPr lang="en-US" altLang="zh-TW" dirty="0" smtClean="0"/>
              <a:t>0.25x</a:t>
            </a:r>
            <a:r>
              <a:rPr lang="en-US" altLang="zh-TW" baseline="-25000" dirty="0" smtClean="0"/>
              <a:t>3 </a:t>
            </a:r>
            <a:r>
              <a:rPr lang="zh-TW" altLang="en-US" dirty="0" smtClean="0"/>
              <a:t>          </a:t>
            </a:r>
            <a:r>
              <a:rPr lang="en-US" altLang="zh-TW" dirty="0" smtClean="0"/>
              <a:t>+ </a:t>
            </a:r>
            <a:r>
              <a:rPr lang="en-US" altLang="zh-TW" dirty="0"/>
              <a:t>s</a:t>
            </a:r>
            <a:r>
              <a:rPr lang="en-US" altLang="zh-TW" baseline="-25000" dirty="0"/>
              <a:t>3</a:t>
            </a:r>
            <a:r>
              <a:rPr lang="en-US" altLang="zh-TW" dirty="0"/>
              <a:t> </a:t>
            </a:r>
            <a:r>
              <a:rPr lang="en-US" altLang="zh-TW" dirty="0" smtClean="0"/>
              <a:t>    = 4</a:t>
            </a:r>
            <a:endParaRPr lang="en-US" altLang="zh-TW" dirty="0"/>
          </a:p>
          <a:p>
            <a:pPr marL="36576" indent="0">
              <a:buNone/>
            </a:pPr>
            <a:r>
              <a:rPr lang="en-US" altLang="zh-TW" dirty="0"/>
              <a:t>                     x</a:t>
            </a:r>
            <a:r>
              <a:rPr lang="en-US" altLang="zh-TW" baseline="-25000" dirty="0"/>
              <a:t>2</a:t>
            </a:r>
            <a:r>
              <a:rPr lang="en-US" altLang="zh-TW" dirty="0"/>
              <a:t>                             + s</a:t>
            </a:r>
            <a:r>
              <a:rPr lang="en-US" altLang="zh-TW" baseline="-25000" dirty="0"/>
              <a:t>4</a:t>
            </a:r>
            <a:r>
              <a:rPr lang="en-US" altLang="zh-TW" dirty="0"/>
              <a:t> = 5</a:t>
            </a:r>
          </a:p>
          <a:p>
            <a:pPr marL="36576" indent="0">
              <a:buNone/>
            </a:pPr>
            <a:endParaRPr lang="en-US" altLang="zh-TW" dirty="0" smtClean="0"/>
          </a:p>
          <a:p>
            <a:pPr marL="36576" indent="0">
              <a:buNone/>
            </a:pPr>
            <a:r>
              <a:rPr lang="en-US" altLang="zh-TW" dirty="0" smtClean="0"/>
              <a:t>Since x</a:t>
            </a:r>
            <a:r>
              <a:rPr lang="en-US" altLang="zh-TW" baseline="-25000" dirty="0" smtClean="0"/>
              <a:t>3 </a:t>
            </a:r>
            <a:r>
              <a:rPr lang="en-US" altLang="zh-TW" dirty="0" smtClean="0"/>
              <a:t>is negative in z, this is not yet optimal</a:t>
            </a:r>
            <a:endParaRPr lang="zh-TW" altLang="en-US" dirty="0"/>
          </a:p>
          <a:p>
            <a:pPr marL="36576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0042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Maximum Problem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" indent="0">
              <a:buNone/>
            </a:pPr>
            <a:r>
              <a:rPr lang="en-US" altLang="zh-TW" dirty="0" smtClean="0"/>
              <a:t>   </a:t>
            </a:r>
            <a:r>
              <a:rPr lang="en-US" altLang="zh-TW" dirty="0"/>
              <a:t>Row 1: </a:t>
            </a:r>
            <a:r>
              <a:rPr lang="en-US" altLang="zh-TW" dirty="0" smtClean="0"/>
              <a:t>no limit </a:t>
            </a:r>
            <a:r>
              <a:rPr lang="en-US" altLang="zh-TW" dirty="0"/>
              <a:t>( x</a:t>
            </a:r>
            <a:r>
              <a:rPr lang="en-US" altLang="zh-TW" baseline="-25000" dirty="0"/>
              <a:t>3</a:t>
            </a:r>
            <a:r>
              <a:rPr lang="en-US" altLang="zh-TW" dirty="0"/>
              <a:t> is </a:t>
            </a:r>
            <a:r>
              <a:rPr lang="en-US" altLang="zh-TW" dirty="0" err="1"/>
              <a:t>nonpositive</a:t>
            </a:r>
            <a:r>
              <a:rPr lang="en-US" altLang="zh-TW" dirty="0" smtClean="0"/>
              <a:t>)</a:t>
            </a:r>
            <a:endParaRPr lang="en-US" altLang="zh-TW" dirty="0"/>
          </a:p>
          <a:p>
            <a:pPr marL="36576" indent="0">
              <a:buNone/>
            </a:pPr>
            <a:r>
              <a:rPr lang="en-US" altLang="zh-TW" dirty="0" smtClean="0"/>
              <a:t>   Row </a:t>
            </a:r>
            <a:r>
              <a:rPr lang="en-US" altLang="zh-TW" dirty="0"/>
              <a:t>2: </a:t>
            </a:r>
            <a:r>
              <a:rPr lang="en-US" altLang="zh-TW" dirty="0" smtClean="0"/>
              <a:t>4/0.5 </a:t>
            </a:r>
            <a:r>
              <a:rPr lang="en-US" altLang="zh-TW" dirty="0"/>
              <a:t>= </a:t>
            </a:r>
            <a:r>
              <a:rPr lang="en-US" altLang="zh-TW" dirty="0" smtClean="0"/>
              <a:t>8</a:t>
            </a:r>
            <a:endParaRPr lang="en-US" altLang="zh-TW" dirty="0"/>
          </a:p>
          <a:p>
            <a:pPr marL="36576" indent="0">
              <a:buNone/>
            </a:pPr>
            <a:r>
              <a:rPr lang="en-US" altLang="zh-TW" dirty="0" smtClean="0"/>
              <a:t>   Row </a:t>
            </a:r>
            <a:r>
              <a:rPr lang="en-US" altLang="zh-TW" dirty="0"/>
              <a:t>3: </a:t>
            </a:r>
            <a:r>
              <a:rPr lang="en-US" altLang="zh-TW" dirty="0" smtClean="0"/>
              <a:t>4/0.25 </a:t>
            </a:r>
            <a:r>
              <a:rPr lang="en-US" altLang="zh-TW" dirty="0"/>
              <a:t>= </a:t>
            </a:r>
            <a:r>
              <a:rPr lang="en-US" altLang="zh-TW" dirty="0" smtClean="0"/>
              <a:t>16</a:t>
            </a:r>
            <a:endParaRPr lang="en-US" altLang="zh-TW" dirty="0"/>
          </a:p>
          <a:p>
            <a:pPr marL="36576" indent="0">
              <a:buNone/>
            </a:pPr>
            <a:r>
              <a:rPr lang="en-US" altLang="zh-TW" dirty="0" smtClean="0"/>
              <a:t>   Row </a:t>
            </a:r>
            <a:r>
              <a:rPr lang="en-US" altLang="zh-TW" dirty="0"/>
              <a:t>4: no limit ( </a:t>
            </a:r>
            <a:r>
              <a:rPr lang="en-US" altLang="zh-TW" dirty="0" smtClean="0"/>
              <a:t>x</a:t>
            </a:r>
            <a:r>
              <a:rPr lang="en-US" altLang="zh-TW" baseline="-25000" dirty="0" smtClean="0"/>
              <a:t>3</a:t>
            </a:r>
            <a:r>
              <a:rPr lang="en-US" altLang="zh-TW" dirty="0" smtClean="0"/>
              <a:t> </a:t>
            </a:r>
            <a:r>
              <a:rPr lang="en-US" altLang="zh-TW" dirty="0"/>
              <a:t>is </a:t>
            </a:r>
            <a:r>
              <a:rPr lang="en-US" altLang="zh-TW" dirty="0" err="1"/>
              <a:t>nonpositive</a:t>
            </a:r>
            <a:r>
              <a:rPr lang="en-US" altLang="zh-TW" dirty="0"/>
              <a:t>)</a:t>
            </a:r>
          </a:p>
          <a:p>
            <a:pPr marL="36576" indent="0">
              <a:buNone/>
            </a:pPr>
            <a:r>
              <a:rPr lang="en-US" altLang="zh-TW" dirty="0" smtClean="0"/>
              <a:t>     Row 2 </a:t>
            </a:r>
            <a:r>
              <a:rPr lang="en-US" altLang="zh-TW" dirty="0"/>
              <a:t>as Pivot Row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78087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Maximum Problem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" indent="0">
              <a:buNone/>
            </a:pPr>
            <a:r>
              <a:rPr lang="en-US" altLang="zh-TW" dirty="0" smtClean="0"/>
              <a:t>z           + 15x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  -    5x</a:t>
            </a:r>
            <a:r>
              <a:rPr lang="en-US" altLang="zh-TW" baseline="-25000" dirty="0" smtClean="0"/>
              <a:t>3               </a:t>
            </a:r>
            <a:r>
              <a:rPr lang="en-US" altLang="zh-TW" dirty="0" smtClean="0"/>
              <a:t>+30s</a:t>
            </a:r>
            <a:r>
              <a:rPr lang="en-US" altLang="zh-TW" baseline="-25000" dirty="0" smtClean="0"/>
              <a:t>3      </a:t>
            </a:r>
            <a:r>
              <a:rPr lang="en-US" altLang="zh-TW" dirty="0" smtClean="0"/>
              <a:t>= 240</a:t>
            </a:r>
            <a:endParaRPr lang="en-US" altLang="zh-TW" baseline="-25000" dirty="0" smtClean="0"/>
          </a:p>
          <a:p>
            <a:pPr marL="36576" indent="0">
              <a:buNone/>
            </a:pPr>
            <a:r>
              <a:rPr lang="en-US" altLang="zh-TW" dirty="0" smtClean="0"/>
              <a:t>                         -     </a:t>
            </a:r>
            <a:r>
              <a:rPr lang="en-US" altLang="zh-TW" dirty="0"/>
              <a:t>x</a:t>
            </a:r>
            <a:r>
              <a:rPr lang="en-US" altLang="zh-TW" baseline="-25000" dirty="0"/>
              <a:t>3 </a:t>
            </a:r>
            <a:r>
              <a:rPr lang="en-US" altLang="zh-TW" dirty="0"/>
              <a:t>+ </a:t>
            </a:r>
            <a:r>
              <a:rPr lang="en-US" altLang="zh-TW" dirty="0" smtClean="0"/>
              <a:t>s</a:t>
            </a:r>
            <a:r>
              <a:rPr lang="en-US" altLang="zh-TW" baseline="-25000" dirty="0" smtClean="0"/>
              <a:t>1           </a:t>
            </a:r>
            <a:r>
              <a:rPr lang="en-US" altLang="zh-TW" dirty="0" smtClean="0"/>
              <a:t>- 4s</a:t>
            </a:r>
            <a:r>
              <a:rPr lang="en-US" altLang="zh-TW" baseline="-25000" dirty="0" smtClean="0"/>
              <a:t>3 </a:t>
            </a:r>
            <a:r>
              <a:rPr lang="en-US" altLang="zh-TW" dirty="0" smtClean="0"/>
              <a:t>  </a:t>
            </a:r>
            <a:r>
              <a:rPr lang="en-US" altLang="zh-TW" dirty="0"/>
              <a:t>= </a:t>
            </a:r>
            <a:r>
              <a:rPr lang="en-US" altLang="zh-TW" dirty="0" smtClean="0"/>
              <a:t>16</a:t>
            </a:r>
            <a:endParaRPr lang="en-US" altLang="zh-TW" baseline="-25000" dirty="0"/>
          </a:p>
          <a:p>
            <a:pPr marL="36576" indent="0">
              <a:buNone/>
            </a:pPr>
            <a:r>
              <a:rPr lang="en-US" altLang="zh-TW" dirty="0"/>
              <a:t>        </a:t>
            </a:r>
            <a:r>
              <a:rPr lang="en-US" altLang="zh-TW" dirty="0" smtClean="0"/>
              <a:t>     -       x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 +0.5x</a:t>
            </a:r>
            <a:r>
              <a:rPr lang="en-US" altLang="zh-TW" baseline="-25000" dirty="0" smtClean="0"/>
              <a:t>3 </a:t>
            </a:r>
            <a:r>
              <a:rPr lang="zh-TW" altLang="en-US" dirty="0" smtClean="0"/>
              <a:t>     </a:t>
            </a:r>
            <a:r>
              <a:rPr lang="en-US" altLang="zh-TW" dirty="0"/>
              <a:t>+ s</a:t>
            </a:r>
            <a:r>
              <a:rPr lang="en-US" altLang="zh-TW" baseline="-25000" dirty="0"/>
              <a:t>2</a:t>
            </a:r>
            <a:r>
              <a:rPr lang="en-US" altLang="zh-TW" dirty="0"/>
              <a:t> </a:t>
            </a:r>
            <a:r>
              <a:rPr lang="en-US" altLang="zh-TW" dirty="0" smtClean="0"/>
              <a:t>– 2s</a:t>
            </a:r>
            <a:r>
              <a:rPr lang="en-US" altLang="zh-TW" baseline="-25000" dirty="0" smtClean="0"/>
              <a:t>3</a:t>
            </a:r>
            <a:r>
              <a:rPr lang="en-US" altLang="zh-TW" dirty="0" smtClean="0"/>
              <a:t>  </a:t>
            </a:r>
            <a:r>
              <a:rPr lang="en-US" altLang="zh-TW" dirty="0"/>
              <a:t>= 4</a:t>
            </a:r>
          </a:p>
          <a:p>
            <a:pPr marL="36576" indent="0">
              <a:buNone/>
            </a:pPr>
            <a:r>
              <a:rPr lang="en-US" altLang="zh-TW" dirty="0"/>
              <a:t>        </a:t>
            </a:r>
            <a:r>
              <a:rPr lang="en-US" altLang="zh-TW" dirty="0" smtClean="0"/>
              <a:t> x</a:t>
            </a:r>
            <a:r>
              <a:rPr lang="en-US" altLang="zh-TW" baseline="-25000" dirty="0" smtClean="0"/>
              <a:t>1 </a:t>
            </a:r>
            <a:r>
              <a:rPr lang="en-US" altLang="zh-TW" dirty="0" smtClean="0"/>
              <a:t>+0.75x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 </a:t>
            </a:r>
            <a:r>
              <a:rPr lang="en-US" altLang="zh-TW" dirty="0"/>
              <a:t>+</a:t>
            </a:r>
            <a:r>
              <a:rPr lang="en-US" altLang="zh-TW" dirty="0" smtClean="0"/>
              <a:t>0.25x</a:t>
            </a:r>
            <a:r>
              <a:rPr lang="en-US" altLang="zh-TW" baseline="-25000" dirty="0" smtClean="0"/>
              <a:t>3 </a:t>
            </a:r>
            <a:r>
              <a:rPr lang="zh-TW" altLang="en-US" dirty="0" smtClean="0"/>
              <a:t>          </a:t>
            </a:r>
            <a:r>
              <a:rPr lang="en-US" altLang="zh-TW" dirty="0" smtClean="0"/>
              <a:t>+ </a:t>
            </a:r>
            <a:r>
              <a:rPr lang="en-US" altLang="zh-TW" dirty="0"/>
              <a:t>s</a:t>
            </a:r>
            <a:r>
              <a:rPr lang="en-US" altLang="zh-TW" baseline="-25000" dirty="0"/>
              <a:t>3</a:t>
            </a:r>
            <a:r>
              <a:rPr lang="en-US" altLang="zh-TW" dirty="0"/>
              <a:t> </a:t>
            </a:r>
            <a:r>
              <a:rPr lang="en-US" altLang="zh-TW" dirty="0" smtClean="0"/>
              <a:t>    = 4</a:t>
            </a:r>
            <a:endParaRPr lang="en-US" altLang="zh-TW" dirty="0"/>
          </a:p>
          <a:p>
            <a:pPr marL="36576" indent="0">
              <a:buNone/>
            </a:pPr>
            <a:r>
              <a:rPr lang="en-US" altLang="zh-TW" dirty="0"/>
              <a:t>                     x</a:t>
            </a:r>
            <a:r>
              <a:rPr lang="en-US" altLang="zh-TW" baseline="-25000" dirty="0"/>
              <a:t>2</a:t>
            </a:r>
            <a:r>
              <a:rPr lang="en-US" altLang="zh-TW" dirty="0"/>
              <a:t>                             + s</a:t>
            </a:r>
            <a:r>
              <a:rPr lang="en-US" altLang="zh-TW" baseline="-25000" dirty="0"/>
              <a:t>4</a:t>
            </a:r>
            <a:r>
              <a:rPr lang="en-US" altLang="zh-TW" dirty="0"/>
              <a:t> = 5</a:t>
            </a:r>
          </a:p>
          <a:p>
            <a:pPr marL="36576" indent="0">
              <a:buNone/>
            </a:pPr>
            <a:endParaRPr lang="en-US" altLang="zh-TW" dirty="0" smtClean="0"/>
          </a:p>
          <a:p>
            <a:pPr marL="36576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6839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Maximum Problem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" indent="0">
              <a:buNone/>
            </a:pPr>
            <a:r>
              <a:rPr lang="en-US" altLang="zh-TW" dirty="0" smtClean="0"/>
              <a:t>z           + 15x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  -    5x</a:t>
            </a:r>
            <a:r>
              <a:rPr lang="en-US" altLang="zh-TW" baseline="-25000" dirty="0" smtClean="0"/>
              <a:t>3               </a:t>
            </a:r>
            <a:r>
              <a:rPr lang="en-US" altLang="zh-TW" dirty="0" smtClean="0"/>
              <a:t>+30s</a:t>
            </a:r>
            <a:r>
              <a:rPr lang="en-US" altLang="zh-TW" baseline="-25000" dirty="0" smtClean="0"/>
              <a:t>3      </a:t>
            </a:r>
            <a:r>
              <a:rPr lang="en-US" altLang="zh-TW" dirty="0" smtClean="0"/>
              <a:t>= 240</a:t>
            </a:r>
            <a:endParaRPr lang="en-US" altLang="zh-TW" baseline="-25000" dirty="0" smtClean="0"/>
          </a:p>
          <a:p>
            <a:pPr marL="36576" indent="0">
              <a:buNone/>
            </a:pPr>
            <a:r>
              <a:rPr lang="en-US" altLang="zh-TW" dirty="0" smtClean="0"/>
              <a:t>                         -     </a:t>
            </a:r>
            <a:r>
              <a:rPr lang="en-US" altLang="zh-TW" dirty="0"/>
              <a:t>x</a:t>
            </a:r>
            <a:r>
              <a:rPr lang="en-US" altLang="zh-TW" baseline="-25000" dirty="0"/>
              <a:t>3 </a:t>
            </a:r>
            <a:r>
              <a:rPr lang="en-US" altLang="zh-TW" dirty="0"/>
              <a:t>+ </a:t>
            </a:r>
            <a:r>
              <a:rPr lang="en-US" altLang="zh-TW" dirty="0" smtClean="0"/>
              <a:t>s</a:t>
            </a:r>
            <a:r>
              <a:rPr lang="en-US" altLang="zh-TW" baseline="-25000" dirty="0" smtClean="0"/>
              <a:t>1           </a:t>
            </a:r>
            <a:r>
              <a:rPr lang="en-US" altLang="zh-TW" dirty="0" smtClean="0"/>
              <a:t>- 4s</a:t>
            </a:r>
            <a:r>
              <a:rPr lang="en-US" altLang="zh-TW" baseline="-25000" dirty="0" smtClean="0"/>
              <a:t>3 </a:t>
            </a:r>
            <a:r>
              <a:rPr lang="en-US" altLang="zh-TW" dirty="0" smtClean="0"/>
              <a:t>  </a:t>
            </a:r>
            <a:r>
              <a:rPr lang="en-US" altLang="zh-TW" dirty="0"/>
              <a:t>= </a:t>
            </a:r>
            <a:r>
              <a:rPr lang="en-US" altLang="zh-TW" dirty="0" smtClean="0"/>
              <a:t>16</a:t>
            </a:r>
            <a:endParaRPr lang="en-US" altLang="zh-TW" baseline="-25000" dirty="0"/>
          </a:p>
          <a:p>
            <a:pPr marL="36576" indent="0">
              <a:buNone/>
            </a:pPr>
            <a:r>
              <a:rPr lang="en-US" altLang="zh-TW" dirty="0">
                <a:solidFill>
                  <a:srgbClr val="FFFF00"/>
                </a:solidFill>
              </a:rPr>
              <a:t>        </a:t>
            </a:r>
            <a:r>
              <a:rPr lang="en-US" altLang="zh-TW" dirty="0" smtClean="0">
                <a:solidFill>
                  <a:srgbClr val="FFFF00"/>
                </a:solidFill>
              </a:rPr>
              <a:t>     -      2x</a:t>
            </a:r>
            <a:r>
              <a:rPr lang="en-US" altLang="zh-TW" baseline="-25000" dirty="0" smtClean="0">
                <a:solidFill>
                  <a:srgbClr val="FFFF00"/>
                </a:solidFill>
              </a:rPr>
              <a:t>2</a:t>
            </a:r>
            <a:r>
              <a:rPr lang="en-US" altLang="zh-TW" dirty="0" smtClean="0">
                <a:solidFill>
                  <a:srgbClr val="FFFF00"/>
                </a:solidFill>
              </a:rPr>
              <a:t> +      x</a:t>
            </a:r>
            <a:r>
              <a:rPr lang="en-US" altLang="zh-TW" baseline="-25000" dirty="0" smtClean="0">
                <a:solidFill>
                  <a:srgbClr val="FFFF00"/>
                </a:solidFill>
              </a:rPr>
              <a:t>3</a:t>
            </a:r>
            <a:r>
              <a:rPr lang="zh-TW" altLang="en-US" dirty="0" smtClean="0">
                <a:solidFill>
                  <a:srgbClr val="FFFF00"/>
                </a:solidFill>
              </a:rPr>
              <a:t>   </a:t>
            </a:r>
            <a:r>
              <a:rPr lang="en-US" altLang="zh-TW" dirty="0">
                <a:solidFill>
                  <a:srgbClr val="FFFF00"/>
                </a:solidFill>
              </a:rPr>
              <a:t>+ </a:t>
            </a:r>
            <a:r>
              <a:rPr lang="en-US" altLang="zh-TW" dirty="0" smtClean="0">
                <a:solidFill>
                  <a:srgbClr val="FFFF00"/>
                </a:solidFill>
              </a:rPr>
              <a:t>2s</a:t>
            </a:r>
            <a:r>
              <a:rPr lang="en-US" altLang="zh-TW" baseline="-25000" dirty="0" smtClean="0">
                <a:solidFill>
                  <a:srgbClr val="FFFF00"/>
                </a:solidFill>
              </a:rPr>
              <a:t>2</a:t>
            </a:r>
            <a:r>
              <a:rPr lang="en-US" altLang="zh-TW" dirty="0" smtClean="0">
                <a:solidFill>
                  <a:srgbClr val="FFFF00"/>
                </a:solidFill>
              </a:rPr>
              <a:t> – 4s</a:t>
            </a:r>
            <a:r>
              <a:rPr lang="en-US" altLang="zh-TW" baseline="-25000" dirty="0" smtClean="0">
                <a:solidFill>
                  <a:srgbClr val="FFFF00"/>
                </a:solidFill>
              </a:rPr>
              <a:t>3</a:t>
            </a:r>
            <a:r>
              <a:rPr lang="en-US" altLang="zh-TW" dirty="0" smtClean="0">
                <a:solidFill>
                  <a:srgbClr val="FFFF00"/>
                </a:solidFill>
              </a:rPr>
              <a:t>  </a:t>
            </a:r>
            <a:r>
              <a:rPr lang="en-US" altLang="zh-TW" dirty="0">
                <a:solidFill>
                  <a:srgbClr val="FFFF00"/>
                </a:solidFill>
              </a:rPr>
              <a:t>= </a:t>
            </a:r>
            <a:r>
              <a:rPr lang="en-US" altLang="zh-TW" dirty="0" smtClean="0">
                <a:solidFill>
                  <a:srgbClr val="FFFF00"/>
                </a:solidFill>
              </a:rPr>
              <a:t>8</a:t>
            </a:r>
            <a:endParaRPr lang="en-US" altLang="zh-TW" dirty="0">
              <a:solidFill>
                <a:srgbClr val="FFFF00"/>
              </a:solidFill>
            </a:endParaRPr>
          </a:p>
          <a:p>
            <a:pPr marL="36576" indent="0">
              <a:buNone/>
            </a:pPr>
            <a:r>
              <a:rPr lang="en-US" altLang="zh-TW" dirty="0"/>
              <a:t>        </a:t>
            </a:r>
            <a:r>
              <a:rPr lang="en-US" altLang="zh-TW" dirty="0" smtClean="0"/>
              <a:t> x</a:t>
            </a:r>
            <a:r>
              <a:rPr lang="en-US" altLang="zh-TW" baseline="-25000" dirty="0" smtClean="0"/>
              <a:t>1 </a:t>
            </a:r>
            <a:r>
              <a:rPr lang="en-US" altLang="zh-TW" dirty="0" smtClean="0"/>
              <a:t>+0.75x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 </a:t>
            </a:r>
            <a:r>
              <a:rPr lang="en-US" altLang="zh-TW" dirty="0"/>
              <a:t>+</a:t>
            </a:r>
            <a:r>
              <a:rPr lang="en-US" altLang="zh-TW" dirty="0" smtClean="0"/>
              <a:t>0.25x</a:t>
            </a:r>
            <a:r>
              <a:rPr lang="en-US" altLang="zh-TW" baseline="-25000" dirty="0" smtClean="0"/>
              <a:t>3 </a:t>
            </a:r>
            <a:r>
              <a:rPr lang="zh-TW" altLang="en-US" dirty="0" smtClean="0"/>
              <a:t>          </a:t>
            </a:r>
            <a:r>
              <a:rPr lang="en-US" altLang="zh-TW" dirty="0" smtClean="0"/>
              <a:t>+ </a:t>
            </a:r>
            <a:r>
              <a:rPr lang="en-US" altLang="zh-TW" dirty="0"/>
              <a:t>s</a:t>
            </a:r>
            <a:r>
              <a:rPr lang="en-US" altLang="zh-TW" baseline="-25000" dirty="0"/>
              <a:t>3</a:t>
            </a:r>
            <a:r>
              <a:rPr lang="en-US" altLang="zh-TW" dirty="0"/>
              <a:t> </a:t>
            </a:r>
            <a:r>
              <a:rPr lang="en-US" altLang="zh-TW" dirty="0" smtClean="0"/>
              <a:t>    = 4</a:t>
            </a:r>
            <a:endParaRPr lang="en-US" altLang="zh-TW" dirty="0"/>
          </a:p>
          <a:p>
            <a:pPr marL="36576" indent="0">
              <a:buNone/>
            </a:pPr>
            <a:r>
              <a:rPr lang="en-US" altLang="zh-TW" dirty="0"/>
              <a:t>                     x</a:t>
            </a:r>
            <a:r>
              <a:rPr lang="en-US" altLang="zh-TW" baseline="-25000" dirty="0"/>
              <a:t>2</a:t>
            </a:r>
            <a:r>
              <a:rPr lang="en-US" altLang="zh-TW" dirty="0"/>
              <a:t>                             + s</a:t>
            </a:r>
            <a:r>
              <a:rPr lang="en-US" altLang="zh-TW" baseline="-25000" dirty="0"/>
              <a:t>4</a:t>
            </a:r>
            <a:r>
              <a:rPr lang="en-US" altLang="zh-TW" dirty="0"/>
              <a:t> = 5</a:t>
            </a:r>
          </a:p>
          <a:p>
            <a:pPr marL="36576" indent="0">
              <a:buNone/>
            </a:pPr>
            <a:endParaRPr lang="en-US" altLang="zh-TW" dirty="0" smtClean="0"/>
          </a:p>
          <a:p>
            <a:pPr marL="36576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6965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Maximum Problem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" indent="0">
              <a:buNone/>
            </a:pPr>
            <a:r>
              <a:rPr lang="en-US" altLang="zh-TW" dirty="0" smtClean="0">
                <a:solidFill>
                  <a:srgbClr val="FFFF00"/>
                </a:solidFill>
              </a:rPr>
              <a:t>z           +  5x</a:t>
            </a:r>
            <a:r>
              <a:rPr lang="en-US" altLang="zh-TW" baseline="-25000" dirty="0" smtClean="0">
                <a:solidFill>
                  <a:srgbClr val="FFFF00"/>
                </a:solidFill>
              </a:rPr>
              <a:t>2</a:t>
            </a:r>
            <a:r>
              <a:rPr lang="en-US" altLang="zh-TW" dirty="0" smtClean="0">
                <a:solidFill>
                  <a:srgbClr val="FFFF00"/>
                </a:solidFill>
              </a:rPr>
              <a:t>             + 10s</a:t>
            </a:r>
            <a:r>
              <a:rPr lang="en-US" altLang="zh-TW" baseline="-25000" dirty="0" smtClean="0">
                <a:solidFill>
                  <a:srgbClr val="FFFF00"/>
                </a:solidFill>
              </a:rPr>
              <a:t>2 </a:t>
            </a:r>
            <a:r>
              <a:rPr lang="en-US" altLang="zh-TW" dirty="0" smtClean="0">
                <a:solidFill>
                  <a:srgbClr val="FFFF00"/>
                </a:solidFill>
              </a:rPr>
              <a:t>+ 10s</a:t>
            </a:r>
            <a:r>
              <a:rPr lang="en-US" altLang="zh-TW" baseline="-25000" dirty="0" smtClean="0">
                <a:solidFill>
                  <a:srgbClr val="FFFF00"/>
                </a:solidFill>
              </a:rPr>
              <a:t>3    </a:t>
            </a:r>
            <a:r>
              <a:rPr lang="en-US" altLang="zh-TW" dirty="0" smtClean="0">
                <a:solidFill>
                  <a:srgbClr val="FFFF00"/>
                </a:solidFill>
              </a:rPr>
              <a:t>= 280</a:t>
            </a:r>
            <a:endParaRPr lang="en-US" altLang="zh-TW" baseline="-25000" dirty="0" smtClean="0">
              <a:solidFill>
                <a:srgbClr val="FFFF00"/>
              </a:solidFill>
            </a:endParaRPr>
          </a:p>
          <a:p>
            <a:pPr marL="36576" indent="0">
              <a:buNone/>
            </a:pPr>
            <a:r>
              <a:rPr lang="en-US" altLang="zh-TW" dirty="0" smtClean="0"/>
              <a:t>                         -     </a:t>
            </a:r>
            <a:r>
              <a:rPr lang="en-US" altLang="zh-TW" dirty="0"/>
              <a:t>x</a:t>
            </a:r>
            <a:r>
              <a:rPr lang="en-US" altLang="zh-TW" baseline="-25000" dirty="0"/>
              <a:t>3 </a:t>
            </a:r>
            <a:r>
              <a:rPr lang="en-US" altLang="zh-TW" dirty="0"/>
              <a:t>+ </a:t>
            </a:r>
            <a:r>
              <a:rPr lang="en-US" altLang="zh-TW" dirty="0" smtClean="0"/>
              <a:t>s</a:t>
            </a:r>
            <a:r>
              <a:rPr lang="en-US" altLang="zh-TW" baseline="-25000" dirty="0" smtClean="0"/>
              <a:t>1           </a:t>
            </a:r>
            <a:r>
              <a:rPr lang="en-US" altLang="zh-TW" dirty="0" smtClean="0"/>
              <a:t>- 4s</a:t>
            </a:r>
            <a:r>
              <a:rPr lang="en-US" altLang="zh-TW" baseline="-25000" dirty="0" smtClean="0"/>
              <a:t>3 </a:t>
            </a:r>
            <a:r>
              <a:rPr lang="en-US" altLang="zh-TW" dirty="0" smtClean="0"/>
              <a:t>  </a:t>
            </a:r>
            <a:r>
              <a:rPr lang="en-US" altLang="zh-TW" dirty="0"/>
              <a:t>= </a:t>
            </a:r>
            <a:r>
              <a:rPr lang="en-US" altLang="zh-TW" dirty="0" smtClean="0"/>
              <a:t>16</a:t>
            </a:r>
            <a:endParaRPr lang="en-US" altLang="zh-TW" baseline="-25000" dirty="0"/>
          </a:p>
          <a:p>
            <a:pPr marL="36576" indent="0">
              <a:buNone/>
            </a:pPr>
            <a:r>
              <a:rPr lang="en-US" altLang="zh-TW" dirty="0"/>
              <a:t>        </a:t>
            </a:r>
            <a:r>
              <a:rPr lang="en-US" altLang="zh-TW" dirty="0" smtClean="0"/>
              <a:t>     -      2x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 +      x</a:t>
            </a:r>
            <a:r>
              <a:rPr lang="en-US" altLang="zh-TW" baseline="-25000" dirty="0" smtClean="0"/>
              <a:t>3</a:t>
            </a:r>
            <a:r>
              <a:rPr lang="zh-TW" altLang="en-US" dirty="0" smtClean="0"/>
              <a:t>   </a:t>
            </a:r>
            <a:r>
              <a:rPr lang="en-US" altLang="zh-TW" dirty="0"/>
              <a:t>+ </a:t>
            </a:r>
            <a:r>
              <a:rPr lang="en-US" altLang="zh-TW" dirty="0" smtClean="0"/>
              <a:t>2s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 – 4s</a:t>
            </a:r>
            <a:r>
              <a:rPr lang="en-US" altLang="zh-TW" baseline="-25000" dirty="0" smtClean="0"/>
              <a:t>3</a:t>
            </a:r>
            <a:r>
              <a:rPr lang="en-US" altLang="zh-TW" dirty="0" smtClean="0"/>
              <a:t>  </a:t>
            </a:r>
            <a:r>
              <a:rPr lang="en-US" altLang="zh-TW" dirty="0"/>
              <a:t>= </a:t>
            </a:r>
            <a:r>
              <a:rPr lang="en-US" altLang="zh-TW" dirty="0" smtClean="0"/>
              <a:t>8</a:t>
            </a:r>
            <a:endParaRPr lang="en-US" altLang="zh-TW" dirty="0"/>
          </a:p>
          <a:p>
            <a:pPr marL="36576" indent="0">
              <a:buNone/>
            </a:pPr>
            <a:r>
              <a:rPr lang="en-US" altLang="zh-TW" dirty="0"/>
              <a:t>        </a:t>
            </a:r>
            <a:r>
              <a:rPr lang="en-US" altLang="zh-TW" dirty="0" smtClean="0"/>
              <a:t> x</a:t>
            </a:r>
            <a:r>
              <a:rPr lang="en-US" altLang="zh-TW" baseline="-25000" dirty="0" smtClean="0"/>
              <a:t>1 </a:t>
            </a:r>
            <a:r>
              <a:rPr lang="en-US" altLang="zh-TW" dirty="0" smtClean="0"/>
              <a:t>+0.75x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 </a:t>
            </a:r>
            <a:r>
              <a:rPr lang="en-US" altLang="zh-TW" dirty="0"/>
              <a:t>+</a:t>
            </a:r>
            <a:r>
              <a:rPr lang="en-US" altLang="zh-TW" dirty="0" smtClean="0"/>
              <a:t>0.25x</a:t>
            </a:r>
            <a:r>
              <a:rPr lang="en-US" altLang="zh-TW" baseline="-25000" dirty="0" smtClean="0"/>
              <a:t>3 </a:t>
            </a:r>
            <a:r>
              <a:rPr lang="zh-TW" altLang="en-US" dirty="0" smtClean="0"/>
              <a:t>          </a:t>
            </a:r>
            <a:r>
              <a:rPr lang="en-US" altLang="zh-TW" dirty="0" smtClean="0"/>
              <a:t>+ </a:t>
            </a:r>
            <a:r>
              <a:rPr lang="en-US" altLang="zh-TW" dirty="0"/>
              <a:t>s</a:t>
            </a:r>
            <a:r>
              <a:rPr lang="en-US" altLang="zh-TW" baseline="-25000" dirty="0"/>
              <a:t>3</a:t>
            </a:r>
            <a:r>
              <a:rPr lang="en-US" altLang="zh-TW" dirty="0"/>
              <a:t> </a:t>
            </a:r>
            <a:r>
              <a:rPr lang="en-US" altLang="zh-TW" dirty="0" smtClean="0"/>
              <a:t>    = 4</a:t>
            </a:r>
            <a:endParaRPr lang="en-US" altLang="zh-TW" dirty="0"/>
          </a:p>
          <a:p>
            <a:pPr marL="36576" indent="0">
              <a:buNone/>
            </a:pPr>
            <a:r>
              <a:rPr lang="en-US" altLang="zh-TW" dirty="0"/>
              <a:t>                     x</a:t>
            </a:r>
            <a:r>
              <a:rPr lang="en-US" altLang="zh-TW" baseline="-25000" dirty="0"/>
              <a:t>2</a:t>
            </a:r>
            <a:r>
              <a:rPr lang="en-US" altLang="zh-TW" dirty="0"/>
              <a:t>                             + s</a:t>
            </a:r>
            <a:r>
              <a:rPr lang="en-US" altLang="zh-TW" baseline="-25000" dirty="0"/>
              <a:t>4</a:t>
            </a:r>
            <a:r>
              <a:rPr lang="en-US" altLang="zh-TW" dirty="0"/>
              <a:t> = 5</a:t>
            </a:r>
          </a:p>
          <a:p>
            <a:pPr marL="36576" indent="0">
              <a:buNone/>
            </a:pPr>
            <a:endParaRPr lang="en-US" altLang="zh-TW" dirty="0" smtClean="0"/>
          </a:p>
          <a:p>
            <a:pPr marL="36576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8622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Maximum Problem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" indent="0">
              <a:buNone/>
            </a:pPr>
            <a:r>
              <a:rPr lang="en-US" altLang="zh-TW" dirty="0" smtClean="0"/>
              <a:t>z           +  5x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             + 10s</a:t>
            </a:r>
            <a:r>
              <a:rPr lang="en-US" altLang="zh-TW" baseline="-25000" dirty="0" smtClean="0"/>
              <a:t>2 </a:t>
            </a:r>
            <a:r>
              <a:rPr lang="en-US" altLang="zh-TW" dirty="0" smtClean="0"/>
              <a:t>+ 10s</a:t>
            </a:r>
            <a:r>
              <a:rPr lang="en-US" altLang="zh-TW" baseline="-25000" dirty="0" smtClean="0"/>
              <a:t>3    </a:t>
            </a:r>
            <a:r>
              <a:rPr lang="en-US" altLang="zh-TW" dirty="0" smtClean="0"/>
              <a:t>= 280</a:t>
            </a:r>
            <a:endParaRPr lang="en-US" altLang="zh-TW" baseline="-25000" dirty="0" smtClean="0"/>
          </a:p>
          <a:p>
            <a:pPr marL="36576" indent="0">
              <a:buNone/>
            </a:pPr>
            <a:r>
              <a:rPr lang="en-US" altLang="zh-TW" dirty="0" smtClean="0"/>
              <a:t>             -      2x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        + s</a:t>
            </a:r>
            <a:r>
              <a:rPr lang="en-US" altLang="zh-TW" baseline="-25000" dirty="0" smtClean="0"/>
              <a:t>1  </a:t>
            </a:r>
            <a:r>
              <a:rPr lang="en-US" altLang="zh-TW" dirty="0" smtClean="0"/>
              <a:t>+ 2s</a:t>
            </a:r>
            <a:r>
              <a:rPr lang="en-US" altLang="zh-TW" baseline="-25000" dirty="0" smtClean="0"/>
              <a:t>2  </a:t>
            </a:r>
            <a:r>
              <a:rPr lang="en-US" altLang="zh-TW" dirty="0" smtClean="0"/>
              <a:t>- 8s</a:t>
            </a:r>
            <a:r>
              <a:rPr lang="en-US" altLang="zh-TW" baseline="-25000" dirty="0" smtClean="0"/>
              <a:t>3 </a:t>
            </a:r>
            <a:r>
              <a:rPr lang="en-US" altLang="zh-TW" dirty="0" smtClean="0"/>
              <a:t> = 24</a:t>
            </a:r>
            <a:endParaRPr lang="en-US" altLang="zh-TW" baseline="-25000" dirty="0"/>
          </a:p>
          <a:p>
            <a:pPr marL="36576" indent="0">
              <a:buNone/>
            </a:pPr>
            <a:r>
              <a:rPr lang="en-US" altLang="zh-TW" dirty="0"/>
              <a:t>        </a:t>
            </a:r>
            <a:r>
              <a:rPr lang="en-US" altLang="zh-TW" dirty="0" smtClean="0"/>
              <a:t>     -      2x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 +    x</a:t>
            </a:r>
            <a:r>
              <a:rPr lang="en-US" altLang="zh-TW" baseline="-25000" dirty="0" smtClean="0"/>
              <a:t>3  </a:t>
            </a:r>
            <a:r>
              <a:rPr lang="zh-TW" altLang="en-US" dirty="0" smtClean="0"/>
              <a:t>   </a:t>
            </a:r>
            <a:r>
              <a:rPr lang="en-US" altLang="zh-TW" dirty="0"/>
              <a:t>+ </a:t>
            </a:r>
            <a:r>
              <a:rPr lang="en-US" altLang="zh-TW" dirty="0" smtClean="0"/>
              <a:t>2s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 – 4s</a:t>
            </a:r>
            <a:r>
              <a:rPr lang="en-US" altLang="zh-TW" baseline="-25000" dirty="0" smtClean="0"/>
              <a:t>3</a:t>
            </a:r>
            <a:r>
              <a:rPr lang="en-US" altLang="zh-TW" dirty="0" smtClean="0"/>
              <a:t>  </a:t>
            </a:r>
            <a:r>
              <a:rPr lang="en-US" altLang="zh-TW" dirty="0"/>
              <a:t>= </a:t>
            </a:r>
            <a:r>
              <a:rPr lang="en-US" altLang="zh-TW" dirty="0" smtClean="0"/>
              <a:t>8</a:t>
            </a:r>
            <a:endParaRPr lang="en-US" altLang="zh-TW" dirty="0"/>
          </a:p>
          <a:p>
            <a:pPr marL="36576" indent="0">
              <a:buNone/>
            </a:pPr>
            <a:r>
              <a:rPr lang="en-US" altLang="zh-TW" dirty="0"/>
              <a:t>        </a:t>
            </a:r>
            <a:r>
              <a:rPr lang="en-US" altLang="zh-TW" dirty="0" smtClean="0"/>
              <a:t> x</a:t>
            </a:r>
            <a:r>
              <a:rPr lang="en-US" altLang="zh-TW" baseline="-25000" dirty="0" smtClean="0"/>
              <a:t>1 </a:t>
            </a:r>
            <a:r>
              <a:rPr lang="en-US" altLang="zh-TW" dirty="0" smtClean="0"/>
              <a:t>+1.25x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 </a:t>
            </a:r>
            <a:r>
              <a:rPr lang="en-US" altLang="zh-TW" baseline="-25000" dirty="0" smtClean="0"/>
              <a:t> </a:t>
            </a:r>
            <a:r>
              <a:rPr lang="zh-TW" altLang="en-US" dirty="0" smtClean="0"/>
              <a:t>           </a:t>
            </a:r>
            <a:r>
              <a:rPr lang="en-US" altLang="zh-TW" dirty="0" smtClean="0"/>
              <a:t>-0.5s</a:t>
            </a:r>
            <a:r>
              <a:rPr lang="en-US" altLang="zh-TW" baseline="-25000" dirty="0" smtClean="0"/>
              <a:t>2</a:t>
            </a:r>
            <a:r>
              <a:rPr lang="zh-TW" altLang="en-US" dirty="0" smtClean="0"/>
              <a:t> </a:t>
            </a:r>
            <a:r>
              <a:rPr lang="en-US" altLang="zh-TW" dirty="0" smtClean="0"/>
              <a:t>+ 1.5s</a:t>
            </a:r>
            <a:r>
              <a:rPr lang="en-US" altLang="zh-TW" baseline="-25000" dirty="0" smtClean="0"/>
              <a:t>3</a:t>
            </a:r>
            <a:r>
              <a:rPr lang="en-US" altLang="zh-TW" dirty="0" smtClean="0"/>
              <a:t> = 2</a:t>
            </a:r>
            <a:endParaRPr lang="en-US" altLang="zh-TW" dirty="0"/>
          </a:p>
          <a:p>
            <a:pPr marL="36576" indent="0">
              <a:buNone/>
            </a:pPr>
            <a:r>
              <a:rPr lang="en-US" altLang="zh-TW" dirty="0"/>
              <a:t>                     x</a:t>
            </a:r>
            <a:r>
              <a:rPr lang="en-US" altLang="zh-TW" baseline="-25000" dirty="0"/>
              <a:t>2</a:t>
            </a:r>
            <a:r>
              <a:rPr lang="en-US" altLang="zh-TW" dirty="0"/>
              <a:t>                             + s</a:t>
            </a:r>
            <a:r>
              <a:rPr lang="en-US" altLang="zh-TW" baseline="-25000" dirty="0"/>
              <a:t>4</a:t>
            </a:r>
            <a:r>
              <a:rPr lang="en-US" altLang="zh-TW" dirty="0"/>
              <a:t> = </a:t>
            </a:r>
            <a:r>
              <a:rPr lang="en-US" altLang="zh-TW" dirty="0" smtClean="0"/>
              <a:t>5</a:t>
            </a:r>
          </a:p>
          <a:p>
            <a:pPr marL="36576" indent="0">
              <a:buNone/>
            </a:pPr>
            <a:endParaRPr lang="en-US" altLang="zh-TW" dirty="0" smtClean="0"/>
          </a:p>
          <a:p>
            <a:pPr marL="36576" indent="0">
              <a:buNone/>
            </a:pPr>
            <a:r>
              <a:rPr lang="en-US" altLang="zh-TW" dirty="0" smtClean="0"/>
              <a:t>   </a:t>
            </a:r>
            <a:r>
              <a:rPr lang="en-US" altLang="zh-TW" u="sng" dirty="0" smtClean="0"/>
              <a:t>There’s no variable which is negative,</a:t>
            </a:r>
          </a:p>
          <a:p>
            <a:pPr marL="36576" indent="0">
              <a:buNone/>
            </a:pPr>
            <a:r>
              <a:rPr lang="en-US" altLang="zh-TW" dirty="0" smtClean="0"/>
              <a:t>      </a:t>
            </a:r>
            <a:r>
              <a:rPr lang="en-US" altLang="zh-TW" u="sng" dirty="0" smtClean="0"/>
              <a:t>so we found an optimal solution!</a:t>
            </a:r>
            <a:endParaRPr lang="zh-TW" altLang="en-US" u="sng" dirty="0"/>
          </a:p>
        </p:txBody>
      </p:sp>
    </p:spTree>
    <p:extLst>
      <p:ext uri="{BB962C8B-B14F-4D97-AF65-F5344CB8AC3E}">
        <p14:creationId xmlns:p14="http://schemas.microsoft.com/office/powerpoint/2010/main" val="2593624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Maximum Problem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" indent="0">
              <a:buNone/>
            </a:pPr>
            <a:r>
              <a:rPr lang="en-US" altLang="zh-TW" dirty="0" smtClean="0"/>
              <a:t>z           +  5x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             + 10s</a:t>
            </a:r>
            <a:r>
              <a:rPr lang="en-US" altLang="zh-TW" baseline="-25000" dirty="0" smtClean="0"/>
              <a:t>2 </a:t>
            </a:r>
            <a:r>
              <a:rPr lang="en-US" altLang="zh-TW" dirty="0" smtClean="0"/>
              <a:t>+ 10s</a:t>
            </a:r>
            <a:r>
              <a:rPr lang="en-US" altLang="zh-TW" baseline="-25000" dirty="0" smtClean="0"/>
              <a:t>3    </a:t>
            </a:r>
            <a:r>
              <a:rPr lang="en-US" altLang="zh-TW" dirty="0" smtClean="0"/>
              <a:t>= 280</a:t>
            </a:r>
            <a:endParaRPr lang="en-US" altLang="zh-TW" baseline="-25000" dirty="0" smtClean="0"/>
          </a:p>
          <a:p>
            <a:pPr marL="36576" indent="0">
              <a:buNone/>
            </a:pPr>
            <a:r>
              <a:rPr lang="en-US" altLang="zh-TW" dirty="0" smtClean="0"/>
              <a:t>             -      2x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        + s</a:t>
            </a:r>
            <a:r>
              <a:rPr lang="en-US" altLang="zh-TW" baseline="-25000" dirty="0" smtClean="0"/>
              <a:t>1  </a:t>
            </a:r>
            <a:r>
              <a:rPr lang="en-US" altLang="zh-TW" dirty="0" smtClean="0"/>
              <a:t>+ 2s</a:t>
            </a:r>
            <a:r>
              <a:rPr lang="en-US" altLang="zh-TW" baseline="-25000" dirty="0" smtClean="0"/>
              <a:t>2  </a:t>
            </a:r>
            <a:r>
              <a:rPr lang="en-US" altLang="zh-TW" dirty="0" smtClean="0"/>
              <a:t>- 8s</a:t>
            </a:r>
            <a:r>
              <a:rPr lang="en-US" altLang="zh-TW" baseline="-25000" dirty="0" smtClean="0"/>
              <a:t>3 </a:t>
            </a:r>
            <a:r>
              <a:rPr lang="en-US" altLang="zh-TW" dirty="0" smtClean="0"/>
              <a:t> = 24</a:t>
            </a:r>
            <a:endParaRPr lang="en-US" altLang="zh-TW" baseline="-25000" dirty="0"/>
          </a:p>
          <a:p>
            <a:pPr marL="36576" indent="0">
              <a:buNone/>
            </a:pPr>
            <a:r>
              <a:rPr lang="en-US" altLang="zh-TW" dirty="0"/>
              <a:t>        </a:t>
            </a:r>
            <a:r>
              <a:rPr lang="en-US" altLang="zh-TW" dirty="0" smtClean="0"/>
              <a:t>     -      2x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 +    x</a:t>
            </a:r>
            <a:r>
              <a:rPr lang="en-US" altLang="zh-TW" baseline="-25000" dirty="0" smtClean="0"/>
              <a:t>3  </a:t>
            </a:r>
            <a:r>
              <a:rPr lang="zh-TW" altLang="en-US" dirty="0" smtClean="0"/>
              <a:t>   </a:t>
            </a:r>
            <a:r>
              <a:rPr lang="en-US" altLang="zh-TW" dirty="0"/>
              <a:t>+ </a:t>
            </a:r>
            <a:r>
              <a:rPr lang="en-US" altLang="zh-TW" dirty="0" smtClean="0"/>
              <a:t>2s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 – 4s</a:t>
            </a:r>
            <a:r>
              <a:rPr lang="en-US" altLang="zh-TW" baseline="-25000" dirty="0" smtClean="0"/>
              <a:t>3</a:t>
            </a:r>
            <a:r>
              <a:rPr lang="en-US" altLang="zh-TW" dirty="0" smtClean="0"/>
              <a:t>  </a:t>
            </a:r>
            <a:r>
              <a:rPr lang="en-US" altLang="zh-TW" dirty="0"/>
              <a:t>= </a:t>
            </a:r>
            <a:r>
              <a:rPr lang="en-US" altLang="zh-TW" dirty="0" smtClean="0"/>
              <a:t>8</a:t>
            </a:r>
            <a:endParaRPr lang="en-US" altLang="zh-TW" dirty="0"/>
          </a:p>
          <a:p>
            <a:pPr marL="36576" indent="0">
              <a:buNone/>
            </a:pPr>
            <a:r>
              <a:rPr lang="en-US" altLang="zh-TW" dirty="0"/>
              <a:t>        </a:t>
            </a:r>
            <a:r>
              <a:rPr lang="en-US" altLang="zh-TW" dirty="0" smtClean="0"/>
              <a:t> x</a:t>
            </a:r>
            <a:r>
              <a:rPr lang="en-US" altLang="zh-TW" baseline="-25000" dirty="0" smtClean="0"/>
              <a:t>1 </a:t>
            </a:r>
            <a:r>
              <a:rPr lang="en-US" altLang="zh-TW" dirty="0" smtClean="0"/>
              <a:t>+1.25x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 </a:t>
            </a:r>
            <a:r>
              <a:rPr lang="en-US" altLang="zh-TW" baseline="-25000" dirty="0" smtClean="0"/>
              <a:t> </a:t>
            </a:r>
            <a:r>
              <a:rPr lang="zh-TW" altLang="en-US" dirty="0" smtClean="0"/>
              <a:t>           </a:t>
            </a:r>
            <a:r>
              <a:rPr lang="en-US" altLang="zh-TW" dirty="0" smtClean="0"/>
              <a:t>-0.5s</a:t>
            </a:r>
            <a:r>
              <a:rPr lang="en-US" altLang="zh-TW" baseline="-25000" dirty="0" smtClean="0"/>
              <a:t>2</a:t>
            </a:r>
            <a:r>
              <a:rPr lang="zh-TW" altLang="en-US" dirty="0" smtClean="0"/>
              <a:t> </a:t>
            </a:r>
            <a:r>
              <a:rPr lang="en-US" altLang="zh-TW" dirty="0" smtClean="0"/>
              <a:t>+ 1.5s</a:t>
            </a:r>
            <a:r>
              <a:rPr lang="en-US" altLang="zh-TW" baseline="-25000" dirty="0" smtClean="0"/>
              <a:t>3</a:t>
            </a:r>
            <a:r>
              <a:rPr lang="en-US" altLang="zh-TW" dirty="0" smtClean="0"/>
              <a:t> = 2</a:t>
            </a:r>
            <a:endParaRPr lang="en-US" altLang="zh-TW" dirty="0"/>
          </a:p>
          <a:p>
            <a:pPr marL="36576" indent="0">
              <a:buNone/>
            </a:pPr>
            <a:r>
              <a:rPr lang="en-US" altLang="zh-TW" dirty="0"/>
              <a:t>                     </a:t>
            </a:r>
            <a:r>
              <a:rPr lang="en-US" altLang="zh-TW" dirty="0" smtClean="0"/>
              <a:t>x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                             </a:t>
            </a:r>
            <a:r>
              <a:rPr lang="en-US" altLang="zh-TW" dirty="0"/>
              <a:t>+ s</a:t>
            </a:r>
            <a:r>
              <a:rPr lang="en-US" altLang="zh-TW" baseline="-25000" dirty="0"/>
              <a:t>4</a:t>
            </a:r>
            <a:r>
              <a:rPr lang="en-US" altLang="zh-TW" dirty="0"/>
              <a:t> = </a:t>
            </a:r>
            <a:r>
              <a:rPr lang="en-US" altLang="zh-TW" dirty="0" smtClean="0"/>
              <a:t>5</a:t>
            </a:r>
          </a:p>
          <a:p>
            <a:pPr marL="36576" indent="0">
              <a:buNone/>
            </a:pPr>
            <a:endParaRPr lang="en-US" altLang="zh-TW" dirty="0" smtClean="0"/>
          </a:p>
          <a:p>
            <a:pPr marL="36576" indent="0">
              <a:buNone/>
            </a:pPr>
            <a:r>
              <a:rPr lang="en-US" altLang="zh-TW" dirty="0" smtClean="0"/>
              <a:t>z = 280, </a:t>
            </a:r>
            <a:r>
              <a:rPr lang="en-US" altLang="zh-TW" dirty="0"/>
              <a:t>x</a:t>
            </a:r>
            <a:r>
              <a:rPr lang="en-US" altLang="zh-TW" baseline="-25000" dirty="0"/>
              <a:t>1</a:t>
            </a:r>
            <a:r>
              <a:rPr lang="en-US" altLang="zh-TW" dirty="0"/>
              <a:t> = 4, x</a:t>
            </a:r>
            <a:r>
              <a:rPr lang="en-US" altLang="zh-TW" baseline="-25000" dirty="0"/>
              <a:t>3</a:t>
            </a:r>
            <a:r>
              <a:rPr lang="en-US" altLang="zh-TW" dirty="0"/>
              <a:t> = </a:t>
            </a:r>
            <a:r>
              <a:rPr lang="en-US" altLang="zh-TW" dirty="0" smtClean="0"/>
              <a:t>8</a:t>
            </a:r>
          </a:p>
          <a:p>
            <a:pPr marL="36576" indent="0">
              <a:buNone/>
            </a:pPr>
            <a:r>
              <a:rPr lang="en-US" altLang="zh-TW" dirty="0"/>
              <a:t>x</a:t>
            </a:r>
            <a:r>
              <a:rPr lang="en-US" altLang="zh-TW" baseline="-25000" dirty="0"/>
              <a:t>2 </a:t>
            </a:r>
            <a:r>
              <a:rPr lang="en-US" altLang="zh-TW" dirty="0"/>
              <a:t>= 0, s</a:t>
            </a:r>
            <a:r>
              <a:rPr lang="en-US" altLang="zh-TW" baseline="-25000" dirty="0"/>
              <a:t>2</a:t>
            </a:r>
            <a:r>
              <a:rPr lang="en-US" altLang="zh-TW" dirty="0"/>
              <a:t> = 0, s</a:t>
            </a:r>
            <a:r>
              <a:rPr lang="en-US" altLang="zh-TW" baseline="-25000" dirty="0"/>
              <a:t>3</a:t>
            </a:r>
            <a:r>
              <a:rPr lang="en-US" altLang="zh-TW" dirty="0"/>
              <a:t> = </a:t>
            </a:r>
            <a:r>
              <a:rPr lang="en-US" altLang="zh-TW" dirty="0" smtClean="0"/>
              <a:t>0, s</a:t>
            </a:r>
            <a:r>
              <a:rPr lang="en-US" altLang="zh-TW" baseline="-25000" dirty="0" smtClean="0"/>
              <a:t>1</a:t>
            </a:r>
            <a:r>
              <a:rPr lang="en-US" altLang="zh-TW" dirty="0" smtClean="0"/>
              <a:t> = 24, s</a:t>
            </a:r>
            <a:r>
              <a:rPr lang="en-US" altLang="zh-TW" baseline="-25000" dirty="0" smtClean="0"/>
              <a:t>4</a:t>
            </a:r>
            <a:r>
              <a:rPr lang="en-US" altLang="zh-TW" dirty="0" smtClean="0"/>
              <a:t> = 5</a:t>
            </a:r>
            <a:endParaRPr lang="en-US" altLang="zh-TW" dirty="0"/>
          </a:p>
          <a:p>
            <a:pPr marL="36576" indent="0">
              <a:buNone/>
            </a:pP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276527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Minimum Problem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m</a:t>
            </a:r>
            <a:r>
              <a:rPr lang="en-US" altLang="zh-TW" dirty="0" smtClean="0"/>
              <a:t>in z = 2x</a:t>
            </a:r>
            <a:r>
              <a:rPr lang="en-US" altLang="zh-TW" baseline="-25000" dirty="0" smtClean="0"/>
              <a:t>1</a:t>
            </a:r>
            <a:r>
              <a:rPr lang="en-US" altLang="zh-TW" dirty="0" smtClean="0"/>
              <a:t> – 3x</a:t>
            </a:r>
            <a:r>
              <a:rPr lang="en-US" altLang="zh-TW" baseline="-25000" dirty="0" smtClean="0"/>
              <a:t>2</a:t>
            </a:r>
          </a:p>
          <a:p>
            <a:pPr marL="36576" indent="0">
              <a:buNone/>
            </a:pPr>
            <a:r>
              <a:rPr lang="en-US" altLang="zh-TW" dirty="0" smtClean="0"/>
              <a:t>Convert to maximum problem:</a:t>
            </a:r>
          </a:p>
          <a:p>
            <a:pPr marL="36576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max –z = -2x</a:t>
            </a:r>
            <a:r>
              <a:rPr lang="en-US" altLang="zh-TW" baseline="-25000" dirty="0" smtClean="0"/>
              <a:t>1</a:t>
            </a:r>
            <a:r>
              <a:rPr lang="en-US" altLang="zh-TW" dirty="0" smtClean="0"/>
              <a:t> + 3x</a:t>
            </a:r>
            <a:r>
              <a:rPr lang="en-US" altLang="zh-TW" baseline="-25000" dirty="0" smtClean="0"/>
              <a:t>2</a:t>
            </a:r>
          </a:p>
          <a:p>
            <a:pPr marL="36576" indent="0">
              <a:buNone/>
            </a:pPr>
            <a:r>
              <a:rPr lang="en-US" altLang="zh-TW" baseline="-25000" dirty="0"/>
              <a:t> </a:t>
            </a:r>
            <a:r>
              <a:rPr lang="en-US" altLang="zh-TW" baseline="-25000" dirty="0" smtClean="0"/>
              <a:t>   </a:t>
            </a:r>
            <a:r>
              <a:rPr lang="en-US" altLang="zh-TW" dirty="0" smtClean="0"/>
              <a:t> -z + 2x</a:t>
            </a:r>
            <a:r>
              <a:rPr lang="en-US" altLang="zh-TW" baseline="-25000" dirty="0" smtClean="0"/>
              <a:t>1</a:t>
            </a:r>
            <a:r>
              <a:rPr lang="en-US" altLang="zh-TW" dirty="0" smtClean="0"/>
              <a:t> – 3x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 = 0</a:t>
            </a:r>
          </a:p>
          <a:p>
            <a:pPr marL="36576" indent="0">
              <a:buNone/>
            </a:pPr>
            <a:endParaRPr lang="en-US" altLang="zh-TW" dirty="0"/>
          </a:p>
          <a:p>
            <a:pPr marL="36576" indent="0">
              <a:buNone/>
            </a:pPr>
            <a:r>
              <a:rPr lang="en-US" altLang="zh-TW" dirty="0" smtClean="0"/>
              <a:t>To maximize  (-z), choose x</a:t>
            </a:r>
            <a:r>
              <a:rPr lang="en-US" altLang="zh-TW" baseline="-25000" dirty="0" smtClean="0"/>
              <a:t>2 </a:t>
            </a:r>
            <a:r>
              <a:rPr lang="en-US" altLang="zh-TW" dirty="0" smtClean="0"/>
              <a:t>as entering variable</a:t>
            </a:r>
          </a:p>
          <a:p>
            <a:pPr marL="36576" indent="0">
              <a:buNone/>
            </a:pPr>
            <a:r>
              <a:rPr lang="en-US" altLang="zh-TW" dirty="0" smtClean="0"/>
              <a:t>The rest is same as maximum problem.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3261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Agenda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Simplex Method Maximum Problem</a:t>
            </a:r>
          </a:p>
          <a:p>
            <a:pPr marL="36576" indent="0">
              <a:buNone/>
            </a:pPr>
            <a:r>
              <a:rPr lang="en-US" altLang="zh-TW" dirty="0" smtClean="0"/>
              <a:t>    (4.5 example 2)</a:t>
            </a:r>
          </a:p>
          <a:p>
            <a:r>
              <a:rPr lang="en-US" altLang="zh-TW" dirty="0"/>
              <a:t>Simplex Method </a:t>
            </a:r>
            <a:r>
              <a:rPr lang="en-US" altLang="zh-TW" dirty="0" smtClean="0"/>
              <a:t>Minimum </a:t>
            </a:r>
            <a:r>
              <a:rPr lang="en-US" altLang="zh-TW" dirty="0"/>
              <a:t>Problem</a:t>
            </a:r>
          </a:p>
          <a:p>
            <a:pPr marL="36576" indent="0">
              <a:buNone/>
            </a:pPr>
            <a:r>
              <a:rPr lang="en-US" altLang="zh-TW" dirty="0" smtClean="0"/>
              <a:t>    (4.6</a:t>
            </a:r>
            <a:r>
              <a:rPr lang="en-US" altLang="zh-TW" dirty="0" smtClean="0"/>
              <a:t>)</a:t>
            </a:r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129910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Simplex Method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Step 1: Convert To Standard Form</a:t>
            </a:r>
          </a:p>
          <a:p>
            <a:r>
              <a:rPr lang="en-US" altLang="zh-TW" dirty="0" smtClean="0"/>
              <a:t>Step 2: Obtain BFS</a:t>
            </a:r>
          </a:p>
          <a:p>
            <a:r>
              <a:rPr lang="en-US" altLang="zh-TW" dirty="0" smtClean="0"/>
              <a:t>Step 3: Determine Whether It Is Optimal</a:t>
            </a:r>
          </a:p>
          <a:p>
            <a:r>
              <a:rPr lang="en-US" altLang="zh-TW" dirty="0" smtClean="0"/>
              <a:t>Step 4: If Not, Find Entering Variable</a:t>
            </a:r>
          </a:p>
          <a:p>
            <a:r>
              <a:rPr lang="en-US" altLang="zh-TW" dirty="0" smtClean="0"/>
              <a:t>Step 5: Use Elementary Row Operation </a:t>
            </a:r>
          </a:p>
          <a:p>
            <a:pPr marL="36576" indent="0">
              <a:buNone/>
            </a:pPr>
            <a:r>
              <a:rPr lang="en-US" altLang="zh-TW" dirty="0" smtClean="0"/>
              <a:t>                To Find Better BFS</a:t>
            </a:r>
          </a:p>
          <a:p>
            <a:pPr marL="36576" indent="0">
              <a:buNone/>
            </a:pP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7661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Maximum Problem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" indent="0">
              <a:buNone/>
            </a:pPr>
            <a:r>
              <a:rPr lang="en-US" altLang="zh-TW" dirty="0" smtClean="0"/>
              <a:t>Max z = 60x</a:t>
            </a:r>
            <a:r>
              <a:rPr lang="en-US" altLang="zh-TW" baseline="-25000" dirty="0" smtClean="0"/>
              <a:t>1</a:t>
            </a:r>
            <a:r>
              <a:rPr lang="en-US" altLang="zh-TW" dirty="0" smtClean="0"/>
              <a:t> + 30x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 + 20x</a:t>
            </a:r>
            <a:r>
              <a:rPr lang="en-US" altLang="zh-TW" baseline="-25000" dirty="0" smtClean="0"/>
              <a:t>3</a:t>
            </a:r>
          </a:p>
          <a:p>
            <a:pPr marL="36576" indent="0">
              <a:buNone/>
            </a:pPr>
            <a:r>
              <a:rPr lang="en-US" altLang="zh-TW" dirty="0" smtClean="0"/>
              <a:t>  </a:t>
            </a:r>
            <a:r>
              <a:rPr lang="en-US" altLang="zh-TW" dirty="0" err="1" smtClean="0"/>
              <a:t>s.t.</a:t>
            </a:r>
            <a:r>
              <a:rPr lang="en-US" altLang="zh-TW" dirty="0" smtClean="0"/>
              <a:t>         8x</a:t>
            </a:r>
            <a:r>
              <a:rPr lang="en-US" altLang="zh-TW" baseline="-25000" dirty="0" smtClean="0"/>
              <a:t>1 </a:t>
            </a:r>
            <a:r>
              <a:rPr lang="en-US" altLang="zh-TW" dirty="0" smtClean="0"/>
              <a:t>+   6x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 +     x</a:t>
            </a:r>
            <a:r>
              <a:rPr lang="en-US" altLang="zh-TW" baseline="-25000" dirty="0" smtClean="0"/>
              <a:t>3 </a:t>
            </a:r>
            <a:r>
              <a:rPr lang="zh-TW" altLang="en-US" dirty="0" smtClean="0"/>
              <a:t>≦ </a:t>
            </a:r>
            <a:r>
              <a:rPr lang="en-US" altLang="zh-TW" dirty="0" smtClean="0"/>
              <a:t>48</a:t>
            </a:r>
            <a:endParaRPr lang="en-US" altLang="zh-TW" baseline="-25000" dirty="0" smtClean="0"/>
          </a:p>
          <a:p>
            <a:pPr marL="36576" indent="0">
              <a:buNone/>
            </a:pPr>
            <a:r>
              <a:rPr lang="en-US" altLang="zh-TW" dirty="0" smtClean="0"/>
              <a:t>                4x</a:t>
            </a:r>
            <a:r>
              <a:rPr lang="en-US" altLang="zh-TW" baseline="-25000" dirty="0" smtClean="0"/>
              <a:t>1 </a:t>
            </a:r>
            <a:r>
              <a:rPr lang="en-US" altLang="zh-TW" dirty="0"/>
              <a:t>+   </a:t>
            </a:r>
            <a:r>
              <a:rPr lang="en-US" altLang="zh-TW" dirty="0" smtClean="0"/>
              <a:t>2x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 +1.5x</a:t>
            </a:r>
            <a:r>
              <a:rPr lang="en-US" altLang="zh-TW" baseline="-25000" dirty="0" smtClean="0"/>
              <a:t>3 </a:t>
            </a:r>
            <a:r>
              <a:rPr lang="zh-TW" altLang="en-US" dirty="0"/>
              <a:t>≦ </a:t>
            </a:r>
            <a:r>
              <a:rPr lang="en-US" altLang="zh-TW" dirty="0" smtClean="0"/>
              <a:t>20</a:t>
            </a:r>
          </a:p>
          <a:p>
            <a:pPr marL="36576" indent="0">
              <a:buNone/>
            </a:pPr>
            <a:r>
              <a:rPr lang="en-US" altLang="zh-TW" dirty="0" smtClean="0"/>
              <a:t>                2x</a:t>
            </a:r>
            <a:r>
              <a:rPr lang="en-US" altLang="zh-TW" baseline="-25000" dirty="0" smtClean="0"/>
              <a:t>1 </a:t>
            </a:r>
            <a:r>
              <a:rPr lang="en-US" altLang="zh-TW" dirty="0" smtClean="0"/>
              <a:t>+1.5x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 +0.5x</a:t>
            </a:r>
            <a:r>
              <a:rPr lang="en-US" altLang="zh-TW" baseline="-25000" dirty="0" smtClean="0"/>
              <a:t>3 </a:t>
            </a:r>
            <a:r>
              <a:rPr lang="zh-TW" altLang="en-US" dirty="0"/>
              <a:t>≦ </a:t>
            </a:r>
            <a:r>
              <a:rPr lang="en-US" altLang="zh-TW" dirty="0"/>
              <a:t> </a:t>
            </a:r>
            <a:r>
              <a:rPr lang="en-US" altLang="zh-TW" dirty="0" smtClean="0"/>
              <a:t>8</a:t>
            </a:r>
          </a:p>
          <a:p>
            <a:pPr marL="36576" indent="0">
              <a:buNone/>
            </a:pPr>
            <a:r>
              <a:rPr lang="en-US" altLang="zh-TW" dirty="0" smtClean="0"/>
              <a:t>                            x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            </a:t>
            </a:r>
            <a:r>
              <a:rPr lang="zh-TW" altLang="en-US" dirty="0" smtClean="0"/>
              <a:t>≦ </a:t>
            </a:r>
            <a:r>
              <a:rPr lang="en-US" altLang="zh-TW" dirty="0"/>
              <a:t> </a:t>
            </a:r>
            <a:r>
              <a:rPr lang="en-US" altLang="zh-TW" dirty="0" smtClean="0"/>
              <a:t>5</a:t>
            </a:r>
          </a:p>
          <a:p>
            <a:pPr marL="36576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           x</a:t>
            </a:r>
            <a:r>
              <a:rPr lang="en-US" altLang="zh-TW" baseline="-25000" dirty="0" smtClean="0"/>
              <a:t>1</a:t>
            </a:r>
            <a:r>
              <a:rPr lang="en-US" altLang="zh-TW" dirty="0" smtClean="0"/>
              <a:t>, x</a:t>
            </a:r>
            <a:r>
              <a:rPr lang="en-US" altLang="zh-TW" baseline="-25000" dirty="0" smtClean="0"/>
              <a:t>2,</a:t>
            </a:r>
            <a:r>
              <a:rPr lang="en-US" altLang="zh-TW" dirty="0" smtClean="0"/>
              <a:t> x</a:t>
            </a:r>
            <a:r>
              <a:rPr lang="en-US" altLang="zh-TW" baseline="-25000" dirty="0" smtClean="0"/>
              <a:t>3</a:t>
            </a:r>
            <a:r>
              <a:rPr lang="en-US" altLang="zh-TW" dirty="0" smtClean="0"/>
              <a:t> </a:t>
            </a:r>
            <a:r>
              <a:rPr lang="zh-TW" altLang="en-US" dirty="0" smtClean="0"/>
              <a:t>≧ </a:t>
            </a:r>
            <a:r>
              <a:rPr lang="en-US" altLang="zh-TW" dirty="0" smtClean="0"/>
              <a:t>0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289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Maximum Problem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Step 1: Convert to Standard Form</a:t>
            </a:r>
          </a:p>
          <a:p>
            <a:pPr marL="36576" indent="0">
              <a:buNone/>
            </a:pPr>
            <a:r>
              <a:rPr lang="en-US" altLang="zh-TW" dirty="0" smtClean="0"/>
              <a:t> z - </a:t>
            </a:r>
            <a:r>
              <a:rPr lang="en-US" altLang="zh-TW" dirty="0"/>
              <a:t>60x</a:t>
            </a:r>
            <a:r>
              <a:rPr lang="en-US" altLang="zh-TW" baseline="-25000" dirty="0"/>
              <a:t>1</a:t>
            </a:r>
            <a:r>
              <a:rPr lang="en-US" altLang="zh-TW" dirty="0"/>
              <a:t> -</a:t>
            </a:r>
            <a:r>
              <a:rPr lang="en-US" altLang="zh-TW" dirty="0" smtClean="0"/>
              <a:t> </a:t>
            </a:r>
            <a:r>
              <a:rPr lang="en-US" altLang="zh-TW" dirty="0"/>
              <a:t>30x</a:t>
            </a:r>
            <a:r>
              <a:rPr lang="en-US" altLang="zh-TW" baseline="-25000" dirty="0"/>
              <a:t>2</a:t>
            </a:r>
            <a:r>
              <a:rPr lang="en-US" altLang="zh-TW" dirty="0"/>
              <a:t> -</a:t>
            </a:r>
            <a:r>
              <a:rPr lang="en-US" altLang="zh-TW" dirty="0" smtClean="0"/>
              <a:t> 20x</a:t>
            </a:r>
            <a:r>
              <a:rPr lang="en-US" altLang="zh-TW" baseline="-25000" dirty="0" smtClean="0"/>
              <a:t>3                                     </a:t>
            </a:r>
            <a:r>
              <a:rPr lang="en-US" altLang="zh-TW" dirty="0" smtClean="0"/>
              <a:t>= 0</a:t>
            </a:r>
            <a:endParaRPr lang="en-US" altLang="zh-TW" baseline="-25000" dirty="0"/>
          </a:p>
          <a:p>
            <a:pPr marL="36576" indent="0">
              <a:buNone/>
            </a:pPr>
            <a:r>
              <a:rPr lang="en-US" altLang="zh-TW" dirty="0" smtClean="0"/>
              <a:t>        </a:t>
            </a:r>
            <a:r>
              <a:rPr lang="en-US" altLang="zh-TW" dirty="0"/>
              <a:t>8x</a:t>
            </a:r>
            <a:r>
              <a:rPr lang="en-US" altLang="zh-TW" baseline="-25000" dirty="0"/>
              <a:t>1 </a:t>
            </a:r>
            <a:r>
              <a:rPr lang="en-US" altLang="zh-TW" dirty="0"/>
              <a:t>+   6x</a:t>
            </a:r>
            <a:r>
              <a:rPr lang="en-US" altLang="zh-TW" baseline="-25000" dirty="0"/>
              <a:t>2</a:t>
            </a:r>
            <a:r>
              <a:rPr lang="en-US" altLang="zh-TW" dirty="0"/>
              <a:t> </a:t>
            </a:r>
            <a:r>
              <a:rPr lang="en-US" altLang="zh-TW" dirty="0" smtClean="0"/>
              <a:t>+     x</a:t>
            </a:r>
            <a:r>
              <a:rPr lang="en-US" altLang="zh-TW" baseline="-25000" dirty="0" smtClean="0"/>
              <a:t>3 </a:t>
            </a:r>
            <a:r>
              <a:rPr lang="en-US" altLang="zh-TW" dirty="0" smtClean="0"/>
              <a:t>+ s</a:t>
            </a:r>
            <a:r>
              <a:rPr lang="en-US" altLang="zh-TW" baseline="-25000" dirty="0" smtClean="0"/>
              <a:t>1</a:t>
            </a:r>
            <a:r>
              <a:rPr lang="en-US" altLang="zh-TW" dirty="0" smtClean="0"/>
              <a:t>                  = 48</a:t>
            </a:r>
            <a:endParaRPr lang="en-US" altLang="zh-TW" baseline="-25000" dirty="0"/>
          </a:p>
          <a:p>
            <a:pPr marL="36576" indent="0">
              <a:buNone/>
            </a:pPr>
            <a:r>
              <a:rPr lang="en-US" altLang="zh-TW" dirty="0" smtClean="0"/>
              <a:t>        4x</a:t>
            </a:r>
            <a:r>
              <a:rPr lang="en-US" altLang="zh-TW" baseline="-25000" dirty="0" smtClean="0"/>
              <a:t>1 </a:t>
            </a:r>
            <a:r>
              <a:rPr lang="en-US" altLang="zh-TW" dirty="0"/>
              <a:t>+   2x</a:t>
            </a:r>
            <a:r>
              <a:rPr lang="en-US" altLang="zh-TW" baseline="-25000" dirty="0"/>
              <a:t>2</a:t>
            </a:r>
            <a:r>
              <a:rPr lang="en-US" altLang="zh-TW" dirty="0"/>
              <a:t> +1.5x</a:t>
            </a:r>
            <a:r>
              <a:rPr lang="en-US" altLang="zh-TW" baseline="-25000" dirty="0"/>
              <a:t>3 </a:t>
            </a:r>
            <a:r>
              <a:rPr lang="zh-TW" altLang="en-US" dirty="0"/>
              <a:t> </a:t>
            </a:r>
            <a:r>
              <a:rPr lang="zh-TW" altLang="en-US" dirty="0" smtClean="0"/>
              <a:t>      </a:t>
            </a:r>
            <a:r>
              <a:rPr lang="en-US" altLang="zh-TW" dirty="0" smtClean="0"/>
              <a:t>+ s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           = 20</a:t>
            </a:r>
            <a:endParaRPr lang="en-US" altLang="zh-TW" dirty="0"/>
          </a:p>
          <a:p>
            <a:pPr marL="36576" indent="0">
              <a:buNone/>
            </a:pPr>
            <a:r>
              <a:rPr lang="en-US" altLang="zh-TW" dirty="0" smtClean="0"/>
              <a:t>        2x</a:t>
            </a:r>
            <a:r>
              <a:rPr lang="en-US" altLang="zh-TW" baseline="-25000" dirty="0" smtClean="0"/>
              <a:t>1 </a:t>
            </a:r>
            <a:r>
              <a:rPr lang="en-US" altLang="zh-TW" dirty="0"/>
              <a:t>+1.5x</a:t>
            </a:r>
            <a:r>
              <a:rPr lang="en-US" altLang="zh-TW" baseline="-25000" dirty="0"/>
              <a:t>2</a:t>
            </a:r>
            <a:r>
              <a:rPr lang="en-US" altLang="zh-TW" dirty="0"/>
              <a:t> +0.5x</a:t>
            </a:r>
            <a:r>
              <a:rPr lang="en-US" altLang="zh-TW" baseline="-25000" dirty="0"/>
              <a:t>3 </a:t>
            </a:r>
            <a:r>
              <a:rPr lang="zh-TW" altLang="en-US" dirty="0"/>
              <a:t> </a:t>
            </a:r>
            <a:r>
              <a:rPr lang="zh-TW" altLang="en-US" dirty="0" smtClean="0"/>
              <a:t>             </a:t>
            </a:r>
            <a:r>
              <a:rPr lang="en-US" altLang="zh-TW" dirty="0" smtClean="0"/>
              <a:t>+ s</a:t>
            </a:r>
            <a:r>
              <a:rPr lang="en-US" altLang="zh-TW" baseline="-25000" dirty="0" smtClean="0"/>
              <a:t>3</a:t>
            </a:r>
            <a:r>
              <a:rPr lang="en-US" altLang="zh-TW" dirty="0" smtClean="0"/>
              <a:t>    = 8</a:t>
            </a:r>
            <a:endParaRPr lang="en-US" altLang="zh-TW" dirty="0"/>
          </a:p>
          <a:p>
            <a:pPr marL="36576" indent="0">
              <a:buNone/>
            </a:pPr>
            <a:r>
              <a:rPr lang="en-US" altLang="zh-TW" dirty="0" smtClean="0"/>
              <a:t>                     x</a:t>
            </a:r>
            <a:r>
              <a:rPr lang="en-US" altLang="zh-TW" baseline="-25000" dirty="0" smtClean="0"/>
              <a:t>2</a:t>
            </a:r>
            <a:r>
              <a:rPr lang="en-US" altLang="zh-TW" dirty="0" smtClean="0"/>
              <a:t>                             + s</a:t>
            </a:r>
            <a:r>
              <a:rPr lang="en-US" altLang="zh-TW" baseline="-25000" dirty="0" smtClean="0"/>
              <a:t>4</a:t>
            </a:r>
            <a:r>
              <a:rPr lang="en-US" altLang="zh-TW" dirty="0" smtClean="0"/>
              <a:t> = 5</a:t>
            </a:r>
            <a:endParaRPr lang="en-US" altLang="zh-TW" dirty="0"/>
          </a:p>
          <a:p>
            <a:pPr marL="36576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84644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Maximum Problem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Step 2: Obtain BFS</a:t>
            </a:r>
          </a:p>
          <a:p>
            <a:r>
              <a:rPr lang="en-US" altLang="zh-TW" dirty="0"/>
              <a:t>Step 3: Determine whether it is optimal</a:t>
            </a:r>
          </a:p>
          <a:p>
            <a:endParaRPr lang="en-US" altLang="zh-TW" dirty="0" smtClean="0"/>
          </a:p>
          <a:p>
            <a:pPr marL="36576" indent="0">
              <a:buNone/>
            </a:pPr>
            <a:r>
              <a:rPr lang="en-US" altLang="zh-TW" dirty="0" smtClean="0"/>
              <a:t>Initial BFS: z = 0, x</a:t>
            </a:r>
            <a:r>
              <a:rPr lang="en-US" altLang="zh-TW" baseline="-25000" dirty="0" smtClean="0"/>
              <a:t>1 </a:t>
            </a:r>
            <a:r>
              <a:rPr lang="en-US" altLang="zh-TW" dirty="0" smtClean="0"/>
              <a:t>= 0,</a:t>
            </a:r>
            <a:r>
              <a:rPr lang="en-US" altLang="zh-TW" dirty="0"/>
              <a:t> </a:t>
            </a:r>
            <a:r>
              <a:rPr lang="en-US" altLang="zh-TW" dirty="0" smtClean="0"/>
              <a:t>x</a:t>
            </a:r>
            <a:r>
              <a:rPr lang="en-US" altLang="zh-TW" baseline="-25000" dirty="0" smtClean="0"/>
              <a:t>2 </a:t>
            </a:r>
            <a:r>
              <a:rPr lang="en-US" altLang="zh-TW" dirty="0"/>
              <a:t>= 0</a:t>
            </a:r>
            <a:r>
              <a:rPr lang="en-US" altLang="zh-TW" dirty="0" smtClean="0"/>
              <a:t>,</a:t>
            </a:r>
            <a:r>
              <a:rPr lang="en-US" altLang="zh-TW" dirty="0"/>
              <a:t> </a:t>
            </a:r>
            <a:r>
              <a:rPr lang="en-US" altLang="zh-TW" dirty="0" smtClean="0"/>
              <a:t>x</a:t>
            </a:r>
            <a:r>
              <a:rPr lang="en-US" altLang="zh-TW" baseline="-25000" dirty="0" smtClean="0"/>
              <a:t>3 </a:t>
            </a:r>
            <a:r>
              <a:rPr lang="en-US" altLang="zh-TW" dirty="0"/>
              <a:t>= </a:t>
            </a:r>
            <a:r>
              <a:rPr lang="en-US" altLang="zh-TW" dirty="0" smtClean="0"/>
              <a:t>0</a:t>
            </a:r>
          </a:p>
          <a:p>
            <a:pPr marL="36576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            s</a:t>
            </a:r>
            <a:r>
              <a:rPr lang="en-US" altLang="zh-TW" baseline="-25000" dirty="0" smtClean="0"/>
              <a:t>1 </a:t>
            </a:r>
            <a:r>
              <a:rPr lang="en-US" altLang="zh-TW" dirty="0" smtClean="0"/>
              <a:t>= 48,  s</a:t>
            </a:r>
            <a:r>
              <a:rPr lang="en-US" altLang="zh-TW" baseline="-25000" dirty="0" smtClean="0"/>
              <a:t>2 </a:t>
            </a:r>
            <a:r>
              <a:rPr lang="en-US" altLang="zh-TW" dirty="0" smtClean="0"/>
              <a:t>= 20, s</a:t>
            </a:r>
            <a:r>
              <a:rPr lang="en-US" altLang="zh-TW" baseline="-25000" dirty="0" smtClean="0"/>
              <a:t>3 </a:t>
            </a:r>
            <a:r>
              <a:rPr lang="en-US" altLang="zh-TW" dirty="0" smtClean="0"/>
              <a:t>= 8, s</a:t>
            </a:r>
            <a:r>
              <a:rPr lang="en-US" altLang="zh-TW" baseline="-25000" dirty="0" smtClean="0"/>
              <a:t>4</a:t>
            </a:r>
            <a:r>
              <a:rPr lang="en-US" altLang="zh-TW" dirty="0" smtClean="0"/>
              <a:t> = 5</a:t>
            </a:r>
          </a:p>
          <a:p>
            <a:pPr marL="36576" indent="0">
              <a:buNone/>
            </a:pPr>
            <a:r>
              <a:rPr lang="en-US" altLang="zh-TW" dirty="0" smtClean="0"/>
              <a:t>       z = </a:t>
            </a:r>
            <a:r>
              <a:rPr lang="en-US" altLang="zh-TW" dirty="0"/>
              <a:t>60x</a:t>
            </a:r>
            <a:r>
              <a:rPr lang="en-US" altLang="zh-TW" baseline="-25000" dirty="0"/>
              <a:t>1</a:t>
            </a:r>
            <a:r>
              <a:rPr lang="en-US" altLang="zh-TW" dirty="0"/>
              <a:t> + 30x</a:t>
            </a:r>
            <a:r>
              <a:rPr lang="en-US" altLang="zh-TW" baseline="-25000" dirty="0"/>
              <a:t>2</a:t>
            </a:r>
            <a:r>
              <a:rPr lang="en-US" altLang="zh-TW" dirty="0"/>
              <a:t> + 20x</a:t>
            </a:r>
            <a:r>
              <a:rPr lang="en-US" altLang="zh-TW" baseline="-25000" dirty="0"/>
              <a:t>3</a:t>
            </a:r>
            <a:endParaRPr lang="en-US" altLang="zh-TW" dirty="0"/>
          </a:p>
          <a:p>
            <a:pPr marL="36576" indent="0">
              <a:buNone/>
            </a:pPr>
            <a:r>
              <a:rPr lang="en-US" altLang="zh-TW" dirty="0" smtClean="0"/>
              <a:t>       </a:t>
            </a:r>
            <a:r>
              <a:rPr lang="en-US" altLang="zh-TW" u="sng" dirty="0" smtClean="0"/>
              <a:t>Obvious not optimal solution!</a:t>
            </a:r>
            <a:endParaRPr lang="zh-TW" altLang="en-US" u="sng" dirty="0"/>
          </a:p>
        </p:txBody>
      </p:sp>
    </p:spTree>
    <p:extLst>
      <p:ext uri="{BB962C8B-B14F-4D97-AF65-F5344CB8AC3E}">
        <p14:creationId xmlns:p14="http://schemas.microsoft.com/office/powerpoint/2010/main" val="4450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Maximum Problem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Step 4: </a:t>
            </a:r>
            <a:r>
              <a:rPr lang="en-US" altLang="zh-TW" dirty="0" smtClean="0"/>
              <a:t>Find </a:t>
            </a:r>
            <a:r>
              <a:rPr lang="en-US" altLang="zh-TW" dirty="0"/>
              <a:t>Entering Variable</a:t>
            </a:r>
          </a:p>
          <a:p>
            <a:pPr marL="36576" indent="0">
              <a:buNone/>
            </a:pPr>
            <a:r>
              <a:rPr lang="en-US" altLang="zh-TW" dirty="0" smtClean="0"/>
              <a:t>        </a:t>
            </a:r>
            <a:r>
              <a:rPr lang="en-US" altLang="zh-TW" dirty="0"/>
              <a:t> z = 60x</a:t>
            </a:r>
            <a:r>
              <a:rPr lang="en-US" altLang="zh-TW" baseline="-25000" dirty="0"/>
              <a:t>1</a:t>
            </a:r>
            <a:r>
              <a:rPr lang="en-US" altLang="zh-TW" dirty="0"/>
              <a:t> + 30x</a:t>
            </a:r>
            <a:r>
              <a:rPr lang="en-US" altLang="zh-TW" baseline="-25000" dirty="0"/>
              <a:t>2</a:t>
            </a:r>
            <a:r>
              <a:rPr lang="en-US" altLang="zh-TW" dirty="0"/>
              <a:t> + </a:t>
            </a:r>
            <a:r>
              <a:rPr lang="en-US" altLang="zh-TW" dirty="0" smtClean="0"/>
              <a:t>20x</a:t>
            </a:r>
            <a:r>
              <a:rPr lang="en-US" altLang="zh-TW" baseline="-25000" dirty="0" smtClean="0"/>
              <a:t>3</a:t>
            </a:r>
          </a:p>
          <a:p>
            <a:pPr marL="36576" indent="0">
              <a:buNone/>
            </a:pPr>
            <a:r>
              <a:rPr lang="en-US" altLang="zh-TW" baseline="-25000" dirty="0"/>
              <a:t> </a:t>
            </a:r>
            <a:r>
              <a:rPr lang="en-US" altLang="zh-TW" baseline="-25000" dirty="0" smtClean="0"/>
              <a:t>     </a:t>
            </a:r>
            <a:r>
              <a:rPr lang="en-US" altLang="zh-TW" dirty="0"/>
              <a:t>W</a:t>
            </a:r>
            <a:r>
              <a:rPr lang="en-US" altLang="zh-TW" dirty="0" smtClean="0"/>
              <a:t>e would like to find the variable that </a:t>
            </a:r>
          </a:p>
          <a:p>
            <a:pPr marL="36576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increases z the most.</a:t>
            </a:r>
          </a:p>
          <a:p>
            <a:pPr marL="36576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  </a:t>
            </a:r>
          </a:p>
          <a:p>
            <a:pPr marL="36576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=&gt; Choose x</a:t>
            </a:r>
            <a:r>
              <a:rPr lang="en-US" altLang="zh-TW" baseline="-25000" dirty="0" smtClean="0"/>
              <a:t>1</a:t>
            </a:r>
            <a:r>
              <a:rPr lang="en-US" altLang="zh-TW" dirty="0" smtClean="0"/>
              <a:t> as first entering variable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4950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Maximum Problem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/>
              <a:t>Step 5: Use </a:t>
            </a:r>
            <a:r>
              <a:rPr lang="en-US" altLang="zh-TW" dirty="0" smtClean="0"/>
              <a:t>ERO </a:t>
            </a:r>
            <a:r>
              <a:rPr lang="en-US" altLang="zh-TW" dirty="0"/>
              <a:t>To Find Better BFS</a:t>
            </a:r>
          </a:p>
          <a:p>
            <a:pPr marL="36576" indent="0">
              <a:buNone/>
            </a:pPr>
            <a:r>
              <a:rPr lang="en-US" altLang="zh-TW" dirty="0" smtClean="0"/>
              <a:t>    Choose a row as pivot row:</a:t>
            </a:r>
            <a:r>
              <a:rPr lang="zh-TW" altLang="en-US" dirty="0" smtClean="0"/>
              <a:t> </a:t>
            </a:r>
            <a:r>
              <a:rPr lang="en-US" altLang="zh-TW" dirty="0" smtClean="0"/>
              <a:t>Ratio Test</a:t>
            </a:r>
          </a:p>
          <a:p>
            <a:pPr marL="36576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Row 1: 48/8 = 6</a:t>
            </a:r>
          </a:p>
          <a:p>
            <a:pPr marL="36576" indent="0">
              <a:buNone/>
            </a:pPr>
            <a:r>
              <a:rPr lang="en-US" altLang="zh-TW" dirty="0" smtClean="0"/>
              <a:t>    Row 2: 20/4 </a:t>
            </a:r>
            <a:r>
              <a:rPr lang="en-US" altLang="zh-TW" dirty="0"/>
              <a:t>= 5</a:t>
            </a:r>
            <a:endParaRPr lang="en-US" altLang="zh-TW" dirty="0" smtClean="0"/>
          </a:p>
          <a:p>
            <a:pPr marL="36576" indent="0">
              <a:buNone/>
            </a:pPr>
            <a:r>
              <a:rPr lang="en-US" altLang="zh-TW" dirty="0" smtClean="0"/>
              <a:t>    Row 3: 8/2 </a:t>
            </a:r>
            <a:r>
              <a:rPr lang="en-US" altLang="zh-TW" dirty="0"/>
              <a:t>= 4</a:t>
            </a:r>
            <a:endParaRPr lang="en-US" altLang="zh-TW" dirty="0" smtClean="0"/>
          </a:p>
          <a:p>
            <a:pPr marL="36576" indent="0">
              <a:buNone/>
            </a:pPr>
            <a:r>
              <a:rPr lang="en-US" altLang="zh-TW" dirty="0" smtClean="0"/>
              <a:t>    Row 4: no limit ( x</a:t>
            </a:r>
            <a:r>
              <a:rPr lang="en-US" altLang="zh-TW" baseline="-25000" dirty="0" smtClean="0"/>
              <a:t>1</a:t>
            </a:r>
            <a:r>
              <a:rPr lang="en-US" altLang="zh-TW" dirty="0" smtClean="0"/>
              <a:t> is </a:t>
            </a:r>
            <a:r>
              <a:rPr lang="en-US" altLang="zh-TW" dirty="0" err="1" smtClean="0"/>
              <a:t>nonpositive</a:t>
            </a:r>
            <a:r>
              <a:rPr lang="en-US" altLang="zh-TW" dirty="0" smtClean="0"/>
              <a:t>)</a:t>
            </a:r>
          </a:p>
          <a:p>
            <a:pPr marL="36576" indent="0">
              <a:buNone/>
            </a:pPr>
            <a:r>
              <a:rPr lang="en-US" altLang="zh-TW" dirty="0"/>
              <a:t>  </a:t>
            </a:r>
            <a:r>
              <a:rPr lang="en-US" altLang="zh-TW" dirty="0" smtClean="0"/>
              <a:t>    Row 3 as Pivot Row</a:t>
            </a:r>
          </a:p>
          <a:p>
            <a:pPr marL="36576" indent="0">
              <a:buNone/>
            </a:pPr>
            <a:r>
              <a:rPr lang="en-US" altLang="zh-TW" dirty="0" smtClean="0"/>
              <a:t>     </a:t>
            </a:r>
          </a:p>
        </p:txBody>
      </p:sp>
    </p:spTree>
    <p:extLst>
      <p:ext uri="{BB962C8B-B14F-4D97-AF65-F5344CB8AC3E}">
        <p14:creationId xmlns:p14="http://schemas.microsoft.com/office/powerpoint/2010/main" val="303013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Maximum Problem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76" indent="0">
              <a:buNone/>
            </a:pPr>
            <a:endParaRPr lang="en-US" altLang="zh-TW" dirty="0" smtClean="0"/>
          </a:p>
          <a:p>
            <a:pPr marL="36576" indent="0">
              <a:buNone/>
            </a:pPr>
            <a:r>
              <a:rPr lang="en-US" altLang="zh-TW" dirty="0" smtClean="0"/>
              <a:t>z </a:t>
            </a:r>
            <a:r>
              <a:rPr lang="en-US" altLang="zh-TW" dirty="0"/>
              <a:t>- 60x</a:t>
            </a:r>
            <a:r>
              <a:rPr lang="en-US" altLang="zh-TW" baseline="-25000" dirty="0"/>
              <a:t>1</a:t>
            </a:r>
            <a:r>
              <a:rPr lang="en-US" altLang="zh-TW" dirty="0"/>
              <a:t> -</a:t>
            </a:r>
            <a:r>
              <a:rPr lang="en-US" altLang="zh-TW" dirty="0" smtClean="0"/>
              <a:t> </a:t>
            </a:r>
            <a:r>
              <a:rPr lang="en-US" altLang="zh-TW" dirty="0"/>
              <a:t>30x</a:t>
            </a:r>
            <a:r>
              <a:rPr lang="en-US" altLang="zh-TW" baseline="-25000" dirty="0"/>
              <a:t>2</a:t>
            </a:r>
            <a:r>
              <a:rPr lang="en-US" altLang="zh-TW" dirty="0"/>
              <a:t> -</a:t>
            </a:r>
            <a:r>
              <a:rPr lang="en-US" altLang="zh-TW" dirty="0" smtClean="0"/>
              <a:t> </a:t>
            </a:r>
            <a:r>
              <a:rPr lang="en-US" altLang="zh-TW" dirty="0"/>
              <a:t>20x</a:t>
            </a:r>
            <a:r>
              <a:rPr lang="en-US" altLang="zh-TW" baseline="-25000" dirty="0"/>
              <a:t>3                                     </a:t>
            </a:r>
            <a:r>
              <a:rPr lang="en-US" altLang="zh-TW" dirty="0"/>
              <a:t>= 0</a:t>
            </a:r>
            <a:endParaRPr lang="en-US" altLang="zh-TW" baseline="-25000" dirty="0"/>
          </a:p>
          <a:p>
            <a:pPr marL="36576" indent="0">
              <a:buNone/>
            </a:pPr>
            <a:r>
              <a:rPr lang="en-US" altLang="zh-TW" dirty="0"/>
              <a:t>     </a:t>
            </a:r>
            <a:r>
              <a:rPr lang="en-US" altLang="zh-TW" dirty="0" smtClean="0"/>
              <a:t>   </a:t>
            </a:r>
            <a:r>
              <a:rPr lang="en-US" altLang="zh-TW" dirty="0"/>
              <a:t>8x</a:t>
            </a:r>
            <a:r>
              <a:rPr lang="en-US" altLang="zh-TW" baseline="-25000" dirty="0"/>
              <a:t>1 </a:t>
            </a:r>
            <a:r>
              <a:rPr lang="en-US" altLang="zh-TW" dirty="0"/>
              <a:t>+   6x</a:t>
            </a:r>
            <a:r>
              <a:rPr lang="en-US" altLang="zh-TW" baseline="-25000" dirty="0"/>
              <a:t>2</a:t>
            </a:r>
            <a:r>
              <a:rPr lang="en-US" altLang="zh-TW" dirty="0"/>
              <a:t> +     x</a:t>
            </a:r>
            <a:r>
              <a:rPr lang="en-US" altLang="zh-TW" baseline="-25000" dirty="0"/>
              <a:t>3 </a:t>
            </a:r>
            <a:r>
              <a:rPr lang="en-US" altLang="zh-TW" dirty="0"/>
              <a:t>+ s</a:t>
            </a:r>
            <a:r>
              <a:rPr lang="en-US" altLang="zh-TW" baseline="-25000" dirty="0"/>
              <a:t>1</a:t>
            </a:r>
            <a:r>
              <a:rPr lang="en-US" altLang="zh-TW" dirty="0"/>
              <a:t>                  = 48</a:t>
            </a:r>
            <a:endParaRPr lang="en-US" altLang="zh-TW" baseline="-25000" dirty="0"/>
          </a:p>
          <a:p>
            <a:pPr marL="36576" indent="0">
              <a:buNone/>
            </a:pPr>
            <a:r>
              <a:rPr lang="en-US" altLang="zh-TW" dirty="0"/>
              <a:t>        4x</a:t>
            </a:r>
            <a:r>
              <a:rPr lang="en-US" altLang="zh-TW" baseline="-25000" dirty="0"/>
              <a:t>1 </a:t>
            </a:r>
            <a:r>
              <a:rPr lang="en-US" altLang="zh-TW" dirty="0"/>
              <a:t>+   2x</a:t>
            </a:r>
            <a:r>
              <a:rPr lang="en-US" altLang="zh-TW" baseline="-25000" dirty="0"/>
              <a:t>2</a:t>
            </a:r>
            <a:r>
              <a:rPr lang="en-US" altLang="zh-TW" dirty="0"/>
              <a:t> +1.5x</a:t>
            </a:r>
            <a:r>
              <a:rPr lang="en-US" altLang="zh-TW" baseline="-25000" dirty="0"/>
              <a:t>3 </a:t>
            </a:r>
            <a:r>
              <a:rPr lang="zh-TW" altLang="en-US" dirty="0"/>
              <a:t>       </a:t>
            </a:r>
            <a:r>
              <a:rPr lang="en-US" altLang="zh-TW" dirty="0"/>
              <a:t>+ s</a:t>
            </a:r>
            <a:r>
              <a:rPr lang="en-US" altLang="zh-TW" baseline="-25000" dirty="0"/>
              <a:t>2</a:t>
            </a:r>
            <a:r>
              <a:rPr lang="en-US" altLang="zh-TW" dirty="0"/>
              <a:t>           = 20</a:t>
            </a:r>
          </a:p>
          <a:p>
            <a:pPr marL="36576" indent="0">
              <a:buNone/>
            </a:pPr>
            <a:r>
              <a:rPr lang="en-US" altLang="zh-TW" dirty="0"/>
              <a:t>        2x</a:t>
            </a:r>
            <a:r>
              <a:rPr lang="en-US" altLang="zh-TW" baseline="-25000" dirty="0"/>
              <a:t>1 </a:t>
            </a:r>
            <a:r>
              <a:rPr lang="en-US" altLang="zh-TW" dirty="0"/>
              <a:t>+1.5x</a:t>
            </a:r>
            <a:r>
              <a:rPr lang="en-US" altLang="zh-TW" baseline="-25000" dirty="0"/>
              <a:t>2</a:t>
            </a:r>
            <a:r>
              <a:rPr lang="en-US" altLang="zh-TW" dirty="0"/>
              <a:t> +0.5x</a:t>
            </a:r>
            <a:r>
              <a:rPr lang="en-US" altLang="zh-TW" baseline="-25000" dirty="0"/>
              <a:t>3 </a:t>
            </a:r>
            <a:r>
              <a:rPr lang="zh-TW" altLang="en-US" dirty="0"/>
              <a:t>              </a:t>
            </a:r>
            <a:r>
              <a:rPr lang="en-US" altLang="zh-TW" dirty="0"/>
              <a:t>+ s</a:t>
            </a:r>
            <a:r>
              <a:rPr lang="en-US" altLang="zh-TW" baseline="-25000" dirty="0"/>
              <a:t>3</a:t>
            </a:r>
            <a:r>
              <a:rPr lang="en-US" altLang="zh-TW" dirty="0"/>
              <a:t>    = 8</a:t>
            </a:r>
          </a:p>
          <a:p>
            <a:pPr marL="36576" indent="0">
              <a:buNone/>
            </a:pPr>
            <a:r>
              <a:rPr lang="en-US" altLang="zh-TW" dirty="0"/>
              <a:t>                     x</a:t>
            </a:r>
            <a:r>
              <a:rPr lang="en-US" altLang="zh-TW" baseline="-25000" dirty="0"/>
              <a:t>2</a:t>
            </a:r>
            <a:r>
              <a:rPr lang="en-US" altLang="zh-TW" dirty="0"/>
              <a:t>                             + s</a:t>
            </a:r>
            <a:r>
              <a:rPr lang="en-US" altLang="zh-TW" baseline="-25000" dirty="0"/>
              <a:t>4</a:t>
            </a:r>
            <a:r>
              <a:rPr lang="en-US" altLang="zh-TW" dirty="0"/>
              <a:t> = 5</a:t>
            </a:r>
          </a:p>
          <a:p>
            <a:pPr marL="36576" indent="0">
              <a:buNone/>
            </a:pPr>
            <a:endParaRPr lang="zh-TW" altLang="en-US" dirty="0"/>
          </a:p>
          <a:p>
            <a:pPr marL="36576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8879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科技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科技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科技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310</TotalTime>
  <Words>909</Words>
  <Application>Microsoft Office PowerPoint</Application>
  <PresentationFormat>如螢幕大小 (4:3)</PresentationFormat>
  <Paragraphs>131</Paragraphs>
  <Slides>19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4" baseType="lpstr">
      <vt:lpstr>微軟正黑體</vt:lpstr>
      <vt:lpstr>Arial</vt:lpstr>
      <vt:lpstr>Franklin Gothic Book</vt:lpstr>
      <vt:lpstr>Wingdings 2</vt:lpstr>
      <vt:lpstr>科技</vt:lpstr>
      <vt:lpstr>Operation Research</vt:lpstr>
      <vt:lpstr>Agenda</vt:lpstr>
      <vt:lpstr>Simplex Method</vt:lpstr>
      <vt:lpstr>Maximum Problem</vt:lpstr>
      <vt:lpstr>Maximum Problem</vt:lpstr>
      <vt:lpstr>Maximum Problem</vt:lpstr>
      <vt:lpstr>Maximum Problem</vt:lpstr>
      <vt:lpstr>Maximum Problem</vt:lpstr>
      <vt:lpstr>Maximum Problem</vt:lpstr>
      <vt:lpstr>Maximum Problem</vt:lpstr>
      <vt:lpstr>Maximum Problem</vt:lpstr>
      <vt:lpstr>Maximum Problem</vt:lpstr>
      <vt:lpstr>Maximum Problem</vt:lpstr>
      <vt:lpstr>Maximum Problem</vt:lpstr>
      <vt:lpstr>Maximum Problem</vt:lpstr>
      <vt:lpstr>Maximum Problem</vt:lpstr>
      <vt:lpstr>Maximum Problem</vt:lpstr>
      <vt:lpstr>Maximum Problem</vt:lpstr>
      <vt:lpstr>Minimum Problem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 Research</dc:title>
  <dc:creator>edwardga</dc:creator>
  <cp:lastModifiedBy>edwardga_lab</cp:lastModifiedBy>
  <cp:revision>33</cp:revision>
  <dcterms:created xsi:type="dcterms:W3CDTF">2013-03-10T14:16:10Z</dcterms:created>
  <dcterms:modified xsi:type="dcterms:W3CDTF">2013-04-26T14:46:05Z</dcterms:modified>
</cp:coreProperties>
</file>