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29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65DD71D7-55AC-46BD-81B3-09AB2F9EFBD8}" type="datetimeFigureOut">
              <a:rPr lang="en-US" altLang="zh-TW" smtClean="0"/>
              <a:t>4/22/2013</a:t>
            </a:fld>
            <a:endParaRPr 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2840BD58-3BFF-4EAF-BB8B-AC67FE801E47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01059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1F89424F-BB59-4F4E-9822-4CA3E770FFD2}" type="datetimeFigureOut">
              <a:t>2013/4/22</a:t>
            </a:fld>
            <a:endParaRPr lang="zh-TW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68322CDD-9D6C-4F63-9EC2-648226624108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85102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00100" y="2606040"/>
            <a:ext cx="7543800" cy="2743200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lang="zh-TW" sz="510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800100" y="5360437"/>
            <a:ext cx="7543800" cy="365760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zh-TW" sz="1500" b="1" cap="all" baseline="0">
                <a:solidFill>
                  <a:schemeClr val="accent1"/>
                </a:solidFill>
                <a:effectLst/>
              </a:defRPr>
            </a:lvl1pPr>
            <a:lvl2pPr marL="342900" indent="0" algn="ctr" latinLnBrk="0">
              <a:buNone/>
              <a:defRPr lang="zh-TW" sz="1500"/>
            </a:lvl2pPr>
            <a:lvl3pPr marL="685800" indent="0" algn="ctr" latinLnBrk="0">
              <a:buNone/>
              <a:defRPr lang="zh-TW" sz="1350"/>
            </a:lvl3pPr>
            <a:lvl4pPr marL="1028700" indent="0" algn="ctr" latinLnBrk="0">
              <a:buNone/>
              <a:defRPr lang="zh-TW" sz="1200"/>
            </a:lvl4pPr>
            <a:lvl5pPr marL="1371600" indent="0" algn="ctr" latinLnBrk="0">
              <a:buNone/>
              <a:defRPr lang="zh-TW" sz="1200"/>
            </a:lvl5pPr>
            <a:lvl6pPr marL="1714500" indent="0" algn="ctr" latinLnBrk="0">
              <a:buNone/>
              <a:defRPr lang="zh-TW" sz="1200"/>
            </a:lvl6pPr>
            <a:lvl7pPr marL="2057400" indent="0" algn="ctr" latinLnBrk="0">
              <a:buNone/>
              <a:defRPr lang="zh-TW" sz="1200"/>
            </a:lvl7pPr>
            <a:lvl8pPr marL="2400300" indent="0" algn="ctr" latinLnBrk="0">
              <a:buNone/>
              <a:defRPr lang="zh-TW" sz="1200"/>
            </a:lvl8pPr>
            <a:lvl9pPr marL="2743200" indent="0" algn="ctr" latinLnBrk="0">
              <a:buNone/>
              <a:defRPr lang="zh-TW"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/>
          </a:p>
        </p:txBody>
      </p:sp>
      <p:sp>
        <p:nvSpPr>
          <p:cNvPr id="8" name="矩形 7"/>
          <p:cNvSpPr/>
          <p:nvPr userDrawn="1"/>
        </p:nvSpPr>
        <p:spPr>
          <a:xfrm>
            <a:off x="0" y="5888736"/>
            <a:ext cx="9144000" cy="109728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9" name="矩形 8"/>
          <p:cNvSpPr/>
          <p:nvPr userDrawn="1"/>
        </p:nvSpPr>
        <p:spPr>
          <a:xfrm>
            <a:off x="0" y="5888736"/>
            <a:ext cx="9144000" cy="109728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垂直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垂直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垂直標題 1"/>
          <p:cNvSpPr>
            <a:spLocks noGrp="1"/>
          </p:cNvSpPr>
          <p:nvPr>
            <p:ph type="title" orient="vert"/>
          </p:nvPr>
        </p:nvSpPr>
        <p:spPr>
          <a:xfrm>
            <a:off x="7143750" y="382231"/>
            <a:ext cx="1028700" cy="5561369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垂直文字版面配置區 2"/>
          <p:cNvSpPr>
            <a:spLocks noGrp="1"/>
          </p:cNvSpPr>
          <p:nvPr>
            <p:ph type="body" orient="vert" idx="1"/>
          </p:nvPr>
        </p:nvSpPr>
        <p:spPr>
          <a:xfrm>
            <a:off x="971550" y="382230"/>
            <a:ext cx="5897880" cy="556137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5815305" y="283"/>
            <a:ext cx="3326788" cy="6856286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00100" y="1565829"/>
            <a:ext cx="4457700" cy="4114800"/>
          </a:xfrm>
        </p:spPr>
        <p:txBody>
          <a:bodyPr anchor="b">
            <a:normAutofit/>
          </a:bodyPr>
          <a:lstStyle>
            <a:lvl1pPr latinLnBrk="0">
              <a:lnSpc>
                <a:spcPct val="80000"/>
              </a:lnSpc>
              <a:defRPr lang="zh-TW" sz="4050"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00101" y="5682344"/>
            <a:ext cx="4457700" cy="410547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650" b="1" cap="all" baseline="0"/>
            </a:lvl1pPr>
            <a:lvl2pPr marL="342900" indent="0" latinLnBrk="0">
              <a:buNone/>
              <a:defRPr lang="zh-TW" sz="1500"/>
            </a:lvl2pPr>
            <a:lvl3pPr marL="685800" indent="0" latinLnBrk="0">
              <a:buNone/>
              <a:defRPr lang="zh-TW" sz="1350"/>
            </a:lvl3pPr>
            <a:lvl4pPr marL="1028700" indent="0" latinLnBrk="0">
              <a:buNone/>
              <a:defRPr lang="zh-TW" sz="1200"/>
            </a:lvl4pPr>
            <a:lvl5pPr marL="1371600" indent="0" latinLnBrk="0">
              <a:buNone/>
              <a:defRPr lang="zh-TW" sz="1200"/>
            </a:lvl5pPr>
            <a:lvl6pPr marL="1714500" indent="0" latinLnBrk="0">
              <a:buNone/>
              <a:defRPr lang="zh-TW" sz="1200"/>
            </a:lvl6pPr>
            <a:lvl7pPr marL="2057400" indent="0" latinLnBrk="0">
              <a:buNone/>
              <a:defRPr lang="zh-TW" sz="1200"/>
            </a:lvl7pPr>
            <a:lvl8pPr marL="2400300" indent="0" latinLnBrk="0">
              <a:buNone/>
              <a:defRPr lang="zh-TW" sz="1200"/>
            </a:lvl8pPr>
            <a:lvl9pPr marL="2743200" indent="0" latinLnBrk="0">
              <a:buNone/>
              <a:defRPr lang="zh-TW"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5780313" y="0"/>
            <a:ext cx="41148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1" name="矩形 10"/>
          <p:cNvSpPr/>
          <p:nvPr userDrawn="1"/>
        </p:nvSpPr>
        <p:spPr>
          <a:xfrm>
            <a:off x="5780313" y="0"/>
            <a:ext cx="41148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71550" y="1825626"/>
            <a:ext cx="3543300" cy="4117975"/>
          </a:xfrm>
        </p:spPr>
        <p:txBody>
          <a:bodyPr>
            <a:normAutofit/>
          </a:bodyPr>
          <a:lstStyle>
            <a:lvl1pPr latinLnBrk="0">
              <a:defRPr lang="zh-TW" sz="1500"/>
            </a:lvl1pPr>
            <a:lvl2pPr latinLnBrk="0">
              <a:defRPr lang="zh-TW" sz="1350"/>
            </a:lvl2pPr>
            <a:lvl3pPr latinLnBrk="0">
              <a:defRPr lang="zh-TW" sz="1200"/>
            </a:lvl3pPr>
            <a:lvl4pPr latinLnBrk="0">
              <a:defRPr lang="zh-TW" sz="1050"/>
            </a:lvl4pPr>
            <a:lvl5pPr latinLnBrk="0">
              <a:defRPr lang="zh-TW" sz="1050"/>
            </a:lvl5pPr>
            <a:lvl6pPr latinLnBrk="0">
              <a:defRPr lang="zh-TW" sz="1350"/>
            </a:lvl6pPr>
            <a:lvl7pPr latinLnBrk="0">
              <a:defRPr lang="zh-TW" sz="1350"/>
            </a:lvl7pPr>
            <a:lvl8pPr latinLnBrk="0">
              <a:defRPr lang="zh-TW" sz="1350"/>
            </a:lvl8pPr>
            <a:lvl9pPr latinLnBrk="0">
              <a:defRPr lang="zh-TW" sz="13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49" y="1825626"/>
            <a:ext cx="3543300" cy="4117975"/>
          </a:xfrm>
        </p:spPr>
        <p:txBody>
          <a:bodyPr>
            <a:normAutofit/>
          </a:bodyPr>
          <a:lstStyle>
            <a:lvl1pPr latinLnBrk="0">
              <a:defRPr lang="zh-TW" sz="1500"/>
            </a:lvl1pPr>
            <a:lvl2pPr latinLnBrk="0">
              <a:defRPr lang="zh-TW" sz="1350"/>
            </a:lvl2pPr>
            <a:lvl3pPr latinLnBrk="0">
              <a:defRPr lang="zh-TW" sz="1200"/>
            </a:lvl3pPr>
            <a:lvl4pPr latinLnBrk="0">
              <a:defRPr lang="zh-TW" sz="1050"/>
            </a:lvl4pPr>
            <a:lvl5pPr latinLnBrk="0">
              <a:defRPr lang="zh-TW" sz="1050"/>
            </a:lvl5pPr>
            <a:lvl6pPr latinLnBrk="0">
              <a:defRPr lang="zh-TW" sz="1350"/>
            </a:lvl6pPr>
            <a:lvl7pPr latinLnBrk="0">
              <a:defRPr lang="zh-TW" sz="1350"/>
            </a:lvl7pPr>
            <a:lvl8pPr latinLnBrk="0">
              <a:defRPr lang="zh-TW" sz="1350"/>
            </a:lvl8pPr>
            <a:lvl9pPr latinLnBrk="0">
              <a:defRPr lang="zh-TW" sz="13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1550" y="1828800"/>
            <a:ext cx="3545586" cy="64135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 b="1" cap="all" baseline="0"/>
            </a:lvl1pPr>
            <a:lvl2pPr marL="342900" indent="0" latinLnBrk="0">
              <a:buNone/>
              <a:defRPr lang="zh-TW" sz="1500" b="1"/>
            </a:lvl2pPr>
            <a:lvl3pPr marL="685800" indent="0" latinLnBrk="0">
              <a:buNone/>
              <a:defRPr lang="zh-TW" sz="1350" b="1"/>
            </a:lvl3pPr>
            <a:lvl4pPr marL="1028700" indent="0" latinLnBrk="0">
              <a:buNone/>
              <a:defRPr lang="zh-TW" sz="1200" b="1"/>
            </a:lvl4pPr>
            <a:lvl5pPr marL="1371600" indent="0" latinLnBrk="0">
              <a:buNone/>
              <a:defRPr lang="zh-TW" sz="1200" b="1"/>
            </a:lvl5pPr>
            <a:lvl6pPr marL="1714500" indent="0" latinLnBrk="0">
              <a:buNone/>
              <a:defRPr lang="zh-TW" sz="1200" b="1"/>
            </a:lvl6pPr>
            <a:lvl7pPr marL="2057400" indent="0" latinLnBrk="0">
              <a:buNone/>
              <a:defRPr lang="zh-TW" sz="1200" b="1"/>
            </a:lvl7pPr>
            <a:lvl8pPr marL="2400300" indent="0" latinLnBrk="0">
              <a:buNone/>
              <a:defRPr lang="zh-TW" sz="1200" b="1"/>
            </a:lvl8pPr>
            <a:lvl9pPr marL="2743200" indent="0" latinLnBrk="0">
              <a:buNone/>
              <a:defRPr lang="zh-TW"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971550" y="2470151"/>
            <a:ext cx="3545586" cy="3473450"/>
          </a:xfrm>
        </p:spPr>
        <p:txBody>
          <a:bodyPr>
            <a:normAutofit/>
          </a:bodyPr>
          <a:lstStyle>
            <a:lvl1pPr latinLnBrk="0">
              <a:defRPr lang="zh-TW" sz="1500"/>
            </a:lvl1pPr>
            <a:lvl2pPr latinLnBrk="0">
              <a:defRPr lang="zh-TW" sz="1350"/>
            </a:lvl2pPr>
            <a:lvl3pPr latinLnBrk="0">
              <a:defRPr lang="zh-TW" sz="1200"/>
            </a:lvl3pPr>
            <a:lvl4pPr latinLnBrk="0">
              <a:defRPr lang="zh-TW" sz="1050"/>
            </a:lvl4pPr>
            <a:lvl5pPr latinLnBrk="0">
              <a:defRPr lang="zh-TW" sz="1050"/>
            </a:lvl5pPr>
            <a:lvl6pPr latinLnBrk="0">
              <a:defRPr lang="zh-TW" sz="1200"/>
            </a:lvl6pPr>
            <a:lvl7pPr latinLnBrk="0">
              <a:defRPr lang="zh-TW" sz="1200"/>
            </a:lvl7pPr>
            <a:lvl8pPr latinLnBrk="0">
              <a:defRPr lang="zh-TW" sz="1200"/>
            </a:lvl8pPr>
            <a:lvl9pPr latinLnBrk="0">
              <a:defRPr lang="zh-TW"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5721" y="1828800"/>
            <a:ext cx="3545586" cy="64135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lang="zh-TW" sz="1500" b="1" cap="all" baseline="0"/>
            </a:lvl1pPr>
            <a:lvl2pPr marL="342900" indent="0" latinLnBrk="0">
              <a:buNone/>
              <a:defRPr lang="zh-TW" sz="1500" b="1"/>
            </a:lvl2pPr>
            <a:lvl3pPr marL="685800" indent="0" latinLnBrk="0">
              <a:buNone/>
              <a:defRPr lang="zh-TW" sz="1350" b="1"/>
            </a:lvl3pPr>
            <a:lvl4pPr marL="1028700" indent="0" latinLnBrk="0">
              <a:buNone/>
              <a:defRPr lang="zh-TW" sz="1200" b="1"/>
            </a:lvl4pPr>
            <a:lvl5pPr marL="1371600" indent="0" latinLnBrk="0">
              <a:buNone/>
              <a:defRPr lang="zh-TW" sz="1200" b="1"/>
            </a:lvl5pPr>
            <a:lvl6pPr marL="1714500" indent="0" latinLnBrk="0">
              <a:buNone/>
              <a:defRPr lang="zh-TW" sz="1200" b="1"/>
            </a:lvl6pPr>
            <a:lvl7pPr marL="2057400" indent="0" latinLnBrk="0">
              <a:buNone/>
              <a:defRPr lang="zh-TW" sz="1200" b="1"/>
            </a:lvl7pPr>
            <a:lvl8pPr marL="2400300" indent="0" latinLnBrk="0">
              <a:buNone/>
              <a:defRPr lang="zh-TW" sz="1200" b="1"/>
            </a:lvl8pPr>
            <a:lvl9pPr marL="2743200" indent="0" latinLnBrk="0">
              <a:buNone/>
              <a:defRPr lang="zh-TW"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6864" y="2470151"/>
            <a:ext cx="3545586" cy="3473450"/>
          </a:xfrm>
        </p:spPr>
        <p:txBody>
          <a:bodyPr>
            <a:normAutofit/>
          </a:bodyPr>
          <a:lstStyle>
            <a:lvl1pPr latinLnBrk="0">
              <a:defRPr lang="zh-TW" sz="1500"/>
            </a:lvl1pPr>
            <a:lvl2pPr latinLnBrk="0">
              <a:defRPr lang="zh-TW" sz="1350"/>
            </a:lvl2pPr>
            <a:lvl3pPr latinLnBrk="0">
              <a:defRPr lang="zh-TW" sz="1200"/>
            </a:lvl3pPr>
            <a:lvl4pPr latinLnBrk="0">
              <a:defRPr lang="zh-TW" sz="1050"/>
            </a:lvl4pPr>
            <a:lvl5pPr latinLnBrk="0">
              <a:defRPr lang="zh-TW" sz="1050"/>
            </a:lvl5pPr>
            <a:lvl6pPr latinLnBrk="0">
              <a:defRPr lang="zh-TW" sz="1200"/>
            </a:lvl6pPr>
            <a:lvl7pPr latinLnBrk="0">
              <a:defRPr lang="zh-TW" sz="1200"/>
            </a:lvl7pPr>
            <a:lvl8pPr latinLnBrk="0">
              <a:defRPr lang="zh-TW" sz="1200"/>
            </a:lvl8pPr>
            <a:lvl9pPr latinLnBrk="0">
              <a:defRPr lang="zh-TW"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5815305" y="283"/>
            <a:ext cx="3326788" cy="6856286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5780313" y="0"/>
            <a:ext cx="41148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1" name="矩形 10"/>
          <p:cNvSpPr/>
          <p:nvPr userDrawn="1"/>
        </p:nvSpPr>
        <p:spPr>
          <a:xfrm>
            <a:off x="5780313" y="0"/>
            <a:ext cx="41148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72201" y="2514600"/>
            <a:ext cx="2606040" cy="1600200"/>
          </a:xfrm>
        </p:spPr>
        <p:txBody>
          <a:bodyPr anchor="b"/>
          <a:lstStyle>
            <a:lvl1pPr latinLnBrk="0">
              <a:defRPr lang="zh-TW"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2727" y="685800"/>
            <a:ext cx="4594860" cy="5486400"/>
          </a:xfrm>
        </p:spPr>
        <p:txBody>
          <a:bodyPr>
            <a:normAutofit/>
          </a:bodyPr>
          <a:lstStyle>
            <a:lvl1pPr latinLnBrk="0">
              <a:defRPr lang="zh-TW" sz="1500"/>
            </a:lvl1pPr>
            <a:lvl2pPr latinLnBrk="0">
              <a:defRPr lang="zh-TW" sz="1350"/>
            </a:lvl2pPr>
            <a:lvl3pPr latinLnBrk="0">
              <a:defRPr lang="zh-TW" sz="1200"/>
            </a:lvl3pPr>
            <a:lvl4pPr latinLnBrk="0">
              <a:defRPr lang="zh-TW" sz="1050"/>
            </a:lvl4pPr>
            <a:lvl5pPr latinLnBrk="0">
              <a:defRPr lang="zh-TW" sz="1050"/>
            </a:lvl5pPr>
            <a:lvl6pPr latinLnBrk="0">
              <a:defRPr lang="zh-TW" sz="1500"/>
            </a:lvl6pPr>
            <a:lvl7pPr latinLnBrk="0">
              <a:defRPr lang="zh-TW" sz="1500"/>
            </a:lvl7pPr>
            <a:lvl8pPr latinLnBrk="0">
              <a:defRPr lang="zh-TW" sz="1500"/>
            </a:lvl8pPr>
            <a:lvl9pPr latinLnBrk="0">
              <a:defRPr lang="zh-TW"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172200" y="4343400"/>
            <a:ext cx="2606040" cy="1188720"/>
          </a:xfrm>
        </p:spPr>
        <p:txBody>
          <a:bodyPr>
            <a:normAutofit/>
          </a:bodyPr>
          <a:lstStyle>
            <a:lvl1pPr marL="0" indent="0" latinLnBrk="0">
              <a:spcBef>
                <a:spcPts val="600"/>
              </a:spcBef>
              <a:buNone/>
              <a:defRPr lang="zh-TW" sz="1350"/>
            </a:lvl1pPr>
            <a:lvl2pPr marL="342900" indent="0" latinLnBrk="0">
              <a:buNone/>
              <a:defRPr lang="zh-TW" sz="1050"/>
            </a:lvl2pPr>
            <a:lvl3pPr marL="685800" indent="0" latinLnBrk="0">
              <a:buNone/>
              <a:defRPr lang="zh-TW" sz="900"/>
            </a:lvl3pPr>
            <a:lvl4pPr marL="1028700" indent="0" latinLnBrk="0">
              <a:buNone/>
              <a:defRPr lang="zh-TW" sz="750"/>
            </a:lvl4pPr>
            <a:lvl5pPr marL="1371600" indent="0" latinLnBrk="0">
              <a:buNone/>
              <a:defRPr lang="zh-TW" sz="750"/>
            </a:lvl5pPr>
            <a:lvl6pPr marL="1714500" indent="0" latinLnBrk="0">
              <a:buNone/>
              <a:defRPr lang="zh-TW" sz="750"/>
            </a:lvl6pPr>
            <a:lvl7pPr marL="2057400" indent="0" latinLnBrk="0">
              <a:buNone/>
              <a:defRPr lang="zh-TW" sz="750"/>
            </a:lvl7pPr>
            <a:lvl8pPr marL="2400300" indent="0" latinLnBrk="0">
              <a:buNone/>
              <a:defRPr lang="zh-TW" sz="750"/>
            </a:lvl8pPr>
            <a:lvl9pPr marL="2743200" indent="0" latinLnBrk="0">
              <a:buNone/>
              <a:defRPr lang="zh-TW"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5815305" y="283"/>
            <a:ext cx="3326788" cy="685628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780313" y="0"/>
            <a:ext cx="41148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0" name="矩形 9"/>
          <p:cNvSpPr/>
          <p:nvPr/>
        </p:nvSpPr>
        <p:spPr>
          <a:xfrm>
            <a:off x="5780313" y="0"/>
            <a:ext cx="41148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72200" y="2514600"/>
            <a:ext cx="2606040" cy="1600200"/>
          </a:xfrm>
        </p:spPr>
        <p:txBody>
          <a:bodyPr anchor="b"/>
          <a:lstStyle>
            <a:lvl1pPr latinLnBrk="0">
              <a:defRPr lang="zh-TW"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0" y="1325880"/>
            <a:ext cx="5143500" cy="4206240"/>
          </a:xfrm>
          <a:solidFill>
            <a:schemeClr val="bg2"/>
          </a:solidFill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>
            <a:normAutofit/>
          </a:bodyPr>
          <a:lstStyle>
            <a:lvl1pPr marL="0" indent="0" algn="ctr" latinLnBrk="0">
              <a:buNone/>
              <a:defRPr lang="zh-TW" sz="1800"/>
            </a:lvl1pPr>
            <a:lvl2pPr marL="342900" indent="0" latinLnBrk="0">
              <a:buNone/>
              <a:defRPr lang="zh-TW" sz="2100"/>
            </a:lvl2pPr>
            <a:lvl3pPr marL="685800" indent="0" latinLnBrk="0">
              <a:buNone/>
              <a:defRPr lang="zh-TW" sz="1800"/>
            </a:lvl3pPr>
            <a:lvl4pPr marL="1028700" indent="0" latinLnBrk="0">
              <a:buNone/>
              <a:defRPr lang="zh-TW" sz="1500"/>
            </a:lvl4pPr>
            <a:lvl5pPr marL="1371600" indent="0" latinLnBrk="0">
              <a:buNone/>
              <a:defRPr lang="zh-TW" sz="1500"/>
            </a:lvl5pPr>
            <a:lvl6pPr marL="1714500" indent="0" latinLnBrk="0">
              <a:buNone/>
              <a:defRPr lang="zh-TW" sz="1500"/>
            </a:lvl6pPr>
            <a:lvl7pPr marL="2057400" indent="0" latinLnBrk="0">
              <a:buNone/>
              <a:defRPr lang="zh-TW" sz="1500"/>
            </a:lvl7pPr>
            <a:lvl8pPr marL="2400300" indent="0" latinLnBrk="0">
              <a:buNone/>
              <a:defRPr lang="zh-TW" sz="1500"/>
            </a:lvl8pPr>
            <a:lvl9pPr marL="2743200" indent="0" latinLnBrk="0">
              <a:buNone/>
              <a:defRPr lang="zh-TW" sz="1500"/>
            </a:lvl9pPr>
          </a:lstStyle>
          <a:p>
            <a:r>
              <a:rPr lang="zh-TW" altLang="en-US" smtClean="0"/>
              <a:t>按一下圖示以新增圖片</a:t>
            </a:r>
            <a:endParaRPr lang="zh-TW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172200" y="4343400"/>
            <a:ext cx="2606040" cy="1188720"/>
          </a:xfrm>
        </p:spPr>
        <p:txBody>
          <a:bodyPr>
            <a:normAutofit/>
          </a:bodyPr>
          <a:lstStyle>
            <a:lvl1pPr marL="0" indent="0" latinLnBrk="0">
              <a:spcBef>
                <a:spcPts val="600"/>
              </a:spcBef>
              <a:buNone/>
              <a:defRPr lang="zh-TW" sz="1350"/>
            </a:lvl1pPr>
            <a:lvl2pPr marL="342900" indent="0" latinLnBrk="0">
              <a:buNone/>
              <a:defRPr lang="zh-TW" sz="1050"/>
            </a:lvl2pPr>
            <a:lvl3pPr marL="685800" indent="0" latinLnBrk="0">
              <a:buNone/>
              <a:defRPr lang="zh-TW" sz="900"/>
            </a:lvl3pPr>
            <a:lvl4pPr marL="1028700" indent="0" latinLnBrk="0">
              <a:buNone/>
              <a:defRPr lang="zh-TW" sz="750"/>
            </a:lvl4pPr>
            <a:lvl5pPr marL="1371600" indent="0" latinLnBrk="0">
              <a:buNone/>
              <a:defRPr lang="zh-TW" sz="750"/>
            </a:lvl5pPr>
            <a:lvl6pPr marL="1714500" indent="0" latinLnBrk="0">
              <a:buNone/>
              <a:defRPr lang="zh-TW" sz="750"/>
            </a:lvl6pPr>
            <a:lvl7pPr marL="2057400" indent="0" latinLnBrk="0">
              <a:buNone/>
              <a:defRPr lang="zh-TW" sz="750"/>
            </a:lvl7pPr>
            <a:lvl8pPr marL="2400300" indent="0" latinLnBrk="0">
              <a:buNone/>
              <a:defRPr lang="zh-TW" sz="750"/>
            </a:lvl8pPr>
            <a:lvl9pPr marL="2743200" indent="0" latinLnBrk="0">
              <a:buNone/>
              <a:defRPr lang="zh-TW"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6257036"/>
            <a:ext cx="9144000" cy="54864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971550" y="381000"/>
            <a:ext cx="72009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71550" y="1828800"/>
            <a:ext cx="72009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417128" y="6419462"/>
            <a:ext cx="1013537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75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971550" y="6419462"/>
            <a:ext cx="3886200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75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648769" y="6419462"/>
            <a:ext cx="523681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75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E31375A4-56A4-47D6-9801-1991572033F7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 userDrawn="1"/>
        </p:nvSpPr>
        <p:spPr>
          <a:xfrm>
            <a:off x="0" y="6257036"/>
            <a:ext cx="9144000" cy="54864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zh-TW" sz="2400" b="1" kern="1200" cap="all" baseline="0">
          <a:solidFill>
            <a:schemeClr val="accent1"/>
          </a:solidFill>
          <a:effectLst>
            <a:outerShdw blurRad="38100" dist="25400" dir="18900000" algn="bl" rotWithShape="0">
              <a:schemeClr val="bg1">
                <a:alpha val="80000"/>
              </a:schemeClr>
            </a:outerShdw>
          </a:effectLst>
          <a:latin typeface="Microsoft JhengHei UI" panose="020B0604030504040204" pitchFamily="34" charset="-120"/>
          <a:ea typeface="Microsoft JhengHei UI" panose="020B0604030504040204" pitchFamily="34" charset="-120"/>
          <a:cs typeface="+mj-cs"/>
        </a:defRPr>
      </a:lvl1pPr>
    </p:titleStyle>
    <p:bodyStyle>
      <a:lvl1pPr marL="205740" indent="-171450" algn="l" defTabSz="685800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Font typeface="Arial" pitchFamily="34" charset="0"/>
        <a:buChar char="•"/>
        <a:defRPr lang="zh-TW" sz="15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44577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 pitchFamily="34" charset="0"/>
        <a:buChar char="•"/>
        <a:defRPr lang="zh-TW" sz="135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68580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lang="zh-TW" sz="12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92583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lang="zh-TW" sz="105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16586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lang="zh-TW" sz="105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137160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lang="zh-TW"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lang="zh-TW"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78308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lang="zh-TW"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98882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lang="zh-TW"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lang="zh-TW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10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OR lab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2013/04/22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6182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例子</a:t>
            </a:r>
            <a:r>
              <a:rPr lang="en-US" altLang="zh-TW" dirty="0" smtClean="0"/>
              <a:t>2 (IP)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/>
              <a:t>max 5x+8y</a:t>
            </a:r>
          </a:p>
          <a:p>
            <a:r>
              <a:rPr lang="en-US" altLang="zh-TW" sz="2000" dirty="0" err="1"/>
              <a:t>s.t.</a:t>
            </a:r>
            <a:r>
              <a:rPr lang="en-US" altLang="zh-TW" sz="2000" dirty="0"/>
              <a:t> </a:t>
            </a:r>
          </a:p>
          <a:p>
            <a:pPr lvl="1"/>
            <a:r>
              <a:rPr lang="en-US" altLang="zh-TW" sz="1800" dirty="0" err="1"/>
              <a:t>x+y</a:t>
            </a:r>
            <a:r>
              <a:rPr lang="en-US" altLang="zh-TW" sz="1800" dirty="0"/>
              <a:t> &lt;= 6</a:t>
            </a:r>
          </a:p>
          <a:p>
            <a:pPr lvl="1"/>
            <a:r>
              <a:rPr lang="en-US" altLang="zh-TW" sz="1800" dirty="0"/>
              <a:t>5x+9y &lt;= 45</a:t>
            </a:r>
          </a:p>
          <a:p>
            <a:pPr lvl="1"/>
            <a:r>
              <a:rPr lang="en-US" altLang="zh-TW" sz="1800" dirty="0"/>
              <a:t>x, y &gt;= </a:t>
            </a:r>
            <a:r>
              <a:rPr lang="en-US" altLang="zh-TW" sz="1800" dirty="0" smtClean="0"/>
              <a:t>0 and integer</a:t>
            </a:r>
            <a:endParaRPr lang="en-US" altLang="zh-TW" sz="1800" dirty="0"/>
          </a:p>
        </p:txBody>
      </p:sp>
    </p:spTree>
    <p:extLst>
      <p:ext uri="{BB962C8B-B14F-4D97-AF65-F5344CB8AC3E}">
        <p14:creationId xmlns:p14="http://schemas.microsoft.com/office/powerpoint/2010/main" val="339580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Formulation and result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1524000"/>
            <a:ext cx="6628090" cy="6674119"/>
          </a:xfr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558" y="4679674"/>
            <a:ext cx="3905250" cy="153352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dash"/>
          </a:ln>
        </p:spPr>
      </p:pic>
    </p:spTree>
    <p:extLst>
      <p:ext uri="{BB962C8B-B14F-4D97-AF65-F5344CB8AC3E}">
        <p14:creationId xmlns:p14="http://schemas.microsoft.com/office/powerpoint/2010/main" val="356717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Example 3 (MIP)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/>
              <a:t>max 5x+8y</a:t>
            </a:r>
          </a:p>
          <a:p>
            <a:r>
              <a:rPr lang="en-US" altLang="zh-TW" sz="2000" dirty="0" err="1"/>
              <a:t>s.t.</a:t>
            </a:r>
            <a:r>
              <a:rPr lang="en-US" altLang="zh-TW" sz="2000" dirty="0"/>
              <a:t> </a:t>
            </a:r>
          </a:p>
          <a:p>
            <a:pPr lvl="1"/>
            <a:r>
              <a:rPr lang="en-US" altLang="zh-TW" sz="1800" dirty="0" err="1"/>
              <a:t>x+y</a:t>
            </a:r>
            <a:r>
              <a:rPr lang="en-US" altLang="zh-TW" sz="1800" dirty="0"/>
              <a:t> &lt;= 6</a:t>
            </a:r>
          </a:p>
          <a:p>
            <a:pPr lvl="1"/>
            <a:r>
              <a:rPr lang="en-US" altLang="zh-TW" sz="1800" dirty="0"/>
              <a:t>5x+9y &lt;= </a:t>
            </a:r>
            <a:r>
              <a:rPr lang="en-US" altLang="zh-TW" sz="1800" dirty="0" smtClean="0"/>
              <a:t>45</a:t>
            </a:r>
          </a:p>
          <a:p>
            <a:pPr lvl="1"/>
            <a:r>
              <a:rPr lang="en-US" altLang="zh-TW" sz="1800" dirty="0" smtClean="0"/>
              <a:t>x &gt;= 3y</a:t>
            </a:r>
            <a:endParaRPr lang="en-US" altLang="zh-TW" sz="1800" dirty="0" smtClean="0"/>
          </a:p>
          <a:p>
            <a:pPr lvl="1"/>
            <a:r>
              <a:rPr lang="en-US" altLang="zh-TW" sz="1800" dirty="0" smtClean="0"/>
              <a:t>x is </a:t>
            </a:r>
            <a:r>
              <a:rPr lang="en-US" altLang="zh-TW" sz="1800" dirty="0" smtClean="0"/>
              <a:t>integer</a:t>
            </a:r>
          </a:p>
          <a:p>
            <a:pPr lvl="1"/>
            <a:r>
              <a:rPr lang="en-US" altLang="zh-TW" sz="1800" dirty="0" smtClean="0"/>
              <a:t>y = {0, 1}</a:t>
            </a:r>
            <a:endParaRPr lang="en-US" altLang="zh-TW" sz="1800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010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Result</a:t>
            </a:r>
            <a:endParaRPr lang="zh-TW" altLang="en-US" dirty="0"/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1524000"/>
            <a:ext cx="6434809" cy="6479808"/>
          </a:xfr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59" y="4016191"/>
            <a:ext cx="3905250" cy="1495425"/>
          </a:xfrm>
          <a:prstGeom prst="rect">
            <a:avLst/>
          </a:prstGeom>
          <a:ln>
            <a:solidFill>
              <a:schemeClr val="accent1"/>
            </a:solidFill>
            <a:prstDash val="dash"/>
          </a:ln>
        </p:spPr>
      </p:pic>
    </p:spTree>
    <p:extLst>
      <p:ext uri="{BB962C8B-B14F-4D97-AF65-F5344CB8AC3E}">
        <p14:creationId xmlns:p14="http://schemas.microsoft.com/office/powerpoint/2010/main" val="186742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如果找不到解</a:t>
            </a:r>
            <a:r>
              <a:rPr lang="en-US" altLang="zh-TW" dirty="0" smtClean="0"/>
              <a:t>...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37" y="2195512"/>
            <a:ext cx="4429125" cy="3381375"/>
          </a:xfrm>
        </p:spPr>
      </p:pic>
    </p:spTree>
    <p:extLst>
      <p:ext uri="{BB962C8B-B14F-4D97-AF65-F5344CB8AC3E}">
        <p14:creationId xmlns:p14="http://schemas.microsoft.com/office/powerpoint/2010/main" val="63715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Excel Solver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" indent="0">
              <a:buNone/>
            </a:pPr>
            <a:r>
              <a:rPr lang="zh-TW" altLang="en-US" dirty="0" smtClean="0"/>
              <a:t>一個</a:t>
            </a:r>
            <a:r>
              <a:rPr lang="en-US" altLang="zh-TW" dirty="0" smtClean="0"/>
              <a:t>Excel</a:t>
            </a:r>
            <a:r>
              <a:rPr lang="zh-TW" altLang="en-US" dirty="0" smtClean="0"/>
              <a:t>的增益集</a:t>
            </a:r>
            <a:r>
              <a:rPr lang="en-US" altLang="zh-TW" dirty="0" smtClean="0"/>
              <a:t>(</a:t>
            </a:r>
            <a:r>
              <a:rPr lang="zh-TW" altLang="en-US" dirty="0" smtClean="0"/>
              <a:t>類似統計的</a:t>
            </a:r>
            <a:r>
              <a:rPr lang="en-US" altLang="zh-TW" dirty="0" smtClean="0"/>
              <a:t>Data Analysis)</a:t>
            </a:r>
          </a:p>
          <a:p>
            <a:pPr marL="34290" indent="0">
              <a:buNone/>
            </a:pPr>
            <a:r>
              <a:rPr lang="zh-TW" altLang="en-US" dirty="0" smtClean="0"/>
              <a:t>可以快速得出線性規劃的解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61342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安</a:t>
            </a:r>
            <a:r>
              <a:rPr lang="zh-TW" altLang="en-US" dirty="0"/>
              <a:t>裝</a:t>
            </a:r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33" y="1524000"/>
            <a:ext cx="3889571" cy="5860059"/>
          </a:xfrm>
        </p:spPr>
      </p:pic>
      <p:sp>
        <p:nvSpPr>
          <p:cNvPr id="8" name="向右箭號 7"/>
          <p:cNvSpPr/>
          <p:nvPr/>
        </p:nvSpPr>
        <p:spPr>
          <a:xfrm rot="9312624">
            <a:off x="768498" y="5282386"/>
            <a:ext cx="837127" cy="4737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937" y="381000"/>
            <a:ext cx="8410575" cy="6524625"/>
          </a:xfrm>
          <a:prstGeom prst="rect">
            <a:avLst/>
          </a:prstGeom>
        </p:spPr>
      </p:pic>
      <p:sp>
        <p:nvSpPr>
          <p:cNvPr id="10" name="向右箭號 9"/>
          <p:cNvSpPr/>
          <p:nvPr/>
        </p:nvSpPr>
        <p:spPr>
          <a:xfrm rot="1957000">
            <a:off x="3816626" y="2425148"/>
            <a:ext cx="807189" cy="397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向右箭號 10"/>
          <p:cNvSpPr/>
          <p:nvPr/>
        </p:nvSpPr>
        <p:spPr>
          <a:xfrm rot="2730122">
            <a:off x="7673357" y="5614136"/>
            <a:ext cx="426187" cy="382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023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安裝 </a:t>
            </a:r>
            <a:r>
              <a:rPr lang="en-US" altLang="zh-TW" dirty="0" smtClean="0"/>
              <a:t>II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840" y="1679016"/>
            <a:ext cx="5266319" cy="8077521"/>
          </a:xfrm>
        </p:spPr>
      </p:pic>
    </p:spTree>
    <p:extLst>
      <p:ext uri="{BB962C8B-B14F-4D97-AF65-F5344CB8AC3E}">
        <p14:creationId xmlns:p14="http://schemas.microsoft.com/office/powerpoint/2010/main" val="100345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71550" y="0"/>
            <a:ext cx="7200900" cy="1143000"/>
          </a:xfrm>
        </p:spPr>
        <p:txBody>
          <a:bodyPr/>
          <a:lstStyle/>
          <a:p>
            <a:r>
              <a:rPr lang="zh-TW" altLang="en-US" dirty="0" smtClean="0"/>
              <a:t>使用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1108656"/>
            <a:ext cx="7200900" cy="901058"/>
          </a:xfr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04" y="2038462"/>
            <a:ext cx="4778062" cy="4819538"/>
          </a:xfrm>
          <a:prstGeom prst="rect">
            <a:avLst/>
          </a:prstGeom>
        </p:spPr>
      </p:pic>
      <p:sp>
        <p:nvSpPr>
          <p:cNvPr id="9" name="向右箭號 8"/>
          <p:cNvSpPr/>
          <p:nvPr/>
        </p:nvSpPr>
        <p:spPr>
          <a:xfrm rot="7131447">
            <a:off x="3322749" y="450761"/>
            <a:ext cx="811369" cy="2962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向右箭號 9"/>
          <p:cNvSpPr/>
          <p:nvPr/>
        </p:nvSpPr>
        <p:spPr>
          <a:xfrm rot="7131447">
            <a:off x="7145628" y="757707"/>
            <a:ext cx="811369" cy="2962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016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例子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lp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000" dirty="0"/>
              <a:t>m</a:t>
            </a:r>
            <a:r>
              <a:rPr lang="en-US" altLang="zh-TW" sz="2000" dirty="0" smtClean="0"/>
              <a:t>ax 5x+8y</a:t>
            </a:r>
          </a:p>
          <a:p>
            <a:r>
              <a:rPr lang="en-US" altLang="zh-TW" sz="2000" dirty="0" err="1"/>
              <a:t>s</a:t>
            </a:r>
            <a:r>
              <a:rPr lang="en-US" altLang="zh-TW" sz="2000" dirty="0" err="1" smtClean="0"/>
              <a:t>.t.</a:t>
            </a:r>
            <a:r>
              <a:rPr lang="en-US" altLang="zh-TW" sz="2000" dirty="0" smtClean="0"/>
              <a:t> </a:t>
            </a:r>
          </a:p>
          <a:p>
            <a:pPr lvl="1"/>
            <a:r>
              <a:rPr lang="en-US" altLang="zh-TW" sz="1800" dirty="0" err="1" smtClean="0"/>
              <a:t>x+y</a:t>
            </a:r>
            <a:r>
              <a:rPr lang="en-US" altLang="zh-TW" sz="1800" dirty="0" smtClean="0"/>
              <a:t> &lt;= 6</a:t>
            </a:r>
          </a:p>
          <a:p>
            <a:pPr lvl="1"/>
            <a:r>
              <a:rPr lang="en-US" altLang="zh-TW" sz="1800" dirty="0" smtClean="0"/>
              <a:t>5x+9y &lt;= 45</a:t>
            </a:r>
            <a:endParaRPr lang="en-US" altLang="zh-TW" sz="1800" dirty="0"/>
          </a:p>
          <a:p>
            <a:pPr lvl="1"/>
            <a:r>
              <a:rPr lang="en-US" altLang="zh-TW" sz="1800" dirty="0"/>
              <a:t>x</a:t>
            </a:r>
            <a:r>
              <a:rPr lang="en-US" altLang="zh-TW" sz="1800" dirty="0" smtClean="0"/>
              <a:t>, y &gt;= 0</a:t>
            </a:r>
          </a:p>
        </p:txBody>
      </p:sp>
    </p:spTree>
    <p:extLst>
      <p:ext uri="{BB962C8B-B14F-4D97-AF65-F5344CB8AC3E}">
        <p14:creationId xmlns:p14="http://schemas.microsoft.com/office/powerpoint/2010/main" val="35553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Formulation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690" y="3164781"/>
            <a:ext cx="3838575" cy="1571625"/>
          </a:xfrm>
        </p:spPr>
      </p:pic>
      <p:cxnSp>
        <p:nvCxnSpPr>
          <p:cNvPr id="6" name="肘形接點 5"/>
          <p:cNvCxnSpPr/>
          <p:nvPr/>
        </p:nvCxnSpPr>
        <p:spPr>
          <a:xfrm>
            <a:off x="1493648" y="2601532"/>
            <a:ext cx="3000442" cy="1349061"/>
          </a:xfrm>
          <a:prstGeom prst="bentConnector3">
            <a:avLst>
              <a:gd name="adj1" fmla="val 20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/>
          <p:cNvSpPr txBox="1"/>
          <p:nvPr/>
        </p:nvSpPr>
        <p:spPr>
          <a:xfrm>
            <a:off x="1081523" y="2163650"/>
            <a:ext cx="325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=</a:t>
            </a:r>
            <a:r>
              <a:rPr lang="en-US" altLang="zh-TW" dirty="0" smtClean="0"/>
              <a:t>SUMPRODUCT(C1:D1,C3:D3</a:t>
            </a:r>
            <a:r>
              <a:rPr lang="en-US" altLang="zh-TW" dirty="0"/>
              <a:t>)</a:t>
            </a:r>
            <a:endParaRPr lang="zh-TW" altLang="en-US" dirty="0"/>
          </a:p>
        </p:txBody>
      </p:sp>
      <p:cxnSp>
        <p:nvCxnSpPr>
          <p:cNvPr id="11" name="肘形接點 10"/>
          <p:cNvCxnSpPr/>
          <p:nvPr/>
        </p:nvCxnSpPr>
        <p:spPr>
          <a:xfrm flipV="1">
            <a:off x="1493648" y="4203341"/>
            <a:ext cx="2993834" cy="310501"/>
          </a:xfrm>
          <a:prstGeom prst="bentConnector3">
            <a:avLst>
              <a:gd name="adj1" fmla="val 1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971550" y="4776520"/>
            <a:ext cx="325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=</a:t>
            </a:r>
            <a:r>
              <a:rPr lang="en-US" altLang="zh-TW" dirty="0" smtClean="0"/>
              <a:t>SUMPRODUCT(C1:D1,C4:D4)</a:t>
            </a:r>
            <a:endParaRPr lang="zh-TW" altLang="en-US" dirty="0"/>
          </a:p>
        </p:txBody>
      </p:sp>
      <p:cxnSp>
        <p:nvCxnSpPr>
          <p:cNvPr id="19" name="直線單箭頭接點 18"/>
          <p:cNvCxnSpPr/>
          <p:nvPr/>
        </p:nvCxnSpPr>
        <p:spPr>
          <a:xfrm flipH="1">
            <a:off x="4661852" y="2532982"/>
            <a:ext cx="128788" cy="1856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/>
          <p:cNvSpPr txBox="1"/>
          <p:nvPr/>
        </p:nvSpPr>
        <p:spPr>
          <a:xfrm>
            <a:off x="4790640" y="2192086"/>
            <a:ext cx="325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=</a:t>
            </a:r>
            <a:r>
              <a:rPr lang="en-US" altLang="zh-TW" dirty="0" smtClean="0"/>
              <a:t>SUMPRODUCT(C1:D1,C5:D5)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4975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Formulation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82" y="1524000"/>
            <a:ext cx="7301338" cy="7339301"/>
          </a:xfrm>
        </p:spPr>
      </p:pic>
      <p:pic>
        <p:nvPicPr>
          <p:cNvPr id="5" name="內容版面配置區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440" y="4555700"/>
            <a:ext cx="3838575" cy="1571625"/>
          </a:xfrm>
          <a:prstGeom prst="rect">
            <a:avLst/>
          </a:prstGeom>
          <a:ln>
            <a:solidFill>
              <a:schemeClr val="accent1"/>
            </a:solidFill>
            <a:prstDash val="dashDot"/>
          </a:ln>
        </p:spPr>
      </p:pic>
    </p:spTree>
    <p:extLst>
      <p:ext uri="{BB962C8B-B14F-4D97-AF65-F5344CB8AC3E}">
        <p14:creationId xmlns:p14="http://schemas.microsoft.com/office/powerpoint/2010/main" val="319208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Result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425" y="3143250"/>
            <a:ext cx="3867150" cy="1485900"/>
          </a:xfrm>
        </p:spPr>
      </p:pic>
    </p:spTree>
    <p:extLst>
      <p:ext uri="{BB962C8B-B14F-4D97-AF65-F5344CB8AC3E}">
        <p14:creationId xmlns:p14="http://schemas.microsoft.com/office/powerpoint/2010/main" val="395354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d Line Business 16x9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F180B1C-2212-497F-A259-C959ADD04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業務紅線簡報 (寬螢幕)</Template>
  <TotalTime>0</TotalTime>
  <Words>116</Words>
  <Application>Microsoft Office PowerPoint</Application>
  <PresentationFormat>如螢幕大小 (4:3)</PresentationFormat>
  <Paragraphs>37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9" baseType="lpstr">
      <vt:lpstr>Microsoft JhengHei UI</vt:lpstr>
      <vt:lpstr>微軟正黑體</vt:lpstr>
      <vt:lpstr>Arial</vt:lpstr>
      <vt:lpstr>Cambria</vt:lpstr>
      <vt:lpstr>Red Line Business 16x9</vt:lpstr>
      <vt:lpstr>OR lab</vt:lpstr>
      <vt:lpstr>Excel Solver</vt:lpstr>
      <vt:lpstr>安裝</vt:lpstr>
      <vt:lpstr>安裝 II</vt:lpstr>
      <vt:lpstr>使用</vt:lpstr>
      <vt:lpstr>例子(lp)</vt:lpstr>
      <vt:lpstr>Formulation</vt:lpstr>
      <vt:lpstr>Formulation</vt:lpstr>
      <vt:lpstr>Result</vt:lpstr>
      <vt:lpstr>例子2 (IP)</vt:lpstr>
      <vt:lpstr>Formulation and result</vt:lpstr>
      <vt:lpstr>Example 3 (MIP)</vt:lpstr>
      <vt:lpstr>Result</vt:lpstr>
      <vt:lpstr>如果找不到解...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2013-04-21T15:24:04Z</dcterms:created>
  <dcterms:modified xsi:type="dcterms:W3CDTF">2013-04-22T02:36:40Z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TC030310239991</vt:lpwstr>
  </property>
</Properties>
</file>