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4660"/>
  </p:normalViewPr>
  <p:slideViewPr>
    <p:cSldViewPr>
      <p:cViewPr varScale="1">
        <p:scale>
          <a:sx n="103" d="100"/>
          <a:sy n="103" d="100"/>
        </p:scale>
        <p:origin x="4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27963;&#38913;&#31807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firm 1</c:v>
          </c:tx>
          <c:spPr>
            <a:ln w="25400" cap="rnd">
              <a:noFill/>
              <a:round/>
            </a:ln>
            <a:effectLst>
              <a:glow rad="76200">
                <a:scrgbClr r="0" g="0" b="0">
                  <a:tint val="30000"/>
                  <a:shade val="95000"/>
                  <a:satMod val="300000"/>
                  <a:alpha val="50000"/>
                </a:scrgbClr>
              </a:glo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hade val="76000"/>
                      <a:tint val="73000"/>
                      <a:satMod val="150000"/>
                    </a:schemeClr>
                  </a:gs>
                  <a:gs pos="25000">
                    <a:schemeClr val="accent4">
                      <a:shade val="76000"/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4">
                      <a:shade val="76000"/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4">
                      <a:shade val="76000"/>
                      <a:shade val="57000"/>
                      <a:satMod val="120000"/>
                    </a:schemeClr>
                  </a:gs>
                  <a:gs pos="80000">
                    <a:schemeClr val="accent4">
                      <a:shade val="76000"/>
                      <a:shade val="56000"/>
                      <a:satMod val="145000"/>
                    </a:schemeClr>
                  </a:gs>
                  <a:gs pos="88000">
                    <a:schemeClr val="accent4">
                      <a:shade val="76000"/>
                      <a:shade val="63000"/>
                      <a:satMod val="160000"/>
                    </a:schemeClr>
                  </a:gs>
                  <a:gs pos="100000">
                    <a:schemeClr val="accent4">
                      <a:shade val="76000"/>
                      <a:tint val="99555"/>
                      <a:satMod val="155000"/>
                    </a:schemeClr>
                  </a:gs>
                </a:gsLst>
                <a:lin ang="5400000" scaled="1"/>
              </a:gradFill>
              <a:ln w="9525" cap="rnd">
                <a:solidFill>
                  <a:schemeClr val="accent4">
                    <a:shade val="76000"/>
                  </a:schemeClr>
                </a:solidFill>
                <a:round/>
              </a:ln>
              <a:effectLst>
                <a:glow rad="762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  <a:scene3d>
                <a:camera prst="orthographicFront" fov="0">
                  <a:rot lat="0" lon="0" rev="0"/>
                </a:camera>
                <a:lightRig rig="harsh" dir="t">
                  <a:rot lat="6000000" lon="6000000" rev="0"/>
                </a:lightRig>
              </a:scene3d>
              <a:sp3d contourW="10000" prstMaterial="metal">
                <a:bevelT w="20000" h="9000" prst="softRound"/>
                <a:contourClr>
                  <a:scrgbClr r="0" g="0" b="0">
                    <a:shade val="30000"/>
                    <a:satMod val="200000"/>
                  </a:scrgbClr>
                </a:contourClr>
              </a:sp3d>
            </c:spPr>
          </c:marker>
          <c:trendline>
            <c:spPr>
              <a:ln w="19050" cap="rnd">
                <a:solidFill>
                  <a:schemeClr val="accent4">
                    <a:shade val="76000"/>
                  </a:schemeClr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xVal>
            <c:numRef>
              <c:f>工作表1!$F$10:$N$10</c:f>
              <c:numCache>
                <c:formatCode>General</c:formatCode>
                <c:ptCount val="9"/>
                <c:pt idx="0">
                  <c:v>4</c:v>
                </c:pt>
                <c:pt idx="1">
                  <c:v>3.5</c:v>
                </c:pt>
                <c:pt idx="2">
                  <c:v>3</c:v>
                </c:pt>
                <c:pt idx="3">
                  <c:v>2.5</c:v>
                </c:pt>
                <c:pt idx="4">
                  <c:v>2</c:v>
                </c:pt>
                <c:pt idx="5">
                  <c:v>1.5</c:v>
                </c:pt>
                <c:pt idx="6">
                  <c:v>1</c:v>
                </c:pt>
                <c:pt idx="7">
                  <c:v>0.5</c:v>
                </c:pt>
                <c:pt idx="8">
                  <c:v>0</c:v>
                </c:pt>
              </c:numCache>
            </c:numRef>
          </c:xVal>
          <c:yVal>
            <c:numRef>
              <c:f>工作表1!$F$11:$N$11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yVal>
          <c:smooth val="0"/>
        </c:ser>
        <c:ser>
          <c:idx val="1"/>
          <c:order val="1"/>
          <c:tx>
            <c:v>firm 2</c:v>
          </c:tx>
          <c:spPr>
            <a:ln w="25400" cap="rnd">
              <a:noFill/>
              <a:round/>
            </a:ln>
            <a:effectLst>
              <a:glow rad="76200">
                <a:scrgbClr r="0" g="0" b="0">
                  <a:tint val="30000"/>
                  <a:shade val="95000"/>
                  <a:satMod val="300000"/>
                  <a:alpha val="50000"/>
                </a:scrgbClr>
              </a:glo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tint val="77000"/>
                      <a:tint val="73000"/>
                      <a:satMod val="150000"/>
                    </a:schemeClr>
                  </a:gs>
                  <a:gs pos="25000">
                    <a:schemeClr val="accent4">
                      <a:tint val="77000"/>
                      <a:tint val="96000"/>
                      <a:shade val="80000"/>
                      <a:satMod val="105000"/>
                    </a:schemeClr>
                  </a:gs>
                  <a:gs pos="38000">
                    <a:schemeClr val="accent4">
                      <a:tint val="77000"/>
                      <a:tint val="96000"/>
                      <a:shade val="59000"/>
                      <a:satMod val="120000"/>
                    </a:schemeClr>
                  </a:gs>
                  <a:gs pos="55000">
                    <a:schemeClr val="accent4">
                      <a:tint val="77000"/>
                      <a:shade val="57000"/>
                      <a:satMod val="120000"/>
                    </a:schemeClr>
                  </a:gs>
                  <a:gs pos="80000">
                    <a:schemeClr val="accent4">
                      <a:tint val="77000"/>
                      <a:shade val="56000"/>
                      <a:satMod val="145000"/>
                    </a:schemeClr>
                  </a:gs>
                  <a:gs pos="88000">
                    <a:schemeClr val="accent4">
                      <a:tint val="77000"/>
                      <a:shade val="63000"/>
                      <a:satMod val="160000"/>
                    </a:schemeClr>
                  </a:gs>
                  <a:gs pos="100000">
                    <a:schemeClr val="accent4">
                      <a:tint val="77000"/>
                      <a:tint val="99555"/>
                      <a:satMod val="155000"/>
                    </a:schemeClr>
                  </a:gs>
                </a:gsLst>
                <a:lin ang="5400000" scaled="1"/>
              </a:gradFill>
              <a:ln w="9525" cap="rnd">
                <a:solidFill>
                  <a:schemeClr val="accent4">
                    <a:tint val="77000"/>
                  </a:schemeClr>
                </a:solidFill>
                <a:round/>
              </a:ln>
              <a:effectLst>
                <a:glow rad="76200">
                  <a:scrgbClr r="0" g="0" b="0">
                    <a:tint val="30000"/>
                    <a:shade val="95000"/>
                    <a:satMod val="300000"/>
                    <a:alpha val="50000"/>
                  </a:scrgbClr>
                </a:glow>
              </a:effectLst>
              <a:scene3d>
                <a:camera prst="orthographicFront" fov="0">
                  <a:rot lat="0" lon="0" rev="0"/>
                </a:camera>
                <a:lightRig rig="harsh" dir="t">
                  <a:rot lat="6000000" lon="6000000" rev="0"/>
                </a:lightRig>
              </a:scene3d>
              <a:sp3d contourW="10000" prstMaterial="metal">
                <a:bevelT w="20000" h="9000" prst="softRound"/>
                <a:contourClr>
                  <a:scrgbClr r="0" g="0" b="0">
                    <a:shade val="30000"/>
                    <a:satMod val="200000"/>
                  </a:scrgbClr>
                </a:contourClr>
              </a:sp3d>
            </c:spPr>
          </c:marker>
          <c:trendline>
            <c:spPr>
              <a:ln w="19050" cap="rnd">
                <a:solidFill>
                  <a:schemeClr val="accent4">
                    <a:tint val="77000"/>
                  </a:schemeClr>
                </a:solidFill>
                <a:prstDash val="sysDash"/>
              </a:ln>
              <a:effectLst/>
            </c:spPr>
            <c:trendlineType val="linear"/>
            <c:dispRSqr val="0"/>
            <c:dispEq val="0"/>
          </c:trendline>
          <c:xVal>
            <c:numRef>
              <c:f>工作表1!$F$14:$N$14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工作表1!$F$15:$N$15</c:f>
              <c:numCache>
                <c:formatCode>General</c:formatCode>
                <c:ptCount val="9"/>
                <c:pt idx="0">
                  <c:v>1</c:v>
                </c:pt>
                <c:pt idx="1">
                  <c:v>0.5</c:v>
                </c:pt>
                <c:pt idx="2">
                  <c:v>0</c:v>
                </c:pt>
                <c:pt idx="3">
                  <c:v>-0.5</c:v>
                </c:pt>
                <c:pt idx="4">
                  <c:v>-1</c:v>
                </c:pt>
                <c:pt idx="5">
                  <c:v>-1.5</c:v>
                </c:pt>
                <c:pt idx="6">
                  <c:v>-2</c:v>
                </c:pt>
                <c:pt idx="7">
                  <c:v>-2.5</c:v>
                </c:pt>
                <c:pt idx="8">
                  <c:v>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8658680"/>
        <c:axId val="228673656"/>
      </c:scatterChart>
      <c:valAx>
        <c:axId val="228658680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q1</a:t>
                </a:r>
                <a:endParaRPr lang="zh-TW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28673656"/>
        <c:crosses val="autoZero"/>
        <c:crossBetween val="midCat"/>
      </c:valAx>
      <c:valAx>
        <c:axId val="228673656"/>
        <c:scaling>
          <c:orientation val="minMax"/>
          <c:max val="8"/>
          <c:min val="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q2</a:t>
                </a:r>
                <a:endParaRPr lang="zh-TW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7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286586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AC8318-34D5-440C-94CD-A19B05DD475C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cap="none" dirty="0" smtClean="0"/>
              <a:t>Operation Research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2013/06/03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00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 </m:t>
                    </m:r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/>
                        </m:sSub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TW" altLang="zh-TW" sz="2400" dirty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−2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sz="2400" i="1">
                        <a:latin typeface="Cambria Math" panose="02040503050406030204" pitchFamily="18" charset="0"/>
                      </a:rPr>
                      <m:t>&gt; </m:t>
                    </m:r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zh-TW" altLang="zh-TW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−2</m:t>
                        </m:r>
                        <m:sSub>
                          <m:sSub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752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TW" altLang="zh-TW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TW" altLang="zh-TW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zh-TW" altLang="zh-TW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10−4+8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US" altLang="zh-TW" sz="2400" i="1" dirty="0" smtClean="0"/>
              </a:p>
              <a:p>
                <a:pPr marL="36576" lv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TW" altLang="zh-TW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d>
                        <m:dPr>
                          <m:ctrlPr>
                            <a:rPr lang="zh-TW" altLang="zh-TW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10−16+2</m:t>
                          </m:r>
                        </m:e>
                      </m:d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sz="240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sz="2400">
                          <a:latin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zh-TW" altLang="zh-TW" sz="2400" dirty="0"/>
              </a:p>
              <a:p>
                <a:pPr marL="36576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sz="2400" i="1">
                        <a:latin typeface="Cambria Math" panose="02040503050406030204" pitchFamily="18" charset="0"/>
                      </a:rPr>
                      <m:t>=0, </m:t>
                    </m:r>
                    <m:sSubSup>
                      <m:sSubSup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altLang="zh-TW" sz="2400" dirty="0"/>
                  <a:t> reduces from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zh-TW" sz="2400" dirty="0"/>
                  <a:t> to 4,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val="2832025997"/>
              </p:ext>
            </p:extLst>
          </p:nvPr>
        </p:nvGraphicFramePr>
        <p:xfrm>
          <a:off x="457200" y="1600200"/>
          <a:ext cx="724123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820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d>
                      <m:d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−2</m:t>
                        </m:r>
                        <m:sSub>
                          <m:sSubPr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zh-TW" i="1">
                        <a:latin typeface="Cambria Math" panose="02040503050406030204" pitchFamily="18" charset="0"/>
                      </a:rPr>
                      <m:t>&lt;0, </m:t>
                    </m:r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endParaRPr lang="en-US" altLang="zh-TW" i="1" dirty="0" smtClean="0"/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Sup>
                          <m:sSubSupPr>
                            <m:ctrlPr>
                              <a:rPr lang="zh-TW" altLang="zh-TW" sz="3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US" altLang="zh-TW" sz="3200" b="1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zh-TW" altLang="zh-TW" sz="32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32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altLang="zh-TW" sz="32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d>
                          <m:dPr>
                            <m:ctrlPr>
                              <a:rPr lang="zh-TW" altLang="zh-TW" sz="32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zh-TW" altLang="zh-TW" sz="32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TW" sz="32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/>
                            </m:sSubSup>
                            <m:r>
                              <a:rPr lang="en-US" altLang="zh-TW" sz="3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zh-TW" altLang="zh-TW" sz="3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zh-TW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d>
                      <m:dPr>
                        <m:ctrlPr>
                          <a:rPr lang="zh-TW" altLang="zh-TW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zh-TW" altLang="zh-TW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311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 smtClean="0"/>
              <a:t>If </a:t>
            </a:r>
            <a:r>
              <a:rPr lang="en-US" altLang="zh-TW" dirty="0"/>
              <a:t>A’s denial is known, B will deny. If A’s confession is known, B will confess.</a:t>
            </a:r>
            <a:endParaRPr lang="zh-TW" altLang="zh-TW" dirty="0"/>
          </a:p>
          <a:p>
            <a:r>
              <a:rPr lang="en-US" altLang="zh-TW" dirty="0"/>
              <a:t>A vice versa.</a:t>
            </a:r>
            <a:endParaRPr lang="zh-TW" altLang="zh-TW" dirty="0"/>
          </a:p>
          <a:p>
            <a:r>
              <a:rPr lang="en-US" altLang="zh-TW" dirty="0"/>
              <a:t>So Nash Equilibrium is both denial and both confession: (-1, -1), (-6,-6</a:t>
            </a:r>
            <a:r>
              <a:rPr lang="en-US" altLang="zh-TW" dirty="0" smtClean="0"/>
              <a:t>)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52932"/>
              </p:ext>
            </p:extLst>
          </p:nvPr>
        </p:nvGraphicFramePr>
        <p:xfrm>
          <a:off x="611560" y="1446129"/>
          <a:ext cx="8136903" cy="1910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1974"/>
                <a:gridCol w="2711974"/>
                <a:gridCol w="2712955"/>
              </a:tblGrid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Denial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Confession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Denial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3200" kern="1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-1, -1</a:t>
                      </a:r>
                      <a:endParaRPr kumimoji="0" lang="zh-TW" sz="3200" kern="1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-7, -2</a:t>
                      </a:r>
                      <a:endParaRPr kumimoji="0" lang="zh-TW" sz="3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Confession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3200" kern="1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 -7</a:t>
                      </a:r>
                      <a:endParaRPr kumimoji="0" lang="zh-TW" sz="3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3200" kern="100" dirty="0">
                          <a:solidFill>
                            <a:schemeClr val="dk1"/>
                          </a:solidFill>
                          <a:effectLst/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-6, -6</a:t>
                      </a:r>
                      <a:endParaRPr kumimoji="0" lang="zh-TW" sz="3200" kern="1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06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If A’s denial is known, B will deny. If A’s confession is known, B will still deny.</a:t>
            </a:r>
            <a:endParaRPr lang="zh-TW" altLang="zh-TW" dirty="0"/>
          </a:p>
          <a:p>
            <a:r>
              <a:rPr lang="en-US" altLang="zh-TW" dirty="0"/>
              <a:t>A vice versa.</a:t>
            </a:r>
            <a:endParaRPr lang="zh-TW" altLang="zh-TW" dirty="0"/>
          </a:p>
          <a:p>
            <a:r>
              <a:rPr lang="en-US" altLang="zh-TW" dirty="0"/>
              <a:t>Nash equilibrium: A-Denial, B-Denial: (-1,-1)</a:t>
            </a:r>
            <a:endParaRPr lang="zh-TW" altLang="zh-TW" dirty="0"/>
          </a:p>
          <a:p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08925"/>
              </p:ext>
            </p:extLst>
          </p:nvPr>
        </p:nvGraphicFramePr>
        <p:xfrm>
          <a:off x="611560" y="1446129"/>
          <a:ext cx="8136903" cy="1910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1974"/>
                <a:gridCol w="2711974"/>
                <a:gridCol w="2712955"/>
              </a:tblGrid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 </a:t>
                      </a:r>
                      <a:endParaRPr lang="zh-TW" sz="3200" kern="100" dirty="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Denial</a:t>
                      </a:r>
                      <a:endParaRPr lang="zh-TW" sz="3200" kern="100" dirty="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Confession</a:t>
                      </a:r>
                      <a:endParaRPr lang="zh-TW" sz="3200" kern="10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Denial</a:t>
                      </a:r>
                      <a:endParaRPr lang="zh-TW" sz="3200" kern="100" dirty="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-1, -1</a:t>
                      </a:r>
                      <a:endParaRPr lang="zh-TW" sz="3200" kern="10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-5, -4</a:t>
                      </a:r>
                      <a:endParaRPr lang="zh-TW" sz="3200" kern="10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36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Confession</a:t>
                      </a:r>
                      <a:endParaRPr lang="zh-TW" sz="3200" kern="10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-4, -5</a:t>
                      </a:r>
                      <a:endParaRPr lang="zh-TW" sz="3200" kern="10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  <a:cs typeface="Arial" panose="020B0604020202020204" pitchFamily="34" charset="0"/>
                        </a:rPr>
                        <a:t>-6, -6</a:t>
                      </a:r>
                      <a:endParaRPr lang="zh-TW" sz="3200" kern="100" dirty="0"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85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2</a:t>
            </a:r>
            <a:endParaRPr lang="zh-TW" altLang="en-US" dirty="0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129537"/>
              </p:ext>
            </p:extLst>
          </p:nvPr>
        </p:nvGraphicFramePr>
        <p:xfrm>
          <a:off x="1557020" y="1822857"/>
          <a:ext cx="5267960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990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L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C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R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T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FFFF00"/>
                          </a:highlight>
                        </a:rPr>
                        <a:t>1, 2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</a:rPr>
                        <a:t>2, 1</a:t>
                      </a:r>
                      <a:endParaRPr lang="zh-TW" sz="32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</a:rPr>
                        <a:t>1, 0</a:t>
                      </a:r>
                      <a:endParaRPr lang="zh-TW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M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</a:rPr>
                        <a:t>2, 1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FFFF00"/>
                          </a:highlight>
                        </a:rPr>
                        <a:t>0, 1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0, 0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B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highlight>
                            <a:srgbClr val="00FF00"/>
                          </a:highlight>
                        </a:rPr>
                        <a:t>1, 2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2627784" y="4149080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2800" kern="100" dirty="0">
                <a:solidFill>
                  <a:srgbClr val="FFFFFF"/>
                </a:solidFill>
                <a:highlight>
                  <a:srgbClr val="0000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Player 1’s best response</a:t>
            </a:r>
            <a:r>
              <a:rPr lang="en-US" altLang="zh-TW" sz="2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endParaRPr lang="en-US" altLang="zh-TW" sz="2800" kern="100" dirty="0" smtClean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kern="100" dirty="0" smtClean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Player </a:t>
            </a:r>
            <a:r>
              <a:rPr lang="en-US" altLang="zh-TW" sz="2800" kern="100" dirty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2’s best response</a:t>
            </a:r>
            <a:r>
              <a:rPr lang="en-US" altLang="zh-TW" sz="2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endParaRPr lang="en-US" altLang="zh-TW" sz="2800" kern="100" dirty="0" smtClean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kern="100" dirty="0" smtClean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Nash </a:t>
            </a:r>
            <a:r>
              <a:rPr lang="en-US" altLang="zh-TW" sz="2800" kern="100" dirty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Equilibrium</a:t>
            </a:r>
            <a:endParaRPr lang="zh-TW" altLang="zh-TW" sz="2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2</a:t>
            </a:r>
            <a:endParaRPr lang="zh-TW" altLang="en-US" dirty="0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785730"/>
              </p:ext>
            </p:extLst>
          </p:nvPr>
        </p:nvGraphicFramePr>
        <p:xfrm>
          <a:off x="1557020" y="1822857"/>
          <a:ext cx="5267960" cy="195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990"/>
                <a:gridCol w="1316990"/>
                <a:gridCol w="1316990"/>
                <a:gridCol w="131699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L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C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R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T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FFFF00"/>
                          </a:highlight>
                        </a:rPr>
                        <a:t>1, 2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</a:rPr>
                        <a:t>2, 1</a:t>
                      </a:r>
                      <a:endParaRPr lang="zh-TW" sz="32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0000FF"/>
                          </a:highlight>
                        </a:rPr>
                        <a:t>1, 0</a:t>
                      </a:r>
                      <a:endParaRPr lang="zh-TW" sz="32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M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</a:rPr>
                        <a:t>2, 1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FFFF00"/>
                          </a:highlight>
                        </a:rPr>
                        <a:t>0, 1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B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highlight>
                            <a:srgbClr val="00FF00"/>
                          </a:highlight>
                        </a:rPr>
                        <a:t>1, 2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2627784" y="4149080"/>
            <a:ext cx="37444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TW" sz="2800" kern="100" dirty="0">
                <a:solidFill>
                  <a:srgbClr val="FFFFFF"/>
                </a:solidFill>
                <a:highlight>
                  <a:srgbClr val="0000FF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Player 1’s best response</a:t>
            </a:r>
            <a:r>
              <a:rPr lang="en-US" altLang="zh-TW" sz="2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endParaRPr lang="en-US" altLang="zh-TW" sz="2800" kern="100" dirty="0" smtClean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kern="100" dirty="0" smtClean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Player </a:t>
            </a:r>
            <a:r>
              <a:rPr lang="en-US" altLang="zh-TW" sz="2800" kern="100" dirty="0">
                <a:solidFill>
                  <a:schemeClr val="bg1"/>
                </a:solidFill>
                <a:highlight>
                  <a:srgbClr val="FF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2’s best response</a:t>
            </a:r>
            <a:r>
              <a:rPr lang="en-US" altLang="zh-TW" sz="28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</a:t>
            </a:r>
            <a:endParaRPr lang="en-US" altLang="zh-TW" sz="2800" kern="100" dirty="0" smtClean="0"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kern="100" dirty="0" smtClean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Nash </a:t>
            </a:r>
            <a:r>
              <a:rPr lang="en-US" altLang="zh-TW" sz="2800" kern="100" dirty="0">
                <a:solidFill>
                  <a:schemeClr val="bg1"/>
                </a:solidFill>
                <a:highlight>
                  <a:srgbClr val="00FF00"/>
                </a:highlight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Equilibrium</a:t>
            </a:r>
            <a:endParaRPr lang="zh-TW" altLang="zh-TW" sz="28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3" name="向下箭號 2"/>
          <p:cNvSpPr/>
          <p:nvPr/>
        </p:nvSpPr>
        <p:spPr>
          <a:xfrm rot="10800000">
            <a:off x="4355976" y="2636912"/>
            <a:ext cx="504056" cy="5040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下箭號 5"/>
          <p:cNvSpPr/>
          <p:nvPr/>
        </p:nvSpPr>
        <p:spPr>
          <a:xfrm rot="5400000">
            <a:off x="3673034" y="2265392"/>
            <a:ext cx="504056" cy="5040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向下箭號 6"/>
          <p:cNvSpPr/>
          <p:nvPr/>
        </p:nvSpPr>
        <p:spPr>
          <a:xfrm>
            <a:off x="3020975" y="2549637"/>
            <a:ext cx="504056" cy="5040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弧形箭號 (上彎) 4"/>
          <p:cNvSpPr/>
          <p:nvPr/>
        </p:nvSpPr>
        <p:spPr>
          <a:xfrm rot="10800000">
            <a:off x="3490453" y="1297998"/>
            <a:ext cx="2739157" cy="926678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556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3 (c)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 fontScale="62500" lnSpcReduction="2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pPr>
              <a:lnSpc>
                <a:spcPct val="120000"/>
              </a:lnSpc>
            </a:pPr>
            <a:endParaRPr lang="en-US" altLang="zh-TW" sz="3600" dirty="0" smtClean="0"/>
          </a:p>
          <a:p>
            <a:pPr>
              <a:lnSpc>
                <a:spcPct val="120000"/>
              </a:lnSpc>
            </a:pPr>
            <a:r>
              <a:rPr lang="en-US" altLang="zh-TW" sz="3600" dirty="0" smtClean="0"/>
              <a:t>If </a:t>
            </a:r>
            <a:r>
              <a:rPr lang="en-US" altLang="zh-TW" sz="3600" dirty="0"/>
              <a:t>there’s no other player donates, certain player will choose not to donate.</a:t>
            </a:r>
            <a:endParaRPr lang="zh-TW" altLang="zh-TW" sz="3600" dirty="0"/>
          </a:p>
          <a:p>
            <a:pPr>
              <a:lnSpc>
                <a:spcPct val="120000"/>
              </a:lnSpc>
            </a:pPr>
            <a:r>
              <a:rPr lang="en-US" altLang="zh-TW" sz="3600" dirty="0"/>
              <a:t>If there’s one player donates, certain player will choose to donate.</a:t>
            </a:r>
            <a:endParaRPr lang="zh-TW" altLang="zh-TW" sz="3600" dirty="0"/>
          </a:p>
          <a:p>
            <a:pPr>
              <a:lnSpc>
                <a:spcPct val="120000"/>
              </a:lnSpc>
            </a:pPr>
            <a:r>
              <a:rPr lang="en-US" altLang="zh-TW" sz="3600" dirty="0"/>
              <a:t>If there’s two player donates, certain player will choose not to donate.</a:t>
            </a:r>
            <a:endParaRPr lang="zh-TW" altLang="zh-TW" sz="3600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685617"/>
              </p:ext>
            </p:extLst>
          </p:nvPr>
        </p:nvGraphicFramePr>
        <p:xfrm>
          <a:off x="611560" y="1600200"/>
          <a:ext cx="7776863" cy="204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185"/>
                <a:gridCol w="1555185"/>
                <a:gridCol w="1555185"/>
                <a:gridCol w="1555185"/>
                <a:gridCol w="1556123"/>
              </a:tblGrid>
              <a:tr h="511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 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11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 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1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</a:rPr>
                        <a:t>0, 0, 0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-1,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0, 0, -1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</a:rPr>
                        <a:t>3, 2, 2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11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1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</a:rPr>
                        <a:t>-1, 0, 0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highlight>
                            <a:srgbClr val="00FF00"/>
                          </a:highlight>
                        </a:rPr>
                        <a:t>2, 2, 3</a:t>
                      </a:r>
                      <a:endParaRPr lang="zh-TW" sz="3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highlight>
                            <a:srgbClr val="00FF00"/>
                          </a:highlight>
                        </a:rPr>
                        <a:t>2, 3, 2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</a:rPr>
                        <a:t>2, 2, 2</a:t>
                      </a:r>
                      <a:endParaRPr lang="zh-TW" sz="3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3 (d)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For general n and k, let x be the number of persons contributing under a Nash equilibrium.</a:t>
            </a:r>
          </a:p>
          <a:p>
            <a:r>
              <a:rPr lang="en-US" altLang="zh-TW" dirty="0"/>
              <a:t>What are </a:t>
            </a:r>
            <a:r>
              <a:rPr lang="en-US" altLang="zh-TW" dirty="0" smtClean="0"/>
              <a:t>the </a:t>
            </a:r>
            <a:r>
              <a:rPr lang="en-US" altLang="zh-TW" dirty="0"/>
              <a:t>possible values of x</a:t>
            </a:r>
            <a:r>
              <a:rPr lang="en-US" altLang="zh-TW" dirty="0" smtClean="0"/>
              <a:t>?</a:t>
            </a:r>
          </a:p>
          <a:p>
            <a:endParaRPr lang="en-US" altLang="zh-TW" dirty="0"/>
          </a:p>
          <a:p>
            <a:r>
              <a:rPr lang="en-US" altLang="zh-TW" dirty="0"/>
              <a:t>x = k or 0 if k &gt; 1, x = k if k = 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37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4 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6576" lv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𝑚𝑜𝑑</m:t>
                            </m:r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zh-TW" altLang="zh-TW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d>
                              <m:dPr>
                                <m:ctrlPr>
                                  <a:rPr lang="zh-TW" altLang="zh-TW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TW" sz="2400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𝑚𝑜𝑑</m:t>
                            </m:r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  <m:sup>
                            <m:r>
                              <a:rPr lang="en-US" altLang="zh-TW" sz="2400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e>
                    </m:d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altLang="zh-TW" sz="2400" i="1" dirty="0" smtClean="0"/>
              </a:p>
              <a:p>
                <a:pPr marL="36576" indent="0">
                  <a:buNone/>
                </a:pPr>
                <a:r>
                  <a:rPr lang="en-US" altLang="zh-TW" sz="2400" dirty="0"/>
                  <a:t>First order differentiation</a:t>
                </a:r>
                <a:r>
                  <a:rPr lang="en-US" altLang="zh-TW" sz="2400" dirty="0" smtClean="0"/>
                  <a:t>:</a:t>
                </a:r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bSup>
                        <m:sSubSupPr>
                          <m:ctrlP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/>
                      </m:sSub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/>
                      </m:sSub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4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zh-TW" sz="2400" dirty="0"/>
              </a:p>
              <a:p>
                <a:pPr marL="36576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TW" altLang="zh-TW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altLang="zh-TW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zh-TW" sz="2400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zh-TW" altLang="zh-TW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d>
                            <m:dPr>
                              <m:ctrlPr>
                                <a:rPr lang="zh-TW" altLang="zh-TW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𝑚𝑜𝑑</m:t>
                          </m:r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zh-TW" sz="2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TW" altLang="zh-TW" sz="2400" dirty="0"/>
              </a:p>
              <a:p>
                <a:pPr marL="448056" lvl="1" indent="0">
                  <a:buNone/>
                </a:pPr>
                <a:r>
                  <a:rPr lang="en-US" altLang="zh-TW" dirty="0"/>
                  <a:t>Unique solution: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zh-TW" altLang="zh-TW" dirty="0"/>
              </a:p>
              <a:p>
                <a:pPr marL="448056" lvl="1" indent="0">
                  <a:buNone/>
                </a:pPr>
                <a:r>
                  <a:rPr lang="en-US" altLang="zh-TW" dirty="0"/>
                  <a:t>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 smtClean="0"/>
                  <a:t>, </a:t>
                </a:r>
                <a:r>
                  <a:rPr lang="en-US" altLang="zh-TW" dirty="0"/>
                  <a:t>P =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3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99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Question </a:t>
            </a:r>
            <a:r>
              <a:rPr lang="en-US" altLang="zh-TW" dirty="0" smtClean="0"/>
              <a:t>4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6576" lvl="0" indent="0">
                  <a:buNone/>
                </a:pPr>
                <a:r>
                  <a:rPr lang="en-US" altLang="zh-TW" dirty="0"/>
                  <a:t>Unique solution: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=…=</m:t>
                    </m:r>
                    <m:sSubSup>
                      <m:sSubSup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altLang="zh-TW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zh-TW" altLang="zh-TW" dirty="0"/>
              </a:p>
              <a:p>
                <a:pPr marL="36576" indent="0">
                  <a:buNone/>
                </a:pPr>
                <a:r>
                  <a:rPr lang="en-US" altLang="zh-TW" dirty="0"/>
                  <a:t>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TW" dirty="0"/>
                  <a:t>, P =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zh-TW" altLang="zh-TW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  <m:r>
                      <a:rPr lang="en-US" altLang="zh-TW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TW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zh-TW" altLang="zh-TW" dirty="0"/>
              </a:p>
              <a:p>
                <a:pPr marL="36576" indent="0">
                  <a:buNone/>
                </a:pPr>
                <a:r>
                  <a:rPr lang="en-US" altLang="zh-TW" dirty="0"/>
                  <a:t>n approaches infinity: Q = a-c, P = c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88" t="-94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橙紅色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497</TotalTime>
  <Words>401</Words>
  <Application>Microsoft Office PowerPoint</Application>
  <PresentationFormat>如螢幕大小 (4:3)</PresentationFormat>
  <Paragraphs>141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微軟正黑體</vt:lpstr>
      <vt:lpstr>新細明體</vt:lpstr>
      <vt:lpstr>Arial</vt:lpstr>
      <vt:lpstr>Calibri</vt:lpstr>
      <vt:lpstr>Cambria Math</vt:lpstr>
      <vt:lpstr>Franklin Gothic Book</vt:lpstr>
      <vt:lpstr>Times New Roman</vt:lpstr>
      <vt:lpstr>Wingdings 2</vt:lpstr>
      <vt:lpstr>科技</vt:lpstr>
      <vt:lpstr>Operation Research</vt:lpstr>
      <vt:lpstr>Question 1</vt:lpstr>
      <vt:lpstr>Question 1</vt:lpstr>
      <vt:lpstr>Question 2</vt:lpstr>
      <vt:lpstr>Question 2</vt:lpstr>
      <vt:lpstr>Question 3 (c)</vt:lpstr>
      <vt:lpstr>Question 3 (d)</vt:lpstr>
      <vt:lpstr>Question 4 </vt:lpstr>
      <vt:lpstr>Question 4</vt:lpstr>
      <vt:lpstr>Question 5</vt:lpstr>
      <vt:lpstr>Question 5</vt:lpstr>
      <vt:lpstr>Question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Research</dc:title>
  <dc:creator>edwardga</dc:creator>
  <cp:lastModifiedBy>edwardga_lab</cp:lastModifiedBy>
  <cp:revision>53</cp:revision>
  <dcterms:created xsi:type="dcterms:W3CDTF">2013-03-10T14:16:10Z</dcterms:created>
  <dcterms:modified xsi:type="dcterms:W3CDTF">2013-06-03T13:37:04Z</dcterms:modified>
</cp:coreProperties>
</file>