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/>
              <a:pPr/>
              <a:t>2013/2/20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.ntu.edu.tw/~lckung/courses/PDSp1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01725007@ntu.edu.tw" TargetMode="External"/><Relationship Id="rId2" Type="http://schemas.openxmlformats.org/officeDocument/2006/relationships/hyperlink" Target="mailto:r00725005@ntu.edu.t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ourceforge.net/projects/orwelldevcpp/files/Setup%20Releases/Dev-Cpp%205.4.0%20MinGW%204.7.2%20Setup.exe/downloa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#01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2013/02/20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42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程</a:t>
            </a:r>
            <a:r>
              <a:rPr lang="zh-TW" altLang="en-US" dirty="0" smtClean="0"/>
              <a:t>設小教室</a:t>
            </a:r>
            <a:r>
              <a:rPr lang="en-US" altLang="zh-TW" dirty="0" smtClean="0"/>
              <a:t>^.&lt;~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許功蓋何許人也？</a:t>
            </a:r>
            <a:endParaRPr lang="en-US" altLang="zh-TW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zh-TW" dirty="0" smtClean="0">
              <a:latin typeface="+mj-ea"/>
              <a:ea typeface="+mj-ea"/>
            </a:endParaRPr>
          </a:p>
          <a:p>
            <a:r>
              <a:rPr lang="en-US" altLang="zh-TW" dirty="0" smtClean="0">
                <a:latin typeface="+mj-ea"/>
                <a:ea typeface="+mj-ea"/>
              </a:rPr>
              <a:t>“</a:t>
            </a:r>
            <a:r>
              <a:rPr lang="zh-TW" altLang="en-US" dirty="0" smtClean="0">
                <a:latin typeface="+mj-ea"/>
                <a:ea typeface="+mj-ea"/>
              </a:rPr>
              <a:t>只要有成功，</a:t>
            </a:r>
            <a:r>
              <a:rPr lang="en-US" altLang="zh-TW" dirty="0" smtClean="0">
                <a:latin typeface="+mj-ea"/>
                <a:ea typeface="+mj-ea"/>
              </a:rPr>
              <a:t>code</a:t>
            </a:r>
            <a:r>
              <a:rPr lang="zh-TW" altLang="en-US" dirty="0" smtClean="0">
                <a:latin typeface="+mj-ea"/>
                <a:ea typeface="+mj-ea"/>
              </a:rPr>
              <a:t>就一定會失敗</a:t>
            </a:r>
            <a:r>
              <a:rPr lang="en-US" altLang="zh-TW" dirty="0" smtClean="0">
                <a:latin typeface="+mj-ea"/>
                <a:ea typeface="+mj-ea"/>
              </a:rPr>
              <a:t>”</a:t>
            </a:r>
          </a:p>
          <a:p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註解盡量使用英文</a:t>
            </a:r>
            <a:endParaRPr lang="en-US" altLang="zh-TW" dirty="0">
              <a:latin typeface="+mj-ea"/>
              <a:ea typeface="+mj-ea"/>
            </a:endParaRP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程設小教室我們下次見</a:t>
            </a:r>
            <a:r>
              <a:rPr lang="en-US" altLang="zh-TW" dirty="0" smtClean="0">
                <a:latin typeface="+mj-ea"/>
                <a:ea typeface="+mj-ea"/>
              </a:rPr>
              <a:t>^.&lt;~</a:t>
            </a:r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39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Escape character 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輸出到畫面</a:t>
            </a:r>
            <a:endParaRPr lang="en-US" altLang="zh-TW" dirty="0" smtClean="0"/>
          </a:p>
          <a:p>
            <a:endParaRPr lang="en-US" altLang="zh-TW" dirty="0" smtClean="0"/>
          </a:p>
          <a:p>
            <a:pPr>
              <a:buNone/>
            </a:pPr>
            <a:endParaRPr lang="en-US" altLang="zh-TW" dirty="0" smtClean="0"/>
          </a:p>
          <a:p>
            <a:r>
              <a:rPr lang="en-US" altLang="zh-TW" dirty="0" smtClean="0"/>
              <a:t>Ex. </a:t>
            </a:r>
            <a:endParaRPr lang="zh-TW" alt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2627784" y="2204864"/>
            <a:ext cx="3672408" cy="1008112"/>
            <a:chOff x="2771800" y="2780928"/>
            <a:chExt cx="3672408" cy="1008112"/>
          </a:xfrm>
        </p:grpSpPr>
        <p:sp>
          <p:nvSpPr>
            <p:cNvPr id="5" name="橢圓 4"/>
            <p:cNvSpPr/>
            <p:nvPr/>
          </p:nvSpPr>
          <p:spPr>
            <a:xfrm>
              <a:off x="2771800" y="2780928"/>
              <a:ext cx="3672408" cy="10081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3419872" y="2924944"/>
              <a:ext cx="27363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3600" dirty="0" smtClean="0"/>
                <a:t>“</a:t>
              </a:r>
              <a:r>
                <a:rPr lang="zh-TW" altLang="en-US" sz="3600" dirty="0" smtClean="0"/>
                <a:t>你的學號</a:t>
              </a:r>
              <a:r>
                <a:rPr lang="en-US" altLang="zh-TW" sz="3600" dirty="0" smtClean="0"/>
                <a:t>”</a:t>
              </a:r>
              <a:endParaRPr lang="zh-TW" altLang="en-US" sz="3600" dirty="0"/>
            </a:p>
          </p:txBody>
        </p:sp>
      </p:grpSp>
      <p:grpSp>
        <p:nvGrpSpPr>
          <p:cNvPr id="12" name="群組 11"/>
          <p:cNvGrpSpPr/>
          <p:nvPr/>
        </p:nvGrpSpPr>
        <p:grpSpPr>
          <a:xfrm>
            <a:off x="2627784" y="3645024"/>
            <a:ext cx="3672408" cy="1008112"/>
            <a:chOff x="2771800" y="2780928"/>
            <a:chExt cx="3672408" cy="1008112"/>
          </a:xfrm>
        </p:grpSpPr>
        <p:sp>
          <p:nvSpPr>
            <p:cNvPr id="13" name="橢圓 12"/>
            <p:cNvSpPr/>
            <p:nvPr/>
          </p:nvSpPr>
          <p:spPr>
            <a:xfrm>
              <a:off x="2771800" y="2780928"/>
              <a:ext cx="3672408" cy="10081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3419872" y="2924944"/>
              <a:ext cx="27363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3600" dirty="0" smtClean="0"/>
                <a:t>“b01705001”</a:t>
              </a:r>
              <a:endParaRPr lang="zh-TW" altLang="en-US" sz="3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Coding Style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TW" altLang="en-US" dirty="0" smtClean="0">
                <a:latin typeface="+mj-ea"/>
                <a:ea typeface="+mj-ea"/>
                <a:cs typeface="Arial" pitchFamily="34" charset="0"/>
              </a:rPr>
              <a:t>為了提供程式好的可讀性，讓別人看你的</a:t>
            </a:r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code</a:t>
            </a:r>
            <a:r>
              <a:rPr lang="zh-TW" altLang="en-US" dirty="0" smtClean="0">
                <a:latin typeface="+mj-ea"/>
                <a:ea typeface="+mj-ea"/>
                <a:cs typeface="Arial" pitchFamily="34" charset="0"/>
              </a:rPr>
              <a:t>一樣輕鬆易懂</a:t>
            </a:r>
            <a:endParaRPr lang="en-US" altLang="zh-TW" dirty="0" smtClean="0">
              <a:latin typeface="+mj-ea"/>
              <a:ea typeface="+mj-ea"/>
              <a:cs typeface="Arial" pitchFamily="34" charset="0"/>
            </a:endParaRPr>
          </a:p>
          <a:p>
            <a:endParaRPr lang="en-US" altLang="zh-TW" dirty="0" smtClean="0">
              <a:latin typeface="+mj-ea"/>
              <a:ea typeface="+mj-ea"/>
              <a:cs typeface="Arial" pitchFamily="34" charset="0"/>
            </a:endParaRPr>
          </a:p>
          <a:p>
            <a:r>
              <a:rPr lang="zh-TW" altLang="en-US" dirty="0" smtClean="0">
                <a:latin typeface="+mj-ea"/>
                <a:ea typeface="+mj-ea"/>
                <a:cs typeface="Arial" pitchFamily="34" charset="0"/>
              </a:rPr>
              <a:t>現在的專案幾乎都是多人合作開發，接手別人的</a:t>
            </a:r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code</a:t>
            </a:r>
            <a:r>
              <a:rPr lang="zh-TW" altLang="en-US" dirty="0" smtClean="0">
                <a:latin typeface="+mj-ea"/>
                <a:ea typeface="+mj-ea"/>
                <a:cs typeface="Arial" pitchFamily="34" charset="0"/>
              </a:rPr>
              <a:t>繼續開發相當稀鬆平常</a:t>
            </a:r>
            <a:endParaRPr lang="en-US" altLang="zh-TW" dirty="0" smtClean="0">
              <a:latin typeface="+mj-ea"/>
              <a:ea typeface="+mj-ea"/>
              <a:cs typeface="Arial" pitchFamily="34" charset="0"/>
            </a:endParaRPr>
          </a:p>
          <a:p>
            <a:endParaRPr lang="en-US" altLang="zh-TW" dirty="0">
              <a:latin typeface="+mj-ea"/>
              <a:ea typeface="+mj-ea"/>
              <a:cs typeface="Arial" pitchFamily="34" charset="0"/>
            </a:endParaRPr>
          </a:p>
          <a:p>
            <a:r>
              <a:rPr lang="zh-TW" altLang="en-US" dirty="0">
                <a:latin typeface="+mj-ea"/>
                <a:ea typeface="+mj-ea"/>
                <a:cs typeface="Arial" pitchFamily="34" charset="0"/>
              </a:rPr>
              <a:t>寫程式是一門</a:t>
            </a:r>
            <a:r>
              <a:rPr lang="zh-TW" altLang="en-US" dirty="0" smtClean="0">
                <a:latin typeface="+mj-ea"/>
                <a:ea typeface="+mj-ea"/>
                <a:cs typeface="Arial" pitchFamily="34" charset="0"/>
              </a:rPr>
              <a:t>藝術</a:t>
            </a:r>
            <a:endParaRPr lang="en-US" altLang="zh-TW" dirty="0" smtClean="0">
              <a:latin typeface="+mj-ea"/>
              <a:ea typeface="+mj-ea"/>
              <a:cs typeface="Arial" pitchFamily="34" charset="0"/>
            </a:endParaRPr>
          </a:p>
          <a:p>
            <a:endParaRPr lang="en-US" altLang="zh-TW" dirty="0" smtClean="0">
              <a:latin typeface="+mj-ea"/>
              <a:ea typeface="+mj-ea"/>
              <a:cs typeface="Arial" pitchFamily="34" charset="0"/>
            </a:endParaRPr>
          </a:p>
          <a:p>
            <a:r>
              <a:rPr lang="zh-TW" altLang="en-US" dirty="0" smtClean="0">
                <a:latin typeface="+mj-ea"/>
                <a:ea typeface="+mj-ea"/>
                <a:cs typeface="Arial" pitchFamily="34" charset="0"/>
              </a:rPr>
              <a:t>之後幾周會繼續提到這個主題</a:t>
            </a:r>
            <a:endParaRPr lang="en-US" altLang="zh-TW" dirty="0">
              <a:latin typeface="+mj-ea"/>
              <a:ea typeface="+mj-ea"/>
              <a:cs typeface="Arial" pitchFamily="34" charset="0"/>
            </a:endParaRPr>
          </a:p>
          <a:p>
            <a:endParaRPr lang="en-US" altLang="zh-TW" dirty="0">
              <a:latin typeface="+mj-ea"/>
              <a:ea typeface="+mj-ea"/>
              <a:cs typeface="Arial" pitchFamily="34" charset="0"/>
            </a:endParaRPr>
          </a:p>
          <a:p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Demo</a:t>
            </a:r>
            <a:endParaRPr lang="zh-TW" altLang="en-US" dirty="0"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41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Any Question?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+mj-ea"/>
                <a:ea typeface="+mj-ea"/>
              </a:rPr>
              <a:t>Lab Material:</a:t>
            </a:r>
            <a:endParaRPr lang="en-US" altLang="zh-TW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en-US" altLang="zh-TW" dirty="0" smtClean="0">
                <a:latin typeface="+mj-ea"/>
                <a:ea typeface="+mj-ea"/>
              </a:rPr>
              <a:t>	http</a:t>
            </a:r>
            <a:r>
              <a:rPr lang="en-US" altLang="zh-TW" dirty="0">
                <a:latin typeface="+mj-ea"/>
                <a:ea typeface="+mj-ea"/>
              </a:rPr>
              <a:t>://goo.gl/MAfmr</a:t>
            </a:r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0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實習課資訊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課程網站和</a:t>
            </a:r>
            <a:r>
              <a:rPr lang="en-US" altLang="zh-TW" dirty="0" smtClean="0"/>
              <a:t>Lab</a:t>
            </a:r>
            <a:r>
              <a:rPr lang="zh-TW" altLang="en-US" dirty="0" smtClean="0"/>
              <a:t>時程表</a:t>
            </a:r>
            <a:r>
              <a:rPr lang="en-US" altLang="zh-TW" dirty="0" smtClean="0"/>
              <a:t>:</a:t>
            </a:r>
            <a:r>
              <a:rPr lang="zh-TW" altLang="en-US" dirty="0" smtClean="0"/>
              <a:t> </a:t>
            </a:r>
            <a:r>
              <a:rPr lang="en-US" altLang="zh-TW" dirty="0">
                <a:hlinkClick r:id="rId2"/>
              </a:rPr>
              <a:t>http://www.im.ntu.edu.tw/~lckung/courses/PDSp13</a:t>
            </a:r>
            <a:r>
              <a:rPr lang="en-US" altLang="zh-TW" dirty="0" smtClean="0">
                <a:hlinkClick r:id="rId2"/>
              </a:rPr>
              <a:t>/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教室</a:t>
            </a:r>
            <a:r>
              <a:rPr lang="en-US" altLang="zh-TW" dirty="0" smtClean="0"/>
              <a:t>:</a:t>
            </a:r>
            <a:r>
              <a:rPr lang="zh-TW" altLang="en-US" dirty="0" smtClean="0"/>
              <a:t>    管</a:t>
            </a:r>
            <a:r>
              <a:rPr lang="zh-TW" altLang="en-US" dirty="0"/>
              <a:t>院一號館三樓大電腦教室</a:t>
            </a:r>
            <a:endParaRPr lang="en-US" altLang="zh-TW" dirty="0"/>
          </a:p>
          <a:p>
            <a:endParaRPr lang="en-US" altLang="zh-TW" dirty="0" smtClean="0"/>
          </a:p>
          <a:p>
            <a:r>
              <a:rPr lang="zh-TW" altLang="en-US" dirty="0" smtClean="0"/>
              <a:t>時間</a:t>
            </a:r>
            <a:r>
              <a:rPr lang="en-US" altLang="zh-TW" dirty="0" smtClean="0"/>
              <a:t>:</a:t>
            </a:r>
            <a:r>
              <a:rPr lang="zh-TW" altLang="en-US" dirty="0" smtClean="0"/>
              <a:t>     </a:t>
            </a:r>
            <a:r>
              <a:rPr lang="en-US" altLang="zh-TW" dirty="0" smtClean="0"/>
              <a:t>6:30-8:15pm</a:t>
            </a:r>
            <a:r>
              <a:rPr lang="en-US" altLang="zh-TW" dirty="0"/>
              <a:t>, Wednesday.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線上批改網站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xmlns="" val="123197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TA </a:t>
            </a:r>
            <a:r>
              <a:rPr lang="zh-TW" altLang="en-US" dirty="0" smtClean="0"/>
              <a:t>資訊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孫羽君</a:t>
            </a:r>
            <a:endParaRPr lang="en-US" altLang="zh-TW" dirty="0" smtClean="0"/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 </a:t>
            </a:r>
            <a:r>
              <a:rPr lang="en-US" altLang="zh-TW" dirty="0" smtClean="0">
                <a:hlinkClick r:id="rId2"/>
              </a:rPr>
              <a:t>r00725005@ntu.edu.tw</a:t>
            </a:r>
            <a:endParaRPr lang="en-US" altLang="zh-TW" dirty="0"/>
          </a:p>
          <a:p>
            <a:endParaRPr lang="en-US" altLang="zh-TW" dirty="0" smtClean="0"/>
          </a:p>
          <a:p>
            <a:r>
              <a:rPr lang="zh-TW" altLang="en-US" dirty="0" smtClean="0"/>
              <a:t>李孟修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</a:t>
            </a:r>
            <a:r>
              <a:rPr lang="en-US" altLang="zh-TW" dirty="0" smtClean="0">
                <a:hlinkClick r:id="rId3"/>
              </a:rPr>
              <a:t>r01725007@ntu.edu.tw</a:t>
            </a:r>
            <a:endParaRPr lang="en-US" altLang="zh-TW" dirty="0" smtClean="0"/>
          </a:p>
          <a:p>
            <a:pPr marL="393192" lvl="1" indent="0">
              <a:buNone/>
            </a:pPr>
            <a:endParaRPr lang="en-US" altLang="zh-TW" dirty="0" smtClean="0"/>
          </a:p>
        </p:txBody>
      </p:sp>
      <p:pic>
        <p:nvPicPr>
          <p:cNvPr id="1026" name="Picture 2" descr="C:\Users\pcuser\Desktop\377667_4965886818033_1090580939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340768"/>
            <a:ext cx="3639389" cy="2047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386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IDE </a:t>
            </a:r>
            <a:r>
              <a:rPr lang="en-US" altLang="zh-TW" sz="4000" dirty="0" smtClean="0"/>
              <a:t>(</a:t>
            </a:r>
            <a:r>
              <a:rPr lang="en-US" altLang="zh-TW" sz="4000" dirty="0"/>
              <a:t>Integrated Development Environment</a:t>
            </a:r>
            <a:r>
              <a:rPr lang="en-US" altLang="zh-TW" sz="4000" dirty="0" smtClean="0"/>
              <a:t>)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1" dirty="0">
                <a:latin typeface="+mj-ea"/>
                <a:ea typeface="+mj-ea"/>
              </a:rPr>
              <a:t>整合開發環境</a:t>
            </a:r>
            <a:r>
              <a:rPr lang="zh-TW" altLang="en-US" dirty="0">
                <a:latin typeface="+mj-ea"/>
                <a:ea typeface="+mj-ea"/>
              </a:rPr>
              <a:t>（</a:t>
            </a:r>
            <a:r>
              <a:rPr lang="en-US" altLang="zh-TW" dirty="0">
                <a:latin typeface="+mj-ea"/>
                <a:ea typeface="+mj-ea"/>
              </a:rPr>
              <a:t>Integrated Development Environment</a:t>
            </a:r>
            <a:r>
              <a:rPr lang="zh-TW" altLang="en-US" dirty="0">
                <a:latin typeface="+mj-ea"/>
                <a:ea typeface="+mj-ea"/>
              </a:rPr>
              <a:t>，簡稱 </a:t>
            </a:r>
            <a:r>
              <a:rPr lang="en-US" altLang="zh-TW" b="1" dirty="0">
                <a:latin typeface="+mj-ea"/>
                <a:ea typeface="+mj-ea"/>
              </a:rPr>
              <a:t>IDE</a:t>
            </a:r>
            <a:r>
              <a:rPr lang="zh-TW" altLang="en-US" dirty="0">
                <a:latin typeface="+mj-ea"/>
                <a:ea typeface="+mj-ea"/>
              </a:rPr>
              <a:t>，也有人稱為</a:t>
            </a:r>
            <a:r>
              <a:rPr lang="en-US" altLang="zh-TW" dirty="0">
                <a:latin typeface="+mj-ea"/>
                <a:ea typeface="+mj-ea"/>
              </a:rPr>
              <a:t>Integration Design Environment</a:t>
            </a:r>
            <a:r>
              <a:rPr lang="zh-TW" altLang="en-US" dirty="0">
                <a:latin typeface="+mj-ea"/>
                <a:ea typeface="+mj-ea"/>
              </a:rPr>
              <a:t>、</a:t>
            </a:r>
            <a:r>
              <a:rPr lang="en-US" altLang="zh-TW" dirty="0">
                <a:latin typeface="+mj-ea"/>
                <a:ea typeface="+mj-ea"/>
              </a:rPr>
              <a:t>Integration Debugging Environment</a:t>
            </a:r>
            <a:r>
              <a:rPr lang="zh-TW" altLang="en-US" dirty="0">
                <a:latin typeface="+mj-ea"/>
                <a:ea typeface="+mj-ea"/>
              </a:rPr>
              <a:t>）是一種輔助程式開發人員開發軟體的</a:t>
            </a:r>
            <a:r>
              <a:rPr lang="zh-TW" altLang="en-US" dirty="0" smtClean="0">
                <a:latin typeface="+mj-ea"/>
                <a:ea typeface="+mj-ea"/>
              </a:rPr>
              <a:t>應用軟體。</a:t>
            </a:r>
            <a:endParaRPr lang="en-US" altLang="zh-TW" dirty="0" smtClean="0">
              <a:latin typeface="+mj-ea"/>
              <a:ea typeface="+mj-ea"/>
            </a:endParaRPr>
          </a:p>
          <a:p>
            <a:endParaRPr lang="en-US" altLang="zh-TW" dirty="0" smtClean="0">
              <a:latin typeface="+mj-ea"/>
              <a:ea typeface="+mj-ea"/>
            </a:endParaRPr>
          </a:p>
          <a:p>
            <a:r>
              <a:rPr lang="en-US" altLang="zh-TW" dirty="0" smtClean="0">
                <a:latin typeface="+mj-ea"/>
                <a:ea typeface="+mj-ea"/>
              </a:rPr>
              <a:t>http</a:t>
            </a:r>
            <a:r>
              <a:rPr lang="en-US" altLang="zh-TW" dirty="0">
                <a:latin typeface="+mj-ea"/>
                <a:ea typeface="+mj-ea"/>
              </a:rPr>
              <a:t>://zh.wikipedia.org/zh-tw/%E6%95%B4%E5%90%88%E9%96%8B%E7%99%BC%E7%92%B0%E5%A2%83</a:t>
            </a:r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1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Dev</a:t>
            </a:r>
            <a:r>
              <a:rPr lang="en-US" altLang="zh-TW" dirty="0" smtClean="0"/>
              <a:t> C++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一個數年前受到許多人喜愛，介面簡單方便的</a:t>
            </a:r>
            <a:r>
              <a:rPr lang="en-US" altLang="zh-TW" dirty="0" smtClean="0">
                <a:latin typeface="+mj-ea"/>
                <a:ea typeface="+mj-ea"/>
              </a:rPr>
              <a:t> C++</a:t>
            </a:r>
            <a:r>
              <a:rPr lang="zh-TW" altLang="en-US" dirty="0" smtClean="0">
                <a:latin typeface="+mj-ea"/>
                <a:ea typeface="+mj-ea"/>
              </a:rPr>
              <a:t> </a:t>
            </a:r>
            <a:r>
              <a:rPr lang="en-US" altLang="zh-TW" dirty="0" smtClean="0">
                <a:latin typeface="+mj-ea"/>
                <a:ea typeface="+mj-ea"/>
              </a:rPr>
              <a:t>IDE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en-US" altLang="zh-TW" dirty="0" smtClean="0">
              <a:latin typeface="+mj-ea"/>
              <a:ea typeface="+mj-ea"/>
            </a:endParaRPr>
          </a:p>
          <a:p>
            <a:r>
              <a:rPr lang="en-US" altLang="zh-TW" dirty="0" smtClean="0">
                <a:latin typeface="+mj-ea"/>
                <a:ea typeface="+mj-ea"/>
              </a:rPr>
              <a:t>2005</a:t>
            </a:r>
            <a:r>
              <a:rPr lang="zh-TW" altLang="en-US" dirty="0" smtClean="0">
                <a:latin typeface="+mj-ea"/>
                <a:ea typeface="+mj-ea"/>
              </a:rPr>
              <a:t>年發布</a:t>
            </a:r>
            <a:r>
              <a:rPr lang="en-US" altLang="zh-TW" dirty="0" smtClean="0">
                <a:latin typeface="+mj-ea"/>
                <a:ea typeface="+mj-ea"/>
              </a:rPr>
              <a:t>4.9.9.2</a:t>
            </a:r>
            <a:r>
              <a:rPr lang="zh-TW" altLang="en-US" dirty="0" smtClean="0">
                <a:latin typeface="+mj-ea"/>
                <a:ea typeface="+mj-ea"/>
              </a:rPr>
              <a:t>版後再也沒有更新過</a:t>
            </a:r>
            <a:endParaRPr lang="en-US" altLang="zh-TW" dirty="0" smtClean="0">
              <a:latin typeface="+mj-ea"/>
              <a:ea typeface="+mj-ea"/>
            </a:endParaRP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其實裡面</a:t>
            </a:r>
            <a:r>
              <a:rPr lang="en-US" altLang="zh-TW" dirty="0" smtClean="0">
                <a:latin typeface="+mj-ea"/>
                <a:ea typeface="+mj-ea"/>
              </a:rPr>
              <a:t>bug</a:t>
            </a:r>
            <a:r>
              <a:rPr lang="zh-TW" altLang="en-US" dirty="0" smtClean="0">
                <a:latin typeface="+mj-ea"/>
                <a:ea typeface="+mj-ea"/>
              </a:rPr>
              <a:t>一堆</a:t>
            </a:r>
            <a:r>
              <a:rPr lang="en-US" altLang="zh-TW" dirty="0" smtClean="0">
                <a:latin typeface="+mj-ea"/>
                <a:ea typeface="+mj-ea"/>
              </a:rPr>
              <a:t>……</a:t>
            </a: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傳說中的</a:t>
            </a:r>
            <a:r>
              <a:rPr lang="en-US" altLang="zh-TW" dirty="0" smtClean="0">
                <a:latin typeface="+mj-ea"/>
                <a:ea typeface="+mj-ea"/>
              </a:rPr>
              <a:t>F9</a:t>
            </a:r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815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dirty="0"/>
              <a:t>Orwell Dev-C+</a:t>
            </a:r>
            <a:r>
              <a:rPr lang="zh-TW" altLang="zh-TW" dirty="0" smtClean="0"/>
              <a:t>+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由</a:t>
            </a:r>
            <a:r>
              <a:rPr lang="en-US" altLang="zh-TW" dirty="0" smtClean="0">
                <a:latin typeface="+mj-ea"/>
                <a:ea typeface="+mj-ea"/>
              </a:rPr>
              <a:t>Orwell </a:t>
            </a:r>
            <a:r>
              <a:rPr lang="zh-TW" altLang="en-US" dirty="0" smtClean="0">
                <a:latin typeface="+mj-ea"/>
                <a:ea typeface="+mj-ea"/>
              </a:rPr>
              <a:t>開發</a:t>
            </a:r>
            <a:endParaRPr lang="en-US" altLang="zh-TW" dirty="0" smtClean="0">
              <a:latin typeface="+mj-ea"/>
              <a:ea typeface="+mj-ea"/>
            </a:endParaRP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en-US" altLang="zh-TW" dirty="0" err="1" smtClean="0">
                <a:latin typeface="+mj-ea"/>
                <a:ea typeface="+mj-ea"/>
                <a:cs typeface="Arial" pitchFamily="34" charset="0"/>
              </a:rPr>
              <a:t>Dev</a:t>
            </a:r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-C++ 5.4.0 released at 2013/02/14 </a:t>
            </a: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下載位址</a:t>
            </a:r>
            <a:r>
              <a:rPr lang="en-US" altLang="zh-TW" dirty="0" smtClean="0">
                <a:latin typeface="+mj-ea"/>
                <a:ea typeface="+mj-ea"/>
              </a:rPr>
              <a:t>:</a:t>
            </a:r>
          </a:p>
          <a:p>
            <a:pPr marL="0" indent="0">
              <a:buNone/>
            </a:pPr>
            <a:r>
              <a:rPr lang="en-US" altLang="zh-TW" dirty="0" smtClean="0">
                <a:latin typeface="Arial" pitchFamily="34" charset="0"/>
                <a:cs typeface="Arial" pitchFamily="34" charset="0"/>
                <a:hlinkClick r:id="rId2"/>
              </a:rPr>
              <a:t>http</a:t>
            </a:r>
            <a:r>
              <a:rPr lang="en-US" altLang="zh-TW" dirty="0">
                <a:latin typeface="Arial" pitchFamily="34" charset="0"/>
                <a:cs typeface="Arial" pitchFamily="34" charset="0"/>
                <a:hlinkClick r:id="rId2"/>
              </a:rPr>
              <a:t>://</a:t>
            </a:r>
            <a:r>
              <a:rPr lang="en-US" altLang="zh-TW" dirty="0" smtClean="0">
                <a:latin typeface="Arial" pitchFamily="34" charset="0"/>
                <a:cs typeface="Arial" pitchFamily="34" charset="0"/>
                <a:hlinkClick r:id="rId2"/>
              </a:rPr>
              <a:t>sourceforge.net/projects/orwelldevcpp/files/Setup%20Releases/Dev-Cpp%205.4.0%20MinGW%204.7.2%20Setup.exe/download</a:t>
            </a:r>
            <a:endParaRPr lang="zh-TW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心形 3"/>
          <p:cNvSpPr/>
          <p:nvPr/>
        </p:nvSpPr>
        <p:spPr>
          <a:xfrm>
            <a:off x="7092280" y="2880878"/>
            <a:ext cx="360040" cy="360040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18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安裝</a:t>
            </a:r>
            <a:r>
              <a:rPr lang="zh-TW" altLang="zh-TW" dirty="0"/>
              <a:t>Orwell Dev-C++</a:t>
            </a:r>
            <a:r>
              <a:rPr lang="zh-TW" altLang="en-US" dirty="0" smtClean="0"/>
              <a:t>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一路按</a:t>
            </a:r>
            <a:r>
              <a:rPr lang="en-US" altLang="zh-TW" dirty="0" smtClean="0">
                <a:latin typeface="+mj-ea"/>
                <a:ea typeface="+mj-ea"/>
              </a:rPr>
              <a:t>next</a:t>
            </a:r>
            <a:r>
              <a:rPr lang="zh-TW" altLang="en-US" dirty="0" smtClean="0">
                <a:latin typeface="+mj-ea"/>
                <a:ea typeface="+mj-ea"/>
              </a:rPr>
              <a:t>，直到</a:t>
            </a:r>
            <a:r>
              <a:rPr lang="en-US" altLang="zh-TW" dirty="0" smtClean="0">
                <a:latin typeface="+mj-ea"/>
                <a:ea typeface="+mj-ea"/>
              </a:rPr>
              <a:t>……</a:t>
            </a:r>
            <a:endParaRPr lang="zh-TW" altLang="en-US" dirty="0">
              <a:latin typeface="+mj-ea"/>
              <a:ea typeface="+mj-ea"/>
            </a:endParaRPr>
          </a:p>
        </p:txBody>
      </p:sp>
      <p:pic>
        <p:nvPicPr>
          <p:cNvPr id="1026" name="Picture 2" descr="C:\Users\user\Dropbox\PD Lab\Lab01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3216" y="2708920"/>
            <a:ext cx="5448300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774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IDE</a:t>
            </a:r>
            <a:r>
              <a:rPr lang="zh-TW" altLang="en-US" dirty="0" smtClean="0"/>
              <a:t> 常用功能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工具 → 編輯器選項</a:t>
            </a:r>
            <a:endParaRPr lang="en-US" altLang="zh-TW" dirty="0" smtClean="0">
              <a:latin typeface="+mj-ea"/>
              <a:ea typeface="+mj-ea"/>
            </a:endParaRP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編譯</a:t>
            </a:r>
            <a:r>
              <a:rPr lang="en-US" altLang="zh-TW" dirty="0" smtClean="0">
                <a:latin typeface="+mj-ea"/>
                <a:ea typeface="+mj-ea"/>
              </a:rPr>
              <a:t>(</a:t>
            </a:r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F9</a:t>
            </a:r>
            <a:r>
              <a:rPr lang="en-US" altLang="zh-TW" dirty="0" smtClean="0">
                <a:latin typeface="+mj-ea"/>
                <a:ea typeface="+mj-ea"/>
              </a:rPr>
              <a:t>)</a:t>
            </a: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執行</a:t>
            </a:r>
            <a:r>
              <a:rPr lang="en-US" altLang="zh-TW" dirty="0" smtClean="0">
                <a:latin typeface="+mj-ea"/>
                <a:ea typeface="+mj-ea"/>
              </a:rPr>
              <a:t>(</a:t>
            </a:r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F10</a:t>
            </a:r>
            <a:r>
              <a:rPr lang="en-US" altLang="zh-TW" dirty="0" smtClean="0">
                <a:latin typeface="+mj-ea"/>
                <a:ea typeface="+mj-ea"/>
              </a:rPr>
              <a:t>)</a:t>
            </a:r>
          </a:p>
          <a:p>
            <a:endParaRPr lang="en-US" altLang="zh-TW" dirty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編譯並執行</a:t>
            </a:r>
            <a:r>
              <a:rPr lang="en-US" altLang="zh-TW" dirty="0" smtClean="0">
                <a:latin typeface="+mj-ea"/>
                <a:ea typeface="+mj-ea"/>
              </a:rPr>
              <a:t>(</a:t>
            </a:r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F11</a:t>
            </a:r>
            <a:r>
              <a:rPr lang="en-US" altLang="zh-TW" dirty="0" smtClean="0">
                <a:latin typeface="+mj-ea"/>
                <a:ea typeface="+mj-ea"/>
              </a:rPr>
              <a:t>)</a:t>
            </a:r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1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註解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單行註解</a:t>
            </a:r>
            <a:r>
              <a:rPr lang="en-US" altLang="zh-TW" dirty="0" smtClean="0">
                <a:latin typeface="+mj-ea"/>
                <a:ea typeface="+mj-ea"/>
              </a:rPr>
              <a:t>:</a:t>
            </a:r>
            <a:r>
              <a:rPr lang="zh-TW" altLang="en-US" dirty="0" smtClean="0">
                <a:latin typeface="+mj-ea"/>
                <a:ea typeface="+mj-ea"/>
              </a:rPr>
              <a:t>         </a:t>
            </a:r>
            <a:r>
              <a:rPr lang="en-US" altLang="zh-TW" dirty="0" smtClean="0">
                <a:latin typeface="+mj-ea"/>
                <a:ea typeface="+mj-ea"/>
              </a:rPr>
              <a:t>//</a:t>
            </a:r>
            <a:r>
              <a:rPr lang="zh-TW" altLang="en-US" dirty="0" smtClean="0">
                <a:latin typeface="+mj-ea"/>
                <a:ea typeface="+mj-ea"/>
              </a:rPr>
              <a:t> 我是註解</a:t>
            </a:r>
            <a:endParaRPr lang="en-US" altLang="zh-TW" dirty="0" smtClean="0">
              <a:latin typeface="+mj-ea"/>
              <a:ea typeface="+mj-ea"/>
            </a:endParaRPr>
          </a:p>
          <a:p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>
                <a:latin typeface="+mj-ea"/>
                <a:ea typeface="+mj-ea"/>
              </a:rPr>
              <a:t>多行註解</a:t>
            </a:r>
            <a:r>
              <a:rPr lang="en-US" altLang="zh-TW" dirty="0">
                <a:latin typeface="+mj-ea"/>
                <a:ea typeface="+mj-ea"/>
              </a:rPr>
              <a:t>:</a:t>
            </a:r>
            <a:r>
              <a:rPr lang="zh-TW" altLang="en-US" dirty="0">
                <a:latin typeface="+mj-ea"/>
                <a:ea typeface="+mj-ea"/>
              </a:rPr>
              <a:t>           </a:t>
            </a:r>
            <a:r>
              <a:rPr lang="en-US" altLang="zh-TW" sz="2400" dirty="0">
                <a:latin typeface="+mj-ea"/>
                <a:ea typeface="+mj-ea"/>
              </a:rPr>
              <a:t>/* </a:t>
            </a:r>
            <a:r>
              <a:rPr lang="zh-TW" altLang="en-US" sz="2400" dirty="0">
                <a:latin typeface="+mj-ea"/>
                <a:ea typeface="+mj-ea"/>
              </a:rPr>
              <a:t>我是註解</a:t>
            </a:r>
            <a:endParaRPr lang="en-US" altLang="zh-TW" sz="2400" dirty="0">
              <a:latin typeface="+mj-ea"/>
              <a:ea typeface="+mj-ea"/>
            </a:endParaRPr>
          </a:p>
          <a:p>
            <a:pPr marL="667512" lvl="2" indent="0">
              <a:buNone/>
            </a:pPr>
            <a:r>
              <a:rPr lang="en-US" altLang="zh-TW" sz="2400" dirty="0">
                <a:latin typeface="+mj-ea"/>
                <a:ea typeface="+mj-ea"/>
              </a:rPr>
              <a:t>		</a:t>
            </a:r>
            <a:r>
              <a:rPr lang="zh-TW" altLang="en-US" sz="2400" dirty="0">
                <a:latin typeface="+mj-ea"/>
                <a:ea typeface="+mj-ea"/>
              </a:rPr>
              <a:t>             我也是註解  </a:t>
            </a:r>
            <a:r>
              <a:rPr lang="en-US" altLang="zh-TW" sz="2400" dirty="0">
                <a:latin typeface="+mj-ea"/>
                <a:ea typeface="+mj-ea"/>
              </a:rPr>
              <a:t>*/</a:t>
            </a:r>
          </a:p>
          <a:p>
            <a:endParaRPr lang="en-US" altLang="zh-TW" dirty="0" smtClean="0">
              <a:latin typeface="+mj-ea"/>
              <a:ea typeface="+mj-ea"/>
            </a:endParaRPr>
          </a:p>
          <a:p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Ctrl + .</a:t>
            </a:r>
          </a:p>
          <a:p>
            <a:endParaRPr lang="en-US" altLang="zh-TW" dirty="0">
              <a:latin typeface="+mj-ea"/>
              <a:ea typeface="+mj-ea"/>
              <a:cs typeface="Arial" pitchFamily="34" charset="0"/>
            </a:endParaRPr>
          </a:p>
          <a:p>
            <a:r>
              <a:rPr lang="en-US" altLang="zh-TW" dirty="0" smtClean="0">
                <a:latin typeface="+mj-ea"/>
                <a:ea typeface="+mj-ea"/>
                <a:cs typeface="Arial" pitchFamily="34" charset="0"/>
              </a:rPr>
              <a:t>Ctrl + ,</a:t>
            </a:r>
            <a:endParaRPr lang="en-US" altLang="zh-TW" dirty="0">
              <a:latin typeface="+mj-ea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72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295</Words>
  <Application>Microsoft Office PowerPoint</Application>
  <PresentationFormat>如螢幕大小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流線</vt:lpstr>
      <vt:lpstr>Lab #01</vt:lpstr>
      <vt:lpstr>實習課資訊</vt:lpstr>
      <vt:lpstr>TA 資訊</vt:lpstr>
      <vt:lpstr>IDE (Integrated Development Environment)</vt:lpstr>
      <vt:lpstr>Dev C++</vt:lpstr>
      <vt:lpstr>Orwell Dev-C++</vt:lpstr>
      <vt:lpstr>安裝Orwell Dev-C++ </vt:lpstr>
      <vt:lpstr>IDE 常用功能</vt:lpstr>
      <vt:lpstr>註解</vt:lpstr>
      <vt:lpstr>程設小教室^.&lt;~</vt:lpstr>
      <vt:lpstr>Escape character practice</vt:lpstr>
      <vt:lpstr>Coding Style</vt:lpstr>
      <vt:lpstr>Any Question?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practice</dc:title>
  <dc:creator>user</dc:creator>
  <cp:lastModifiedBy>User</cp:lastModifiedBy>
  <cp:revision>25</cp:revision>
  <dcterms:created xsi:type="dcterms:W3CDTF">2013-02-19T14:23:40Z</dcterms:created>
  <dcterms:modified xsi:type="dcterms:W3CDTF">2013-02-20T11:22:05Z</dcterms:modified>
</cp:coreProperties>
</file>