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7" r:id="rId2"/>
    <p:sldId id="270" r:id="rId3"/>
    <p:sldId id="267" r:id="rId4"/>
    <p:sldId id="268" r:id="rId5"/>
    <p:sldId id="269" r:id="rId6"/>
    <p:sldId id="261" r:id="rId7"/>
    <p:sldId id="263" r:id="rId8"/>
    <p:sldId id="260" r:id="rId9"/>
    <p:sldId id="264" r:id="rId10"/>
    <p:sldId id="265" r:id="rId11"/>
    <p:sldId id="271" r:id="rId12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8100" autoAdjust="0"/>
  </p:normalViewPr>
  <p:slideViewPr>
    <p:cSldViewPr>
      <p:cViewPr varScale="1">
        <p:scale>
          <a:sx n="32" d="100"/>
          <a:sy n="32" d="100"/>
        </p:scale>
        <p:origin x="-90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FC742B-7546-4A15-829D-140EA3262122}" type="datetimeFigureOut">
              <a:rPr lang="zh-TW" altLang="en-US" smtClean="0"/>
              <a:pPr/>
              <a:t>2013/3/6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0DB877-E970-4B6B-B4C2-9F0C560BE7E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40491435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DB877-E970-4B6B-B4C2-9F0C560BE7EB}" type="slidenum">
              <a:rPr lang="zh-TW" altLang="en-US" smtClean="0"/>
              <a:pPr/>
              <a:t>3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9276646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DB877-E970-4B6B-B4C2-9F0C560BE7EB}" type="slidenum">
              <a:rPr lang="zh-TW" altLang="en-US" smtClean="0"/>
              <a:pPr/>
              <a:t>5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0972203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浮點數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DB877-E970-4B6B-B4C2-9F0C560BE7EB}" type="slidenum">
              <a:rPr lang="zh-TW" altLang="en-US" smtClean="0"/>
              <a:pPr/>
              <a:t>7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8908429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DB877-E970-4B6B-B4C2-9F0C560BE7EB}" type="slidenum">
              <a:rPr lang="zh-TW" altLang="en-US" smtClean="0"/>
              <a:pPr/>
              <a:t>8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2529844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DB877-E970-4B6B-B4C2-9F0C560BE7EB}" type="slidenum">
              <a:rPr lang="zh-TW" altLang="en-US" smtClean="0"/>
              <a:pPr/>
              <a:t>9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6837328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DB877-E970-4B6B-B4C2-9F0C560BE7EB}" type="slidenum">
              <a:rPr lang="zh-TW" altLang="en-US" smtClean="0"/>
              <a:pPr/>
              <a:t>11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6837328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DBF5F9">
                    <a:shade val="90000"/>
                  </a:srgbClr>
                </a:solidFill>
              </a:rPr>
              <a:pPr/>
              <a:t>2013/3/6</a:t>
            </a:fld>
            <a:endParaRPr lang="zh-TW" alt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071158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2013/3/6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12813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2013/3/6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75872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2013/3/6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3728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DBF5F9">
                    <a:shade val="90000"/>
                  </a:srgbClr>
                </a:solidFill>
              </a:rPr>
              <a:pPr/>
              <a:t>2013/3/6</a:t>
            </a:fld>
            <a:endParaRPr lang="zh-TW" alt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790817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2013/3/6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60243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2013/3/6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83571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2013/3/6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2407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2013/3/6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40643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2013/3/6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75888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2013/3/6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13783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2013/3/6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488482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geosoft.no/development/cppstyle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Lab #02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Date: 2013/02/27</a:t>
            </a:r>
            <a:endParaRPr lang="zh-TW" altLang="en-US" dirty="0"/>
          </a:p>
        </p:txBody>
      </p:sp>
    </p:spTree>
    <p:extLst>
      <p:ext uri="{BB962C8B-B14F-4D97-AF65-F5344CB8AC3E}">
        <p14:creationId xmlns="" xmlns:p14="http://schemas.microsoft.com/office/powerpoint/2010/main" val="157145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Hint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use 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cin</a:t>
            </a:r>
            <a:r>
              <a:rPr lang="en-US" altLang="zh-TW" dirty="0"/>
              <a:t> to </a:t>
            </a:r>
            <a:r>
              <a:rPr lang="en-US" altLang="zh-TW" dirty="0" smtClean="0"/>
              <a:t>get </a:t>
            </a:r>
            <a:r>
              <a:rPr lang="en-US" altLang="zh-TW" dirty="0"/>
              <a:t>user </a:t>
            </a:r>
            <a:r>
              <a:rPr lang="en-US" altLang="zh-TW" dirty="0" smtClean="0"/>
              <a:t>input</a:t>
            </a:r>
          </a:p>
          <a:p>
            <a:r>
              <a:rPr lang="en-US" altLang="zh-TW" dirty="0" smtClean="0"/>
              <a:t>When you convert “cm” to “m”, use double or float to store the value.</a:t>
            </a:r>
          </a:p>
          <a:p>
            <a:r>
              <a:rPr lang="en-US" altLang="zh-TW" dirty="0"/>
              <a:t>u</a:t>
            </a:r>
            <a:r>
              <a:rPr lang="en-US" altLang="zh-TW" dirty="0" smtClean="0"/>
              <a:t>se 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cout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zh-TW" dirty="0" smtClean="0">
                <a:cs typeface="Consolas" pitchFamily="49" charset="0"/>
              </a:rPr>
              <a:t>to show BMI result </a:t>
            </a:r>
            <a:endParaRPr lang="en-US" altLang="zh-TW" dirty="0" smtClean="0">
              <a:latin typeface="Consolas" pitchFamily="49" charset="0"/>
              <a:cs typeface="Consolas" pitchFamily="49" charset="0"/>
            </a:endParaRPr>
          </a:p>
          <a:p>
            <a:endParaRPr lang="en-US" altLang="zh-TW" dirty="0" smtClean="0"/>
          </a:p>
          <a:p>
            <a:endParaRPr lang="en-US" altLang="zh-TW" dirty="0"/>
          </a:p>
        </p:txBody>
      </p:sp>
    </p:spTree>
    <p:extLst>
      <p:ext uri="{BB962C8B-B14F-4D97-AF65-F5344CB8AC3E}">
        <p14:creationId xmlns="" xmlns:p14="http://schemas.microsoft.com/office/powerpoint/2010/main" val="344249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lang="en-US" altLang="zh-TW" dirty="0" smtClean="0"/>
              <a:t>The second practice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389120"/>
          </a:xfrm>
        </p:spPr>
        <p:txBody>
          <a:bodyPr>
            <a:normAutofit/>
          </a:bodyPr>
          <a:lstStyle/>
          <a:p>
            <a:r>
              <a:rPr lang="en-US" altLang="zh-TW" sz="3000" dirty="0" smtClean="0"/>
              <a:t>Practice: A “number of legs” calculator </a:t>
            </a:r>
          </a:p>
          <a:p>
            <a:r>
              <a:rPr lang="en-US" altLang="zh-TW" sz="3000" dirty="0" smtClean="0"/>
              <a:t>User Input : two numbers: </a:t>
            </a:r>
          </a:p>
          <a:p>
            <a:pPr lvl="1"/>
            <a:r>
              <a:rPr lang="en-US" altLang="zh-TW" sz="2800" dirty="0" smtClean="0"/>
              <a:t>The number of chickens.</a:t>
            </a:r>
          </a:p>
          <a:p>
            <a:pPr lvl="1"/>
            <a:r>
              <a:rPr lang="en-US" altLang="zh-TW" sz="2800" dirty="0" smtClean="0"/>
              <a:t>The number of rabbits. </a:t>
            </a:r>
          </a:p>
          <a:p>
            <a:r>
              <a:rPr lang="en-US" altLang="zh-TW" sz="3000" dirty="0" smtClean="0"/>
              <a:t>Your program should print out the number of legs. </a:t>
            </a:r>
          </a:p>
        </p:txBody>
      </p:sp>
    </p:spTree>
    <p:extLst>
      <p:ext uri="{BB962C8B-B14F-4D97-AF65-F5344CB8AC3E}">
        <p14:creationId xmlns="" xmlns:p14="http://schemas.microsoft.com/office/powerpoint/2010/main" val="2524850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Good programming style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23528" y="1935480"/>
            <a:ext cx="8640960" cy="4389120"/>
          </a:xfrm>
        </p:spPr>
        <p:txBody>
          <a:bodyPr/>
          <a:lstStyle/>
          <a:p>
            <a:r>
              <a:rPr lang="en-US" altLang="zh-TW" dirty="0"/>
              <a:t>Variable naming rules  </a:t>
            </a:r>
            <a:r>
              <a:rPr lang="en-US" altLang="zh-TW" dirty="0">
                <a:hlinkClick r:id="rId3"/>
              </a:rPr>
              <a:t>http://</a:t>
            </a:r>
            <a:r>
              <a:rPr lang="en-US" altLang="zh-TW" dirty="0" smtClean="0">
                <a:hlinkClick r:id="rId3"/>
              </a:rPr>
              <a:t>geosoft.no/development/cppstyle.html#General</a:t>
            </a:r>
            <a:endParaRPr lang="en-US" altLang="zh-TW" dirty="0" smtClean="0"/>
          </a:p>
          <a:p>
            <a:r>
              <a:rPr lang="en-US" altLang="zh-TW" sz="2800" b="1" dirty="0">
                <a:latin typeface="trebuchet MS"/>
              </a:rPr>
              <a:t>Variable names must be in mixed case starting with lower case</a:t>
            </a:r>
            <a:r>
              <a:rPr lang="en-US" altLang="zh-TW" sz="2800" b="1" dirty="0" smtClean="0">
                <a:latin typeface="trebuchet MS"/>
              </a:rPr>
              <a:t>.</a:t>
            </a:r>
          </a:p>
          <a:p>
            <a:r>
              <a:rPr lang="en-US" altLang="zh-TW" sz="2800" dirty="0" err="1" smtClean="0">
                <a:solidFill>
                  <a:srgbClr val="000077"/>
                </a:solidFill>
                <a:latin typeface="Courier New"/>
              </a:rPr>
              <a:t>savingsAccount</a:t>
            </a:r>
            <a:r>
              <a:rPr lang="en-US" altLang="zh-TW" sz="2800" dirty="0" smtClean="0">
                <a:solidFill>
                  <a:srgbClr val="000077"/>
                </a:solidFill>
                <a:latin typeface="Courier New"/>
              </a:rPr>
              <a:t>,</a:t>
            </a:r>
            <a:r>
              <a:rPr lang="zh-TW" altLang="en-US" sz="2800" dirty="0" smtClean="0">
                <a:solidFill>
                  <a:srgbClr val="000077"/>
                </a:solidFill>
                <a:latin typeface="Courier New"/>
              </a:rPr>
              <a:t> </a:t>
            </a:r>
            <a:r>
              <a:rPr lang="en-US" altLang="zh-TW" sz="2800" dirty="0" err="1" smtClean="0">
                <a:solidFill>
                  <a:srgbClr val="000077"/>
                </a:solidFill>
                <a:latin typeface="Courier New"/>
              </a:rPr>
              <a:t>studentId</a:t>
            </a:r>
            <a:r>
              <a:rPr lang="en-US" altLang="zh-TW" sz="2800" dirty="0" smtClean="0">
                <a:solidFill>
                  <a:srgbClr val="000077"/>
                </a:solidFill>
                <a:latin typeface="Courier New"/>
              </a:rPr>
              <a:t>,</a:t>
            </a:r>
            <a:r>
              <a:rPr lang="zh-TW" altLang="en-US" sz="2800" dirty="0" smtClean="0">
                <a:solidFill>
                  <a:srgbClr val="000077"/>
                </a:solidFill>
                <a:latin typeface="Courier New"/>
              </a:rPr>
              <a:t> </a:t>
            </a:r>
            <a:r>
              <a:rPr lang="en-US" altLang="zh-TW" sz="2800" dirty="0" err="1" smtClean="0">
                <a:solidFill>
                  <a:srgbClr val="000077"/>
                </a:solidFill>
                <a:latin typeface="Courier New"/>
              </a:rPr>
              <a:t>userName</a:t>
            </a:r>
            <a:endParaRPr lang="en-US" altLang="zh-TW" sz="2800" dirty="0">
              <a:solidFill>
                <a:srgbClr val="000077"/>
              </a:solidFill>
              <a:latin typeface="Courier New"/>
            </a:endParaRPr>
          </a:p>
          <a:p>
            <a:endParaRPr lang="en-US" altLang="zh-TW" sz="2800" b="1" dirty="0">
              <a:latin typeface="trebuchet MS"/>
            </a:endParaRPr>
          </a:p>
          <a:p>
            <a:endParaRPr lang="en-US" altLang="zh-TW" dirty="0" smtClean="0"/>
          </a:p>
          <a:p>
            <a:endParaRPr lang="en-US" altLang="zh-TW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="" xmlns:p14="http://schemas.microsoft.com/office/powerpoint/2010/main" val="424183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Variable naming rules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sz="2800" b="1" dirty="0">
                <a:latin typeface="trebuchet MS"/>
              </a:rPr>
              <a:t>Named constants (including enumeration values) must be all uppercase using underscore to separate </a:t>
            </a:r>
            <a:r>
              <a:rPr lang="en-US" altLang="zh-TW" sz="2800" b="1" dirty="0" smtClean="0">
                <a:latin typeface="trebuchet MS"/>
              </a:rPr>
              <a:t>words</a:t>
            </a:r>
          </a:p>
          <a:p>
            <a:r>
              <a:rPr lang="en-US" altLang="zh-TW" dirty="0">
                <a:solidFill>
                  <a:srgbClr val="000077"/>
                </a:solidFill>
                <a:latin typeface="Courier New"/>
              </a:rPr>
              <a:t>MAX_ITERATIONS, COLOR_RED, PI 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="" xmlns:p14="http://schemas.microsoft.com/office/powerpoint/2010/main" val="111361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Variable naming rules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sz="2800" b="1" dirty="0" smtClean="0">
                <a:latin typeface="trebuchet MS"/>
              </a:rPr>
              <a:t>The </a:t>
            </a:r>
            <a:r>
              <a:rPr lang="en-US" altLang="zh-TW" sz="2800" b="1" dirty="0">
                <a:latin typeface="trebuchet MS"/>
              </a:rPr>
              <a:t>prefix </a:t>
            </a:r>
            <a:r>
              <a:rPr lang="en-US" altLang="zh-TW" sz="2800" b="1" i="1" dirty="0">
                <a:latin typeface="trebuchet MS"/>
              </a:rPr>
              <a:t>is</a:t>
            </a:r>
            <a:r>
              <a:rPr lang="en-US" altLang="zh-TW" sz="2800" b="1" dirty="0">
                <a:latin typeface="trebuchet MS"/>
              </a:rPr>
              <a:t> should be used for </a:t>
            </a:r>
            <a:r>
              <a:rPr lang="en-US" altLang="zh-TW" sz="2800" b="1" dirty="0" err="1">
                <a:solidFill>
                  <a:srgbClr val="FF0000"/>
                </a:solidFill>
                <a:latin typeface="trebuchet MS"/>
              </a:rPr>
              <a:t>boolean</a:t>
            </a:r>
            <a:r>
              <a:rPr lang="en-US" altLang="zh-TW" sz="2800" b="1" dirty="0">
                <a:solidFill>
                  <a:srgbClr val="FF0000"/>
                </a:solidFill>
                <a:latin typeface="trebuchet MS"/>
              </a:rPr>
              <a:t> </a:t>
            </a:r>
            <a:r>
              <a:rPr lang="en-US" altLang="zh-TW" sz="2800" b="1" dirty="0">
                <a:latin typeface="trebuchet MS"/>
              </a:rPr>
              <a:t>variables and methods.</a:t>
            </a:r>
          </a:p>
          <a:p>
            <a:r>
              <a:rPr lang="en-US" altLang="zh-TW" dirty="0" err="1">
                <a:solidFill>
                  <a:srgbClr val="000077"/>
                </a:solidFill>
                <a:latin typeface="Courier New"/>
              </a:rPr>
              <a:t>isSet</a:t>
            </a:r>
            <a:r>
              <a:rPr lang="en-US" altLang="zh-TW" dirty="0">
                <a:solidFill>
                  <a:srgbClr val="000077"/>
                </a:solidFill>
                <a:latin typeface="Courier New"/>
              </a:rPr>
              <a:t>, </a:t>
            </a:r>
            <a:r>
              <a:rPr lang="en-US" altLang="zh-TW" dirty="0" err="1">
                <a:solidFill>
                  <a:srgbClr val="000077"/>
                </a:solidFill>
                <a:latin typeface="Courier New"/>
              </a:rPr>
              <a:t>isVisible</a:t>
            </a:r>
            <a:r>
              <a:rPr lang="en-US" altLang="zh-TW" dirty="0">
                <a:solidFill>
                  <a:srgbClr val="000077"/>
                </a:solidFill>
                <a:latin typeface="Courier New"/>
              </a:rPr>
              <a:t>, </a:t>
            </a:r>
            <a:r>
              <a:rPr lang="en-US" altLang="zh-TW" dirty="0" err="1">
                <a:solidFill>
                  <a:srgbClr val="000077"/>
                </a:solidFill>
                <a:latin typeface="Courier New"/>
              </a:rPr>
              <a:t>isFinished</a:t>
            </a:r>
            <a:r>
              <a:rPr lang="en-US" altLang="zh-TW" dirty="0">
                <a:solidFill>
                  <a:srgbClr val="000077"/>
                </a:solidFill>
                <a:latin typeface="Courier New"/>
              </a:rPr>
              <a:t>, </a:t>
            </a:r>
            <a:r>
              <a:rPr lang="en-US" altLang="zh-TW" dirty="0" err="1">
                <a:solidFill>
                  <a:srgbClr val="000077"/>
                </a:solidFill>
                <a:latin typeface="Courier New"/>
              </a:rPr>
              <a:t>isFound</a:t>
            </a:r>
            <a:r>
              <a:rPr lang="en-US" altLang="zh-TW" dirty="0">
                <a:solidFill>
                  <a:srgbClr val="000077"/>
                </a:solidFill>
                <a:latin typeface="Courier New"/>
              </a:rPr>
              <a:t>, </a:t>
            </a:r>
            <a:r>
              <a:rPr lang="en-US" altLang="zh-TW" dirty="0" err="1">
                <a:solidFill>
                  <a:srgbClr val="000077"/>
                </a:solidFill>
                <a:latin typeface="Courier New"/>
              </a:rPr>
              <a:t>isOpen</a:t>
            </a:r>
            <a:endParaRPr lang="en-US" altLang="zh-TW" dirty="0">
              <a:solidFill>
                <a:srgbClr val="000077"/>
              </a:solidFill>
              <a:latin typeface="Courier New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="" xmlns:p14="http://schemas.microsoft.com/office/powerpoint/2010/main" val="179592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en-US" altLang="zh-TW" dirty="0" smtClean="0"/>
              <a:t>Abbreviations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389120"/>
          </a:xfrm>
        </p:spPr>
        <p:txBody>
          <a:bodyPr/>
          <a:lstStyle/>
          <a:p>
            <a:r>
              <a:rPr lang="en-US" altLang="zh-TW" dirty="0" err="1"/>
              <a:t>cmd</a:t>
            </a:r>
            <a:r>
              <a:rPr lang="en-US" altLang="zh-TW" dirty="0"/>
              <a:t>   </a:t>
            </a:r>
            <a:r>
              <a:rPr lang="en-US" altLang="zh-TW" dirty="0" smtClean="0"/>
              <a:t>-&gt;  command </a:t>
            </a:r>
          </a:p>
          <a:p>
            <a:r>
              <a:rPr lang="en-US" altLang="zh-TW" dirty="0" err="1" smtClean="0"/>
              <a:t>pt</a:t>
            </a:r>
            <a:r>
              <a:rPr lang="en-US" altLang="zh-TW" dirty="0" smtClean="0"/>
              <a:t> </a:t>
            </a:r>
            <a:r>
              <a:rPr lang="en-US" altLang="zh-TW" dirty="0"/>
              <a:t> </a:t>
            </a:r>
            <a:r>
              <a:rPr lang="en-US" altLang="zh-TW" dirty="0" smtClean="0"/>
              <a:t>-&gt;</a:t>
            </a:r>
            <a:r>
              <a:rPr lang="en-US" altLang="zh-TW" dirty="0"/>
              <a:t>  </a:t>
            </a:r>
            <a:r>
              <a:rPr lang="en-US" altLang="zh-TW" dirty="0" smtClean="0"/>
              <a:t>point</a:t>
            </a:r>
          </a:p>
          <a:p>
            <a:r>
              <a:rPr lang="en-US" altLang="zh-TW" dirty="0" smtClean="0"/>
              <a:t>comp</a:t>
            </a:r>
            <a:r>
              <a:rPr lang="en-US" altLang="zh-TW" dirty="0"/>
              <a:t> </a:t>
            </a:r>
            <a:r>
              <a:rPr lang="en-US" altLang="zh-TW" dirty="0" smtClean="0"/>
              <a:t>-&gt;</a:t>
            </a:r>
            <a:r>
              <a:rPr lang="en-US" altLang="zh-TW" dirty="0"/>
              <a:t>   </a:t>
            </a:r>
            <a:r>
              <a:rPr lang="en-US" altLang="zh-TW" dirty="0" smtClean="0"/>
              <a:t>compute</a:t>
            </a:r>
          </a:p>
          <a:p>
            <a:r>
              <a:rPr lang="en-US" altLang="zh-TW" dirty="0" err="1" smtClean="0"/>
              <a:t>init</a:t>
            </a:r>
            <a:r>
              <a:rPr lang="en-US" altLang="zh-TW" dirty="0"/>
              <a:t>  </a:t>
            </a:r>
            <a:r>
              <a:rPr lang="en-US" altLang="zh-TW" dirty="0" smtClean="0"/>
              <a:t>-&gt;  initialize</a:t>
            </a:r>
          </a:p>
          <a:p>
            <a:r>
              <a:rPr lang="en-US" altLang="zh-TW" dirty="0" smtClean="0"/>
              <a:t>If the variable name is not that long, avoid using abbreviations.</a:t>
            </a:r>
            <a:endParaRPr lang="zh-TW" altLang="en-US" dirty="0"/>
          </a:p>
        </p:txBody>
      </p:sp>
    </p:spTree>
    <p:extLst>
      <p:ext uri="{BB962C8B-B14F-4D97-AF65-F5344CB8AC3E}">
        <p14:creationId xmlns="" xmlns:p14="http://schemas.microsoft.com/office/powerpoint/2010/main" val="323893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Floating-point number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float &amp; double </a:t>
            </a:r>
          </a:p>
          <a:p>
            <a:r>
              <a:rPr lang="en-US" altLang="zh-TW" dirty="0"/>
              <a:t>DON’T compare them for equality.</a:t>
            </a:r>
          </a:p>
          <a:p>
            <a:r>
              <a:rPr lang="en-US" altLang="zh-TW" dirty="0"/>
              <a:t>WHY?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="" xmlns:p14="http://schemas.microsoft.com/office/powerpoint/2010/main" val="403908803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Magic Time ^.&lt;~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zh-TW" dirty="0" smtClean="0"/>
          </a:p>
          <a:p>
            <a:pPr marL="0" indent="0">
              <a:buNone/>
            </a:pP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4" name="矩形 3"/>
          <p:cNvSpPr/>
          <p:nvPr/>
        </p:nvSpPr>
        <p:spPr>
          <a:xfrm>
            <a:off x="827584" y="1916832"/>
            <a:ext cx="6462464" cy="447814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TW" sz="1500" dirty="0">
                <a:latin typeface="Consolas" pitchFamily="49" charset="0"/>
                <a:cs typeface="Consolas" pitchFamily="49" charset="0"/>
              </a:rPr>
              <a:t>#include &lt;</a:t>
            </a:r>
            <a:r>
              <a:rPr lang="en-US" altLang="zh-TW" sz="1500" dirty="0" err="1">
                <a:latin typeface="Consolas" pitchFamily="49" charset="0"/>
                <a:cs typeface="Consolas" pitchFamily="49" charset="0"/>
              </a:rPr>
              <a:t>iostream</a:t>
            </a:r>
            <a:r>
              <a:rPr lang="en-US" altLang="zh-TW" sz="1500" dirty="0">
                <a:latin typeface="Consolas" pitchFamily="49" charset="0"/>
                <a:cs typeface="Consolas" pitchFamily="49" charset="0"/>
              </a:rPr>
              <a:t>&gt;</a:t>
            </a:r>
          </a:p>
          <a:p>
            <a:r>
              <a:rPr lang="en-US" altLang="zh-TW" sz="1500" dirty="0">
                <a:latin typeface="Consolas" pitchFamily="49" charset="0"/>
                <a:cs typeface="Consolas" pitchFamily="49" charset="0"/>
              </a:rPr>
              <a:t>#include &lt;</a:t>
            </a:r>
            <a:r>
              <a:rPr lang="en-US" altLang="zh-TW" sz="1500" dirty="0" err="1">
                <a:latin typeface="Consolas" pitchFamily="49" charset="0"/>
                <a:cs typeface="Consolas" pitchFamily="49" charset="0"/>
              </a:rPr>
              <a:t>math.h</a:t>
            </a:r>
            <a:r>
              <a:rPr lang="en-US" altLang="zh-TW" sz="1500" dirty="0">
                <a:latin typeface="Consolas" pitchFamily="49" charset="0"/>
                <a:cs typeface="Consolas" pitchFamily="49" charset="0"/>
              </a:rPr>
              <a:t>&gt;</a:t>
            </a:r>
          </a:p>
          <a:p>
            <a:r>
              <a:rPr lang="en-US" altLang="zh-TW" sz="1500" dirty="0">
                <a:latin typeface="Consolas" pitchFamily="49" charset="0"/>
                <a:cs typeface="Consolas" pitchFamily="49" charset="0"/>
              </a:rPr>
              <a:t>using namespace </a:t>
            </a:r>
            <a:r>
              <a:rPr lang="en-US" altLang="zh-TW" sz="1500" dirty="0" err="1">
                <a:latin typeface="Consolas" pitchFamily="49" charset="0"/>
                <a:cs typeface="Consolas" pitchFamily="49" charset="0"/>
              </a:rPr>
              <a:t>std</a:t>
            </a:r>
            <a:r>
              <a:rPr lang="en-US" altLang="zh-TW" sz="1500" dirty="0">
                <a:latin typeface="Consolas" pitchFamily="49" charset="0"/>
                <a:cs typeface="Consolas" pitchFamily="49" charset="0"/>
              </a:rPr>
              <a:t>;</a:t>
            </a:r>
          </a:p>
          <a:p>
            <a:endParaRPr lang="en-US" altLang="zh-TW" sz="1500" dirty="0">
              <a:latin typeface="Consolas" pitchFamily="49" charset="0"/>
              <a:cs typeface="Consolas" pitchFamily="49" charset="0"/>
            </a:endParaRPr>
          </a:p>
          <a:p>
            <a:r>
              <a:rPr lang="en-US" altLang="zh-TW" sz="1500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sz="1500" dirty="0">
                <a:latin typeface="Consolas" pitchFamily="49" charset="0"/>
                <a:cs typeface="Consolas" pitchFamily="49" charset="0"/>
              </a:rPr>
              <a:t> main()</a:t>
            </a:r>
          </a:p>
          <a:p>
            <a:r>
              <a:rPr lang="en-US" altLang="zh-TW" sz="1500" dirty="0"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altLang="zh-TW" sz="1500" dirty="0">
                <a:latin typeface="Consolas" pitchFamily="49" charset="0"/>
                <a:cs typeface="Consolas" pitchFamily="49" charset="0"/>
              </a:rPr>
              <a:t> double a = 1, b = 3, c = 0.1, d = 0.3;</a:t>
            </a:r>
          </a:p>
          <a:p>
            <a:endParaRPr lang="en-US" altLang="zh-TW" sz="1500" dirty="0">
              <a:latin typeface="Consolas" pitchFamily="49" charset="0"/>
              <a:cs typeface="Consolas" pitchFamily="49" charset="0"/>
            </a:endParaRPr>
          </a:p>
          <a:p>
            <a:r>
              <a:rPr lang="en-US" altLang="zh-TW" sz="1500" dirty="0">
                <a:latin typeface="Consolas" pitchFamily="49" charset="0"/>
                <a:cs typeface="Consolas" pitchFamily="49" charset="0"/>
              </a:rPr>
              <a:t> double </a:t>
            </a:r>
            <a:r>
              <a:rPr lang="en-US" altLang="zh-TW" sz="1500" dirty="0" err="1">
                <a:latin typeface="Consolas" pitchFamily="49" charset="0"/>
                <a:cs typeface="Consolas" pitchFamily="49" charset="0"/>
              </a:rPr>
              <a:t>ab</a:t>
            </a:r>
            <a:r>
              <a:rPr lang="en-US" altLang="zh-TW" sz="1500" dirty="0">
                <a:latin typeface="Consolas" pitchFamily="49" charset="0"/>
                <a:cs typeface="Consolas" pitchFamily="49" charset="0"/>
              </a:rPr>
              <a:t> = a/b, cd = c/d;</a:t>
            </a:r>
          </a:p>
          <a:p>
            <a:r>
              <a:rPr lang="en-US" altLang="zh-TW" sz="1500" dirty="0">
                <a:latin typeface="Consolas" pitchFamily="49" charset="0"/>
                <a:cs typeface="Consolas" pitchFamily="49" charset="0"/>
              </a:rPr>
              <a:t> </a:t>
            </a:r>
          </a:p>
          <a:p>
            <a:r>
              <a:rPr lang="en-US" altLang="zh-TW" sz="1500" dirty="0">
                <a:latin typeface="Consolas" pitchFamily="49" charset="0"/>
                <a:cs typeface="Consolas" pitchFamily="49" charset="0"/>
              </a:rPr>
              <a:t> if (</a:t>
            </a:r>
            <a:r>
              <a:rPr lang="en-US" altLang="zh-TW" sz="1500" dirty="0" err="1">
                <a:latin typeface="Consolas" pitchFamily="49" charset="0"/>
                <a:cs typeface="Consolas" pitchFamily="49" charset="0"/>
              </a:rPr>
              <a:t>ab</a:t>
            </a:r>
            <a:r>
              <a:rPr lang="en-US" altLang="zh-TW" sz="1500" dirty="0">
                <a:latin typeface="Consolas" pitchFamily="49" charset="0"/>
                <a:cs typeface="Consolas" pitchFamily="49" charset="0"/>
              </a:rPr>
              <a:t> == cd){</a:t>
            </a:r>
          </a:p>
          <a:p>
            <a:r>
              <a:rPr lang="en-US" altLang="zh-TW" sz="1500" dirty="0">
                <a:latin typeface="Consolas" pitchFamily="49" charset="0"/>
                <a:cs typeface="Consolas" pitchFamily="49" charset="0"/>
              </a:rPr>
              <a:t>  </a:t>
            </a:r>
            <a:r>
              <a:rPr lang="en-US" altLang="zh-TW" sz="1500" dirty="0" err="1">
                <a:latin typeface="Consolas" pitchFamily="49" charset="0"/>
                <a:cs typeface="Consolas" pitchFamily="49" charset="0"/>
              </a:rPr>
              <a:t>cout</a:t>
            </a:r>
            <a:r>
              <a:rPr lang="en-US" altLang="zh-TW" sz="1500" dirty="0">
                <a:latin typeface="Consolas" pitchFamily="49" charset="0"/>
                <a:cs typeface="Consolas" pitchFamily="49" charset="0"/>
              </a:rPr>
              <a:t> &lt;&lt; "equal" &lt;&lt; </a:t>
            </a:r>
            <a:r>
              <a:rPr lang="en-US" altLang="zh-TW" sz="1500" dirty="0" err="1">
                <a:latin typeface="Consolas" pitchFamily="49" charset="0"/>
                <a:cs typeface="Consolas" pitchFamily="49" charset="0"/>
              </a:rPr>
              <a:t>endl</a:t>
            </a:r>
            <a:r>
              <a:rPr lang="en-US" altLang="zh-TW" sz="1500" dirty="0"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altLang="zh-TW" sz="1500" dirty="0">
                <a:latin typeface="Consolas" pitchFamily="49" charset="0"/>
                <a:cs typeface="Consolas" pitchFamily="49" charset="0"/>
              </a:rPr>
              <a:t> } else {</a:t>
            </a:r>
          </a:p>
          <a:p>
            <a:r>
              <a:rPr lang="en-US" altLang="zh-TW" sz="1500" dirty="0">
                <a:latin typeface="Consolas" pitchFamily="49" charset="0"/>
                <a:cs typeface="Consolas" pitchFamily="49" charset="0"/>
              </a:rPr>
              <a:t>  </a:t>
            </a:r>
            <a:r>
              <a:rPr lang="en-US" altLang="zh-TW" sz="1500" dirty="0" err="1">
                <a:latin typeface="Consolas" pitchFamily="49" charset="0"/>
                <a:cs typeface="Consolas" pitchFamily="49" charset="0"/>
              </a:rPr>
              <a:t>cout</a:t>
            </a:r>
            <a:r>
              <a:rPr lang="en-US" altLang="zh-TW" sz="1500" dirty="0">
                <a:latin typeface="Consolas" pitchFamily="49" charset="0"/>
                <a:cs typeface="Consolas" pitchFamily="49" charset="0"/>
              </a:rPr>
              <a:t> &lt;&lt; "not equal" &lt;&lt; </a:t>
            </a:r>
            <a:r>
              <a:rPr lang="en-US" altLang="zh-TW" sz="1500" dirty="0" err="1">
                <a:latin typeface="Consolas" pitchFamily="49" charset="0"/>
                <a:cs typeface="Consolas" pitchFamily="49" charset="0"/>
              </a:rPr>
              <a:t>endl</a:t>
            </a:r>
            <a:r>
              <a:rPr lang="en-US" altLang="zh-TW" sz="1500" dirty="0"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altLang="zh-TW" sz="1500" dirty="0">
                <a:latin typeface="Consolas" pitchFamily="49" charset="0"/>
                <a:cs typeface="Consolas" pitchFamily="49" charset="0"/>
              </a:rPr>
              <a:t> }</a:t>
            </a:r>
          </a:p>
          <a:p>
            <a:r>
              <a:rPr lang="en-US" altLang="zh-TW" sz="1500" dirty="0">
                <a:latin typeface="Consolas" pitchFamily="49" charset="0"/>
                <a:cs typeface="Consolas" pitchFamily="49" charset="0"/>
              </a:rPr>
              <a:t> //</a:t>
            </a:r>
            <a:r>
              <a:rPr lang="en-US" altLang="zh-TW" sz="1500" dirty="0" err="1">
                <a:latin typeface="Consolas" pitchFamily="49" charset="0"/>
                <a:cs typeface="Consolas" pitchFamily="49" charset="0"/>
              </a:rPr>
              <a:t>printf</a:t>
            </a:r>
            <a:r>
              <a:rPr lang="en-US" altLang="zh-TW" sz="1500" dirty="0">
                <a:latin typeface="Consolas" pitchFamily="49" charset="0"/>
                <a:cs typeface="Consolas" pitchFamily="49" charset="0"/>
              </a:rPr>
              <a:t> ("</a:t>
            </a:r>
            <a:r>
              <a:rPr lang="en-US" altLang="zh-TW" sz="1500" dirty="0" err="1">
                <a:latin typeface="Consolas" pitchFamily="49" charset="0"/>
                <a:cs typeface="Consolas" pitchFamily="49" charset="0"/>
              </a:rPr>
              <a:t>db</a:t>
            </a:r>
            <a:r>
              <a:rPr lang="en-US" altLang="zh-TW" sz="1500" dirty="0">
                <a:latin typeface="Consolas" pitchFamily="49" charset="0"/>
                <a:cs typeface="Consolas" pitchFamily="49" charset="0"/>
              </a:rPr>
              <a:t> = %.20f, dc = %.20f", </a:t>
            </a:r>
            <a:r>
              <a:rPr lang="en-US" altLang="zh-TW" sz="1500" dirty="0" err="1">
                <a:latin typeface="Consolas" pitchFamily="49" charset="0"/>
                <a:cs typeface="Consolas" pitchFamily="49" charset="0"/>
              </a:rPr>
              <a:t>ab</a:t>
            </a:r>
            <a:r>
              <a:rPr lang="en-US" altLang="zh-TW" sz="1500" dirty="0">
                <a:latin typeface="Consolas" pitchFamily="49" charset="0"/>
                <a:cs typeface="Consolas" pitchFamily="49" charset="0"/>
              </a:rPr>
              <a:t>, cd);</a:t>
            </a:r>
          </a:p>
          <a:p>
            <a:r>
              <a:rPr lang="en-US" altLang="zh-TW" sz="1500" dirty="0">
                <a:latin typeface="Consolas" pitchFamily="49" charset="0"/>
                <a:cs typeface="Consolas" pitchFamily="49" charset="0"/>
              </a:rPr>
              <a:t> </a:t>
            </a:r>
          </a:p>
          <a:p>
            <a:r>
              <a:rPr lang="en-US" altLang="zh-TW" sz="1500" dirty="0">
                <a:latin typeface="Consolas" pitchFamily="49" charset="0"/>
                <a:cs typeface="Consolas" pitchFamily="49" charset="0"/>
              </a:rPr>
              <a:t> return 0;</a:t>
            </a:r>
          </a:p>
          <a:p>
            <a:r>
              <a:rPr lang="en-US" altLang="zh-TW" sz="1500" dirty="0">
                <a:latin typeface="Consolas" pitchFamily="49" charset="0"/>
                <a:cs typeface="Consolas" pitchFamily="49" charset="0"/>
              </a:rPr>
              <a:t>}</a:t>
            </a:r>
            <a:endParaRPr lang="zh-TW" altLang="en-US" sz="1500" dirty="0"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527759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lang="en-US" altLang="zh-TW" dirty="0" err="1" smtClean="0"/>
              <a:t>cin</a:t>
            </a:r>
            <a:r>
              <a:rPr lang="en-US" altLang="zh-TW" dirty="0"/>
              <a:t>,</a:t>
            </a:r>
            <a:r>
              <a:rPr lang="en-US" altLang="zh-TW" dirty="0" smtClean="0"/>
              <a:t> operator, casting 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389120"/>
          </a:xfrm>
        </p:spPr>
        <p:txBody>
          <a:bodyPr>
            <a:normAutofit/>
          </a:bodyPr>
          <a:lstStyle/>
          <a:p>
            <a:r>
              <a:rPr lang="en-US" altLang="zh-TW" sz="3000" dirty="0" smtClean="0"/>
              <a:t>Practice: A BMI calculator </a:t>
            </a:r>
          </a:p>
          <a:p>
            <a:r>
              <a:rPr lang="en-US" altLang="zh-TW" sz="3000" dirty="0" smtClean="0"/>
              <a:t>User Input : height (cm) &amp; weight(kg)</a:t>
            </a:r>
          </a:p>
          <a:p>
            <a:r>
              <a:rPr lang="en-US" altLang="zh-TW" sz="3000" dirty="0" smtClean="0"/>
              <a:t>Your program should convert height (cm) to height(m), and use the formula :</a:t>
            </a:r>
          </a:p>
          <a:p>
            <a:pPr lvl="1"/>
            <a:r>
              <a:rPr lang="en-US" altLang="zh-TW" sz="3000" dirty="0" smtClean="0"/>
              <a:t>BMI = weight / (height(m))</a:t>
            </a:r>
            <a:r>
              <a:rPr lang="en-US" altLang="zh-TW" sz="3000" baseline="30000" dirty="0" smtClean="0"/>
              <a:t>2  </a:t>
            </a:r>
          </a:p>
          <a:p>
            <a:r>
              <a:rPr lang="en-US" altLang="zh-TW" sz="3000" dirty="0" smtClean="0"/>
              <a:t>Output :</a:t>
            </a:r>
            <a:r>
              <a:rPr lang="zh-TW" altLang="en-US" sz="3000" dirty="0" smtClean="0"/>
              <a:t> </a:t>
            </a:r>
            <a:r>
              <a:rPr lang="en-US" altLang="zh-TW" sz="3000" dirty="0" smtClean="0"/>
              <a:t>BMI</a:t>
            </a:r>
          </a:p>
        </p:txBody>
      </p:sp>
    </p:spTree>
    <p:extLst>
      <p:ext uri="{BB962C8B-B14F-4D97-AF65-F5344CB8AC3E}">
        <p14:creationId xmlns="" xmlns:p14="http://schemas.microsoft.com/office/powerpoint/2010/main" val="2524850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線">
  <a:themeElements>
    <a:clrScheme name="流線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流線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線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</TotalTime>
  <Words>308</Words>
  <Application>Microsoft Office PowerPoint</Application>
  <PresentationFormat>如螢幕大小 (4:3)</PresentationFormat>
  <Paragraphs>69</Paragraphs>
  <Slides>11</Slides>
  <Notes>6</Notes>
  <HiddenSlides>2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11</vt:i4>
      </vt:variant>
    </vt:vector>
  </HeadingPairs>
  <TitlesOfParts>
    <vt:vector size="12" baseType="lpstr">
      <vt:lpstr>流線</vt:lpstr>
      <vt:lpstr>Lab #02</vt:lpstr>
      <vt:lpstr>投影片 2</vt:lpstr>
      <vt:lpstr>Good programming style</vt:lpstr>
      <vt:lpstr>Variable naming rules</vt:lpstr>
      <vt:lpstr>Variable naming rules</vt:lpstr>
      <vt:lpstr>Abbreviations</vt:lpstr>
      <vt:lpstr>Floating-point number</vt:lpstr>
      <vt:lpstr>Magic Time ^.&lt;~</vt:lpstr>
      <vt:lpstr>cin, operator, casting </vt:lpstr>
      <vt:lpstr>Hint</vt:lpstr>
      <vt:lpstr>The second practice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#02</dc:title>
  <dc:creator>Illeanore</dc:creator>
  <cp:lastModifiedBy>ntuim_lckung</cp:lastModifiedBy>
  <cp:revision>26</cp:revision>
  <dcterms:created xsi:type="dcterms:W3CDTF">2013-02-27T03:12:46Z</dcterms:created>
  <dcterms:modified xsi:type="dcterms:W3CDTF">2013-03-05T16:29:30Z</dcterms:modified>
</cp:coreProperties>
</file>