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98" r:id="rId3"/>
    <p:sldId id="289" r:id="rId4"/>
    <p:sldId id="295" r:id="rId5"/>
    <p:sldId id="296" r:id="rId6"/>
    <p:sldId id="291" r:id="rId7"/>
    <p:sldId id="297" r:id="rId8"/>
    <p:sldId id="290" r:id="rId9"/>
    <p:sldId id="294" r:id="rId10"/>
    <p:sldId id="299" r:id="rId11"/>
    <p:sldId id="292" r:id="rId12"/>
    <p:sldId id="293" r:id="rId13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2E109"/>
    <a:srgbClr val="F6F973"/>
    <a:srgbClr val="FF7D7D"/>
    <a:srgbClr val="E30F1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1320" y="-12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pcuser\Downloads\P2_score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pcuser\Downloads\P1_scor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altLang="zh-TW"/>
              <a:t>P2 score</a:t>
            </a:r>
            <a:endParaRPr lang="zh-TW" altLang="en-US"/>
          </a:p>
        </c:rich>
      </c:tx>
      <c:layout/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頻率</c:v>
          </c:tx>
          <c:invertIfNegative val="0"/>
          <c:cat>
            <c:strRef>
              <c:f>工作表5!$A$2:$A$13</c:f>
              <c:strCache>
                <c:ptCount val="12"/>
                <c:pt idx="0">
                  <c:v>0</c:v>
                </c:pt>
                <c:pt idx="1">
                  <c:v>10</c:v>
                </c:pt>
                <c:pt idx="2">
                  <c:v>20</c:v>
                </c:pt>
                <c:pt idx="3">
                  <c:v>30</c:v>
                </c:pt>
                <c:pt idx="4">
                  <c:v>40</c:v>
                </c:pt>
                <c:pt idx="5">
                  <c:v>50</c:v>
                </c:pt>
                <c:pt idx="6">
                  <c:v>60</c:v>
                </c:pt>
                <c:pt idx="7">
                  <c:v>70</c:v>
                </c:pt>
                <c:pt idx="8">
                  <c:v>80</c:v>
                </c:pt>
                <c:pt idx="9">
                  <c:v>90</c:v>
                </c:pt>
                <c:pt idx="10">
                  <c:v>100</c:v>
                </c:pt>
                <c:pt idx="11">
                  <c:v>其他</c:v>
                </c:pt>
              </c:strCache>
            </c:strRef>
          </c:cat>
          <c:val>
            <c:numRef>
              <c:f>工作表5!$B$2:$B$13</c:f>
              <c:numCache>
                <c:formatCode>General</c:formatCode>
                <c:ptCount val="12"/>
                <c:pt idx="0">
                  <c:v>5.0</c:v>
                </c:pt>
                <c:pt idx="1">
                  <c:v>3.0</c:v>
                </c:pt>
                <c:pt idx="2">
                  <c:v>1.0</c:v>
                </c:pt>
                <c:pt idx="3">
                  <c:v>15.0</c:v>
                </c:pt>
                <c:pt idx="4">
                  <c:v>3.0</c:v>
                </c:pt>
                <c:pt idx="5">
                  <c:v>5.0</c:v>
                </c:pt>
                <c:pt idx="6">
                  <c:v>2.0</c:v>
                </c:pt>
                <c:pt idx="7">
                  <c:v>0.0</c:v>
                </c:pt>
                <c:pt idx="8">
                  <c:v>0.0</c:v>
                </c:pt>
                <c:pt idx="9">
                  <c:v>3.0</c:v>
                </c:pt>
                <c:pt idx="10">
                  <c:v>13.0</c:v>
                </c:pt>
                <c:pt idx="11">
                  <c:v>0.0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0"/>
        <c:axId val="2107844232"/>
        <c:axId val="2116683672"/>
      </c:barChart>
      <c:catAx>
        <c:axId val="2107844232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zh-TW"/>
                  <a:t>score</a:t>
                </a:r>
                <a:endParaRPr lang="zh-TW" altLang="en-US"/>
              </a:p>
            </c:rich>
          </c:tx>
          <c:layout/>
          <c:overlay val="0"/>
        </c:title>
        <c:majorTickMark val="out"/>
        <c:minorTickMark val="none"/>
        <c:tickLblPos val="nextTo"/>
        <c:crossAx val="2116683672"/>
        <c:crosses val="autoZero"/>
        <c:auto val="1"/>
        <c:lblAlgn val="ctr"/>
        <c:lblOffset val="100"/>
        <c:noMultiLvlLbl val="0"/>
      </c:catAx>
      <c:valAx>
        <c:axId val="2116683672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zh-TW"/>
                  <a:t>Freq</a:t>
                </a:r>
                <a:endParaRPr lang="zh-TW" altLang="en-US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210784423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altLang="zh-TW"/>
              <a:t>P1 score</a:t>
            </a:r>
            <a:endParaRPr lang="zh-TW" altLang="en-US"/>
          </a:p>
        </c:rich>
      </c:tx>
      <c:layout/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頻率</c:v>
          </c:tx>
          <c:invertIfNegative val="0"/>
          <c:cat>
            <c:strRef>
              <c:f>工作表1!$A$2:$A$13</c:f>
              <c:strCache>
                <c:ptCount val="12"/>
                <c:pt idx="0">
                  <c:v>0</c:v>
                </c:pt>
                <c:pt idx="1">
                  <c:v>10</c:v>
                </c:pt>
                <c:pt idx="2">
                  <c:v>20</c:v>
                </c:pt>
                <c:pt idx="3">
                  <c:v>30</c:v>
                </c:pt>
                <c:pt idx="4">
                  <c:v>40</c:v>
                </c:pt>
                <c:pt idx="5">
                  <c:v>50</c:v>
                </c:pt>
                <c:pt idx="6">
                  <c:v>60</c:v>
                </c:pt>
                <c:pt idx="7">
                  <c:v>70</c:v>
                </c:pt>
                <c:pt idx="8">
                  <c:v>80</c:v>
                </c:pt>
                <c:pt idx="9">
                  <c:v>90</c:v>
                </c:pt>
                <c:pt idx="10">
                  <c:v>100</c:v>
                </c:pt>
                <c:pt idx="11">
                  <c:v>其他</c:v>
                </c:pt>
              </c:strCache>
            </c:strRef>
          </c:cat>
          <c:val>
            <c:numRef>
              <c:f>工作表1!$B$2:$B$13</c:f>
              <c:numCache>
                <c:formatCode>General</c:formatCode>
                <c:ptCount val="12"/>
                <c:pt idx="0">
                  <c:v>1.0</c:v>
                </c:pt>
                <c:pt idx="1">
                  <c:v>0.0</c:v>
                </c:pt>
                <c:pt idx="2">
                  <c:v>0.0</c:v>
                </c:pt>
                <c:pt idx="3">
                  <c:v>18.0</c:v>
                </c:pt>
                <c:pt idx="4">
                  <c:v>1.0</c:v>
                </c:pt>
                <c:pt idx="5">
                  <c:v>2.0</c:v>
                </c:pt>
                <c:pt idx="6">
                  <c:v>0.0</c:v>
                </c:pt>
                <c:pt idx="7">
                  <c:v>1.0</c:v>
                </c:pt>
                <c:pt idx="8">
                  <c:v>1.0</c:v>
                </c:pt>
                <c:pt idx="9">
                  <c:v>0.0</c:v>
                </c:pt>
                <c:pt idx="10">
                  <c:v>26.0</c:v>
                </c:pt>
                <c:pt idx="11">
                  <c:v>0.0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0"/>
        <c:axId val="2116649832"/>
        <c:axId val="2116655464"/>
      </c:barChart>
      <c:catAx>
        <c:axId val="2116649832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zh-TW"/>
                  <a:t>score</a:t>
                </a:r>
                <a:endParaRPr lang="zh-TW" altLang="en-US"/>
              </a:p>
            </c:rich>
          </c:tx>
          <c:layout/>
          <c:overlay val="0"/>
        </c:title>
        <c:majorTickMark val="out"/>
        <c:minorTickMark val="none"/>
        <c:tickLblPos val="nextTo"/>
        <c:crossAx val="2116655464"/>
        <c:crosses val="autoZero"/>
        <c:auto val="1"/>
        <c:lblAlgn val="ctr"/>
        <c:lblOffset val="100"/>
        <c:noMultiLvlLbl val="0"/>
      </c:catAx>
      <c:valAx>
        <c:axId val="2116655464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altLang="zh-TW"/>
                  <a:t>Freq</a:t>
                </a:r>
                <a:endParaRPr lang="zh-TW" altLang="en-US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211664983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zh-TW" altLang="en-US" smtClean="0"/>
              <a:t>按一下以編輯母片副標題樣式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zh-TW" altLang="en-US" smtClean="0"/>
              <a:t>按一下圖示以新增圖片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  <a:p>
            <a:pPr lvl="1" eaLnBrk="1" latinLnBrk="0" hangingPunct="1"/>
            <a:r>
              <a:rPr kumimoji="0" lang="zh-TW" altLang="en-US" smtClean="0"/>
              <a:t>第二層</a:t>
            </a:r>
          </a:p>
          <a:p>
            <a:pPr lvl="2" eaLnBrk="1" latinLnBrk="0" hangingPunct="1"/>
            <a:r>
              <a:rPr kumimoji="0" lang="zh-TW" altLang="en-US" smtClean="0"/>
              <a:t>第三層</a:t>
            </a:r>
          </a:p>
          <a:p>
            <a:pPr lvl="3" eaLnBrk="1" latinLnBrk="0" hangingPunct="1"/>
            <a:r>
              <a:rPr kumimoji="0" lang="zh-TW" altLang="en-US" smtClean="0"/>
              <a:t>第四層</a:t>
            </a:r>
          </a:p>
          <a:p>
            <a:pPr lvl="4" eaLnBrk="1" latinLnBrk="0" hangingPunct="1"/>
            <a:r>
              <a:rPr kumimoji="0" lang="zh-TW" altLang="en-US" smtClean="0"/>
              <a:t>第五層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0081BDDA-1BF6-4EA3-ADA8-3C261AD8C137}" type="datetimeFigureOut">
              <a:rPr lang="zh-TW" altLang="en-US" smtClean="0"/>
              <a:pPr/>
              <a:t>13/4/15</a:t>
            </a:fld>
            <a:endParaRPr lang="zh-TW" alt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6FD52D0-503C-4536-B030-2C5061D7EF84}" type="slidenum">
              <a:rPr lang="zh-TW" altLang="en-US" smtClean="0"/>
              <a:pPr/>
              <a:t>‹#›</a:t>
            </a:fld>
            <a:endParaRPr lang="zh-TW" alt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.xml"/><Relationship Id="rId3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TW" dirty="0" smtClean="0"/>
              <a:t>Lab #</a:t>
            </a:r>
            <a:r>
              <a:rPr lang="en-US" altLang="zh-TW" b="0" dirty="0" smtClean="0"/>
              <a:t>05</a:t>
            </a:r>
            <a:endParaRPr lang="zh-TW" altLang="en-US" b="0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zh-TW" dirty="0" smtClean="0"/>
              <a:t>Date: 2013/04/10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6425637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群組 14"/>
          <p:cNvGrpSpPr/>
          <p:nvPr/>
        </p:nvGrpSpPr>
        <p:grpSpPr>
          <a:xfrm>
            <a:off x="971600" y="1412776"/>
            <a:ext cx="2558039" cy="2123692"/>
            <a:chOff x="1619672" y="1818884"/>
            <a:chExt cx="2558039" cy="2123692"/>
          </a:xfrm>
        </p:grpSpPr>
        <p:grpSp>
          <p:nvGrpSpPr>
            <p:cNvPr id="3" name="群組 5"/>
            <p:cNvGrpSpPr/>
            <p:nvPr/>
          </p:nvGrpSpPr>
          <p:grpSpPr>
            <a:xfrm>
              <a:off x="1619672" y="2214384"/>
              <a:ext cx="2088232" cy="1728192"/>
              <a:chOff x="899592" y="4005064"/>
              <a:chExt cx="2088232" cy="1728192"/>
            </a:xfrm>
          </p:grpSpPr>
          <p:sp>
            <p:nvSpPr>
              <p:cNvPr id="4" name="圓角矩形 3"/>
              <p:cNvSpPr/>
              <p:nvPr/>
            </p:nvSpPr>
            <p:spPr>
              <a:xfrm>
                <a:off x="899592" y="4797152"/>
                <a:ext cx="2088232" cy="936104"/>
              </a:xfrm>
              <a:prstGeom prst="round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dirty="0" smtClean="0"/>
                  <a:t>Address  of  num1</a:t>
                </a:r>
              </a:p>
              <a:p>
                <a:pPr algn="ctr"/>
                <a:r>
                  <a:rPr lang="en-US" altLang="zh-TW" dirty="0" smtClean="0">
                    <a:latin typeface="+mn-ea"/>
                  </a:rPr>
                  <a:t>0x28ff0c</a:t>
                </a:r>
                <a:endParaRPr lang="zh-TW" altLang="en-US" dirty="0">
                  <a:latin typeface="+mn-ea"/>
                </a:endParaRPr>
              </a:p>
            </p:txBody>
          </p:sp>
          <p:sp>
            <p:nvSpPr>
              <p:cNvPr id="5" name="橢圓 4"/>
              <p:cNvSpPr/>
              <p:nvPr/>
            </p:nvSpPr>
            <p:spPr>
              <a:xfrm>
                <a:off x="1146448" y="4005064"/>
                <a:ext cx="1656184" cy="1008112"/>
              </a:xfrm>
              <a:prstGeom prst="ellipse">
                <a:avLst/>
              </a:prstGeom>
              <a:solidFill>
                <a:srgbClr val="FF7D7D"/>
              </a:solidFill>
              <a:ln>
                <a:solidFill>
                  <a:srgbClr val="E30F1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sz="2800" b="1" dirty="0" smtClean="0">
                    <a:solidFill>
                      <a:schemeClr val="tx1"/>
                    </a:solidFill>
                  </a:rPr>
                  <a:t>x</a:t>
                </a:r>
                <a:endParaRPr lang="zh-TW" altLang="en-US" sz="28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4" name="等腰三角形 13"/>
            <p:cNvSpPr/>
            <p:nvPr/>
          </p:nvSpPr>
          <p:spPr>
            <a:xfrm>
              <a:off x="3361424" y="1818884"/>
              <a:ext cx="816287" cy="820864"/>
            </a:xfrm>
            <a:prstGeom prst="triangle">
              <a:avLst/>
            </a:prstGeom>
            <a:solidFill>
              <a:srgbClr val="F6F973"/>
            </a:solidFill>
            <a:ln>
              <a:solidFill>
                <a:srgbClr val="D2E10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2400" b="1" dirty="0" smtClean="0">
                  <a:solidFill>
                    <a:schemeClr val="tx1"/>
                  </a:solidFill>
                </a:rPr>
                <a:t>1</a:t>
              </a:r>
              <a:endParaRPr lang="zh-TW" altLang="en-US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6" name="群組 21"/>
          <p:cNvGrpSpPr/>
          <p:nvPr/>
        </p:nvGrpSpPr>
        <p:grpSpPr>
          <a:xfrm>
            <a:off x="5364088" y="1412776"/>
            <a:ext cx="2736304" cy="2096252"/>
            <a:chOff x="5364088" y="2907404"/>
            <a:chExt cx="2736304" cy="2096252"/>
          </a:xfrm>
        </p:grpSpPr>
        <p:grpSp>
          <p:nvGrpSpPr>
            <p:cNvPr id="7" name="群組 6"/>
            <p:cNvGrpSpPr/>
            <p:nvPr/>
          </p:nvGrpSpPr>
          <p:grpSpPr>
            <a:xfrm>
              <a:off x="5364088" y="3256424"/>
              <a:ext cx="2088232" cy="1747232"/>
              <a:chOff x="899592" y="3986024"/>
              <a:chExt cx="2088232" cy="1747232"/>
            </a:xfrm>
          </p:grpSpPr>
          <p:sp>
            <p:nvSpPr>
              <p:cNvPr id="8" name="圓角矩形 7"/>
              <p:cNvSpPr/>
              <p:nvPr/>
            </p:nvSpPr>
            <p:spPr>
              <a:xfrm>
                <a:off x="899592" y="4797152"/>
                <a:ext cx="2088232" cy="936104"/>
              </a:xfrm>
              <a:prstGeom prst="round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dirty="0" smtClean="0"/>
                  <a:t>Address  of  num2</a:t>
                </a:r>
              </a:p>
              <a:p>
                <a:pPr algn="ctr"/>
                <a:r>
                  <a:rPr lang="en-US" altLang="zh-TW" dirty="0" smtClean="0">
                    <a:latin typeface="+mn-ea"/>
                  </a:rPr>
                  <a:t>0x28ff08</a:t>
                </a:r>
                <a:endParaRPr lang="zh-TW" altLang="en-US" dirty="0">
                  <a:latin typeface="+mn-ea"/>
                </a:endParaRPr>
              </a:p>
            </p:txBody>
          </p:sp>
          <p:sp>
            <p:nvSpPr>
              <p:cNvPr id="9" name="橢圓 8"/>
              <p:cNvSpPr/>
              <p:nvPr/>
            </p:nvSpPr>
            <p:spPr>
              <a:xfrm>
                <a:off x="1115616" y="3986024"/>
                <a:ext cx="1656184" cy="1008112"/>
              </a:xfrm>
              <a:prstGeom prst="ellipse">
                <a:avLst/>
              </a:prstGeom>
              <a:solidFill>
                <a:srgbClr val="FF7D7D"/>
              </a:solidFill>
              <a:ln>
                <a:solidFill>
                  <a:srgbClr val="E30F1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sz="2800" b="1" dirty="0" smtClean="0">
                    <a:solidFill>
                      <a:schemeClr val="tx1"/>
                    </a:solidFill>
                  </a:rPr>
                  <a:t>y</a:t>
                </a:r>
                <a:endParaRPr lang="zh-TW" altLang="en-US" sz="28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6" name="等腰三角形 15"/>
            <p:cNvSpPr/>
            <p:nvPr/>
          </p:nvSpPr>
          <p:spPr>
            <a:xfrm>
              <a:off x="7044176" y="2907404"/>
              <a:ext cx="1056216" cy="820864"/>
            </a:xfrm>
            <a:prstGeom prst="triangle">
              <a:avLst/>
            </a:prstGeom>
            <a:solidFill>
              <a:srgbClr val="F6F973"/>
            </a:solidFill>
            <a:ln>
              <a:solidFill>
                <a:srgbClr val="D2E10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2400" b="1" dirty="0" smtClean="0">
                  <a:solidFill>
                    <a:schemeClr val="tx1"/>
                  </a:solidFill>
                </a:rPr>
                <a:t>9</a:t>
              </a:r>
              <a:endParaRPr lang="zh-TW" altLang="en-US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8" name="群組 14"/>
          <p:cNvGrpSpPr/>
          <p:nvPr/>
        </p:nvGrpSpPr>
        <p:grpSpPr>
          <a:xfrm>
            <a:off x="5508104" y="4149080"/>
            <a:ext cx="2558039" cy="2123692"/>
            <a:chOff x="1619672" y="1818884"/>
            <a:chExt cx="2558039" cy="2123692"/>
          </a:xfrm>
        </p:grpSpPr>
        <p:grpSp>
          <p:nvGrpSpPr>
            <p:cNvPr id="19" name="群組 5"/>
            <p:cNvGrpSpPr/>
            <p:nvPr/>
          </p:nvGrpSpPr>
          <p:grpSpPr>
            <a:xfrm>
              <a:off x="1619672" y="2214384"/>
              <a:ext cx="2088232" cy="1728192"/>
              <a:chOff x="899592" y="4005064"/>
              <a:chExt cx="2088232" cy="1728192"/>
            </a:xfrm>
          </p:grpSpPr>
          <p:sp>
            <p:nvSpPr>
              <p:cNvPr id="22" name="圓角矩形 21"/>
              <p:cNvSpPr/>
              <p:nvPr/>
            </p:nvSpPr>
            <p:spPr>
              <a:xfrm>
                <a:off x="899592" y="4797152"/>
                <a:ext cx="2088232" cy="936104"/>
              </a:xfrm>
              <a:prstGeom prst="round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dirty="0" smtClean="0"/>
                  <a:t>Address  of  num1</a:t>
                </a:r>
              </a:p>
              <a:p>
                <a:pPr algn="ctr"/>
                <a:r>
                  <a:rPr lang="en-US" altLang="zh-TW" dirty="0" smtClean="0">
                    <a:latin typeface="+mn-ea"/>
                  </a:rPr>
                  <a:t>0x28fef4</a:t>
                </a:r>
                <a:endParaRPr lang="zh-TW" altLang="en-US" dirty="0">
                  <a:latin typeface="+mn-ea"/>
                </a:endParaRPr>
              </a:p>
            </p:txBody>
          </p:sp>
          <p:sp>
            <p:nvSpPr>
              <p:cNvPr id="23" name="橢圓 22"/>
              <p:cNvSpPr/>
              <p:nvPr/>
            </p:nvSpPr>
            <p:spPr>
              <a:xfrm>
                <a:off x="1146448" y="4005064"/>
                <a:ext cx="1656184" cy="1008112"/>
              </a:xfrm>
              <a:prstGeom prst="ellipse">
                <a:avLst/>
              </a:prstGeom>
              <a:solidFill>
                <a:srgbClr val="FF7D7D"/>
              </a:solidFill>
              <a:ln>
                <a:solidFill>
                  <a:srgbClr val="E30F1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sz="2800" b="1" dirty="0" smtClean="0">
                    <a:solidFill>
                      <a:schemeClr val="tx1"/>
                    </a:solidFill>
                  </a:rPr>
                  <a:t>b</a:t>
                </a:r>
                <a:endParaRPr lang="zh-TW" altLang="en-US" sz="28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0" name="等腰三角形 19"/>
            <p:cNvSpPr/>
            <p:nvPr/>
          </p:nvSpPr>
          <p:spPr>
            <a:xfrm>
              <a:off x="3361424" y="1818884"/>
              <a:ext cx="816287" cy="820864"/>
            </a:xfrm>
            <a:prstGeom prst="triangle">
              <a:avLst/>
            </a:prstGeom>
            <a:solidFill>
              <a:srgbClr val="F6F973"/>
            </a:solidFill>
            <a:ln>
              <a:solidFill>
                <a:srgbClr val="D2E10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2400" b="1" dirty="0" smtClean="0">
                  <a:solidFill>
                    <a:schemeClr val="tx1"/>
                  </a:solidFill>
                </a:rPr>
                <a:t>9</a:t>
              </a:r>
              <a:endParaRPr lang="zh-TW" altLang="en-US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4" name="群組 14"/>
          <p:cNvGrpSpPr/>
          <p:nvPr/>
        </p:nvGrpSpPr>
        <p:grpSpPr>
          <a:xfrm>
            <a:off x="971600" y="4293096"/>
            <a:ext cx="2558039" cy="2123692"/>
            <a:chOff x="1619672" y="1818884"/>
            <a:chExt cx="2558039" cy="2123692"/>
          </a:xfrm>
        </p:grpSpPr>
        <p:grpSp>
          <p:nvGrpSpPr>
            <p:cNvPr id="25" name="群組 5"/>
            <p:cNvGrpSpPr/>
            <p:nvPr/>
          </p:nvGrpSpPr>
          <p:grpSpPr>
            <a:xfrm>
              <a:off x="1619672" y="2214384"/>
              <a:ext cx="2088232" cy="1728192"/>
              <a:chOff x="899592" y="4005064"/>
              <a:chExt cx="2088232" cy="1728192"/>
            </a:xfrm>
          </p:grpSpPr>
          <p:sp>
            <p:nvSpPr>
              <p:cNvPr id="27" name="圓角矩形 26"/>
              <p:cNvSpPr/>
              <p:nvPr/>
            </p:nvSpPr>
            <p:spPr>
              <a:xfrm>
                <a:off x="899592" y="4797152"/>
                <a:ext cx="2088232" cy="936104"/>
              </a:xfrm>
              <a:prstGeom prst="round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dirty="0" smtClean="0"/>
                  <a:t>Address  of  num1</a:t>
                </a:r>
              </a:p>
              <a:p>
                <a:pPr algn="ctr"/>
                <a:r>
                  <a:rPr lang="en-US" altLang="zh-TW" dirty="0" smtClean="0">
                    <a:latin typeface="+mn-ea"/>
                  </a:rPr>
                  <a:t>0x28fef0</a:t>
                </a:r>
                <a:endParaRPr lang="zh-TW" altLang="en-US" dirty="0">
                  <a:latin typeface="+mn-ea"/>
                </a:endParaRPr>
              </a:p>
            </p:txBody>
          </p:sp>
          <p:sp>
            <p:nvSpPr>
              <p:cNvPr id="28" name="橢圓 27"/>
              <p:cNvSpPr/>
              <p:nvPr/>
            </p:nvSpPr>
            <p:spPr>
              <a:xfrm>
                <a:off x="1146448" y="4005064"/>
                <a:ext cx="1656184" cy="1008112"/>
              </a:xfrm>
              <a:prstGeom prst="ellipse">
                <a:avLst/>
              </a:prstGeom>
              <a:solidFill>
                <a:srgbClr val="FF7D7D"/>
              </a:solidFill>
              <a:ln>
                <a:solidFill>
                  <a:srgbClr val="E30F1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sz="2800" b="1" dirty="0" smtClean="0">
                    <a:solidFill>
                      <a:schemeClr val="tx1"/>
                    </a:solidFill>
                  </a:rPr>
                  <a:t>a</a:t>
                </a:r>
                <a:endParaRPr lang="zh-TW" altLang="en-US" sz="28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6" name="等腰三角形 25"/>
            <p:cNvSpPr/>
            <p:nvPr/>
          </p:nvSpPr>
          <p:spPr>
            <a:xfrm>
              <a:off x="3361424" y="1818884"/>
              <a:ext cx="816287" cy="820864"/>
            </a:xfrm>
            <a:prstGeom prst="triangle">
              <a:avLst/>
            </a:prstGeom>
            <a:solidFill>
              <a:srgbClr val="F6F973"/>
            </a:solidFill>
            <a:ln>
              <a:solidFill>
                <a:srgbClr val="D2E10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2400" b="1" smtClean="0">
                  <a:solidFill>
                    <a:schemeClr val="tx1"/>
                  </a:solidFill>
                </a:rPr>
                <a:t>1</a:t>
              </a:r>
              <a:endParaRPr lang="zh-TW" altLang="en-US" sz="2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10" name="文字方塊 9"/>
          <p:cNvSpPr txBox="1"/>
          <p:nvPr/>
        </p:nvSpPr>
        <p:spPr>
          <a:xfrm>
            <a:off x="755576" y="836712"/>
            <a:ext cx="23042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TW" dirty="0" smtClean="0"/>
              <a:t>Call by value</a:t>
            </a:r>
            <a:endParaRPr kumimoji="1"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1051733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Dynamic memory allocation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u="sng" dirty="0" smtClean="0"/>
              <a:t>dynamic memory allocation.cpp</a:t>
            </a:r>
            <a:endParaRPr lang="zh-TW" altLang="en-US" u="sng" dirty="0"/>
          </a:p>
        </p:txBody>
      </p:sp>
    </p:spTree>
    <p:extLst>
      <p:ext uri="{BB962C8B-B14F-4D97-AF65-F5344CB8AC3E}">
        <p14:creationId xmlns:p14="http://schemas.microsoft.com/office/powerpoint/2010/main" val="107254554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Important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 smtClean="0"/>
              <a:t>When you have one “new”, you must have exactly one “delete”</a:t>
            </a:r>
          </a:p>
          <a:p>
            <a:r>
              <a:rPr lang="en-US" altLang="zh-TW" dirty="0" smtClean="0"/>
              <a:t>Be very careful when you handling pointer</a:t>
            </a:r>
          </a:p>
          <a:p>
            <a:r>
              <a:rPr lang="en-US" altLang="zh-TW" dirty="0" smtClean="0"/>
              <a:t>You may get right answer this time, but things may go wrong next time.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53181921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圖表 3"/>
          <p:cNvGraphicFramePr/>
          <p:nvPr/>
        </p:nvGraphicFramePr>
        <p:xfrm>
          <a:off x="4283968" y="1988840"/>
          <a:ext cx="4114800" cy="20955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圖表 4"/>
          <p:cNvGraphicFramePr/>
          <p:nvPr/>
        </p:nvGraphicFramePr>
        <p:xfrm>
          <a:off x="323528" y="260648"/>
          <a:ext cx="4114800" cy="20955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Review Pointer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zh-TW" dirty="0"/>
              <a:t>A </a:t>
            </a:r>
            <a:r>
              <a:rPr lang="en-US" altLang="zh-TW" dirty="0" smtClean="0"/>
              <a:t>pointer </a:t>
            </a:r>
            <a:r>
              <a:rPr lang="en-US" altLang="zh-TW" dirty="0"/>
              <a:t>is a variable which stores a memory </a:t>
            </a:r>
            <a:r>
              <a:rPr lang="en-US" altLang="zh-TW" dirty="0" smtClean="0"/>
              <a:t>address.</a:t>
            </a:r>
          </a:p>
          <a:p>
            <a:r>
              <a:rPr lang="en-US" altLang="zh-TW" dirty="0"/>
              <a:t>When we declare a variable, the compiler will allocate one space in memory for it. It will be accessed through a memory </a:t>
            </a:r>
            <a:r>
              <a:rPr lang="en-US" altLang="zh-TW" dirty="0" smtClean="0"/>
              <a:t>address.</a:t>
            </a:r>
          </a:p>
          <a:p>
            <a:pPr marL="0" indent="0">
              <a:buNone/>
            </a:pPr>
            <a:r>
              <a:rPr lang="en-US" altLang="zh-TW" dirty="0" smtClean="0"/>
              <a:t> </a:t>
            </a:r>
          </a:p>
          <a:p>
            <a:pPr marL="0" indent="0">
              <a:buNone/>
            </a:pPr>
            <a:r>
              <a:rPr lang="en-US" altLang="zh-TW" dirty="0" smtClean="0"/>
              <a:t> (from teacher </a:t>
            </a:r>
            <a:r>
              <a:rPr lang="en-US" altLang="zh-TW" dirty="0" err="1" smtClean="0"/>
              <a:t>Kung’s</a:t>
            </a:r>
            <a:r>
              <a:rPr lang="en-US" altLang="zh-TW" dirty="0" smtClean="0"/>
              <a:t> slides :P)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34365470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TW" altLang="en-US" dirty="0"/>
          </a:p>
        </p:txBody>
      </p:sp>
      <p:grpSp>
        <p:nvGrpSpPr>
          <p:cNvPr id="6" name="群組 5"/>
          <p:cNvGrpSpPr/>
          <p:nvPr/>
        </p:nvGrpSpPr>
        <p:grpSpPr>
          <a:xfrm>
            <a:off x="1619672" y="2214384"/>
            <a:ext cx="2088232" cy="1728192"/>
            <a:chOff x="899592" y="4005064"/>
            <a:chExt cx="2088232" cy="1728192"/>
          </a:xfrm>
        </p:grpSpPr>
        <p:sp>
          <p:nvSpPr>
            <p:cNvPr id="4" name="圓角矩形 3"/>
            <p:cNvSpPr/>
            <p:nvPr/>
          </p:nvSpPr>
          <p:spPr>
            <a:xfrm>
              <a:off x="899592" y="4797152"/>
              <a:ext cx="2088232" cy="936104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dirty="0" smtClean="0"/>
                <a:t>Address  of  num1</a:t>
              </a:r>
              <a:endParaRPr lang="zh-TW" altLang="en-US" dirty="0"/>
            </a:p>
          </p:txBody>
        </p:sp>
        <p:sp>
          <p:nvSpPr>
            <p:cNvPr id="5" name="橢圓 4"/>
            <p:cNvSpPr/>
            <p:nvPr/>
          </p:nvSpPr>
          <p:spPr>
            <a:xfrm>
              <a:off x="1146448" y="4005064"/>
              <a:ext cx="1656184" cy="1008112"/>
            </a:xfrm>
            <a:prstGeom prst="ellipse">
              <a:avLst/>
            </a:prstGeom>
            <a:solidFill>
              <a:srgbClr val="FF7D7D"/>
            </a:solidFill>
            <a:ln>
              <a:solidFill>
                <a:srgbClr val="E30F1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2800" b="1" dirty="0" smtClean="0">
                  <a:solidFill>
                    <a:schemeClr val="tx1"/>
                  </a:solidFill>
                </a:rPr>
                <a:t>num1</a:t>
              </a:r>
              <a:endParaRPr lang="zh-TW" altLang="en-US" sz="28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7" name="群組 6"/>
          <p:cNvGrpSpPr/>
          <p:nvPr/>
        </p:nvGrpSpPr>
        <p:grpSpPr>
          <a:xfrm>
            <a:off x="5364088" y="3256424"/>
            <a:ext cx="2088232" cy="1747232"/>
            <a:chOff x="899592" y="3986024"/>
            <a:chExt cx="2088232" cy="1747232"/>
          </a:xfrm>
        </p:grpSpPr>
        <p:sp>
          <p:nvSpPr>
            <p:cNvPr id="8" name="圓角矩形 7"/>
            <p:cNvSpPr/>
            <p:nvPr/>
          </p:nvSpPr>
          <p:spPr>
            <a:xfrm>
              <a:off x="899592" y="4797152"/>
              <a:ext cx="2088232" cy="936104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dirty="0" smtClean="0"/>
                <a:t>Address  of  num2</a:t>
              </a:r>
              <a:endParaRPr lang="zh-TW" altLang="en-US" dirty="0"/>
            </a:p>
          </p:txBody>
        </p:sp>
        <p:sp>
          <p:nvSpPr>
            <p:cNvPr id="9" name="橢圓 8"/>
            <p:cNvSpPr/>
            <p:nvPr/>
          </p:nvSpPr>
          <p:spPr>
            <a:xfrm>
              <a:off x="1115616" y="3986024"/>
              <a:ext cx="1656184" cy="1008112"/>
            </a:xfrm>
            <a:prstGeom prst="ellipse">
              <a:avLst/>
            </a:prstGeom>
            <a:solidFill>
              <a:srgbClr val="FF7D7D"/>
            </a:solidFill>
            <a:ln>
              <a:solidFill>
                <a:srgbClr val="E30F1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2800" b="1" dirty="0" smtClean="0">
                  <a:solidFill>
                    <a:schemeClr val="tx1"/>
                  </a:solidFill>
                </a:rPr>
                <a:t>num2</a:t>
              </a:r>
              <a:endParaRPr lang="zh-TW" altLang="en-US" sz="2800" b="1" dirty="0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0421030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群組 14"/>
          <p:cNvGrpSpPr/>
          <p:nvPr/>
        </p:nvGrpSpPr>
        <p:grpSpPr>
          <a:xfrm>
            <a:off x="827584" y="476672"/>
            <a:ext cx="2558039" cy="2123692"/>
            <a:chOff x="1619672" y="1818884"/>
            <a:chExt cx="2558039" cy="2123692"/>
          </a:xfrm>
        </p:grpSpPr>
        <p:grpSp>
          <p:nvGrpSpPr>
            <p:cNvPr id="6" name="群組 5"/>
            <p:cNvGrpSpPr/>
            <p:nvPr/>
          </p:nvGrpSpPr>
          <p:grpSpPr>
            <a:xfrm>
              <a:off x="1619672" y="2214384"/>
              <a:ext cx="2088232" cy="1728192"/>
              <a:chOff x="899592" y="4005064"/>
              <a:chExt cx="2088232" cy="1728192"/>
            </a:xfrm>
          </p:grpSpPr>
          <p:sp>
            <p:nvSpPr>
              <p:cNvPr id="4" name="圓角矩形 3"/>
              <p:cNvSpPr/>
              <p:nvPr/>
            </p:nvSpPr>
            <p:spPr>
              <a:xfrm>
                <a:off x="899592" y="4797152"/>
                <a:ext cx="2088232" cy="936104"/>
              </a:xfrm>
              <a:prstGeom prst="round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dirty="0" smtClean="0"/>
                  <a:t>Address  of  num1</a:t>
                </a:r>
              </a:p>
              <a:p>
                <a:pPr algn="ctr"/>
                <a:r>
                  <a:rPr lang="en-US" altLang="zh-TW" dirty="0" smtClean="0">
                    <a:latin typeface="+mn-ea"/>
                  </a:rPr>
                  <a:t>0x02108</a:t>
                </a:r>
                <a:endParaRPr lang="zh-TW" altLang="en-US" dirty="0">
                  <a:latin typeface="+mn-ea"/>
                </a:endParaRPr>
              </a:p>
            </p:txBody>
          </p:sp>
          <p:sp>
            <p:nvSpPr>
              <p:cNvPr id="5" name="橢圓 4"/>
              <p:cNvSpPr/>
              <p:nvPr/>
            </p:nvSpPr>
            <p:spPr>
              <a:xfrm>
                <a:off x="1146448" y="4005064"/>
                <a:ext cx="1656184" cy="1008112"/>
              </a:xfrm>
              <a:prstGeom prst="ellipse">
                <a:avLst/>
              </a:prstGeom>
              <a:solidFill>
                <a:srgbClr val="FF7D7D"/>
              </a:solidFill>
              <a:ln>
                <a:solidFill>
                  <a:srgbClr val="E30F1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sz="2800" b="1" dirty="0" smtClean="0">
                    <a:solidFill>
                      <a:schemeClr val="tx1"/>
                    </a:solidFill>
                  </a:rPr>
                  <a:t>num1</a:t>
                </a:r>
                <a:endParaRPr lang="zh-TW" altLang="en-US" sz="28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4" name="等腰三角形 13"/>
            <p:cNvSpPr/>
            <p:nvPr/>
          </p:nvSpPr>
          <p:spPr>
            <a:xfrm>
              <a:off x="3361424" y="1818884"/>
              <a:ext cx="816287" cy="820864"/>
            </a:xfrm>
            <a:prstGeom prst="triangle">
              <a:avLst/>
            </a:prstGeom>
            <a:solidFill>
              <a:srgbClr val="F6F973"/>
            </a:solidFill>
            <a:ln>
              <a:solidFill>
                <a:srgbClr val="D2E10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2400" b="1" dirty="0" smtClean="0">
                  <a:solidFill>
                    <a:schemeClr val="tx1"/>
                  </a:solidFill>
                </a:rPr>
                <a:t>5</a:t>
              </a:r>
              <a:endParaRPr lang="zh-TW" altLang="en-US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2" name="群組 21"/>
          <p:cNvGrpSpPr/>
          <p:nvPr/>
        </p:nvGrpSpPr>
        <p:grpSpPr>
          <a:xfrm>
            <a:off x="5652120" y="832158"/>
            <a:ext cx="2736304" cy="2096252"/>
            <a:chOff x="5364088" y="2907404"/>
            <a:chExt cx="2736304" cy="2096252"/>
          </a:xfrm>
        </p:grpSpPr>
        <p:grpSp>
          <p:nvGrpSpPr>
            <p:cNvPr id="7" name="群組 6"/>
            <p:cNvGrpSpPr/>
            <p:nvPr/>
          </p:nvGrpSpPr>
          <p:grpSpPr>
            <a:xfrm>
              <a:off x="5364088" y="3256424"/>
              <a:ext cx="2088232" cy="1747232"/>
              <a:chOff x="899592" y="3986024"/>
              <a:chExt cx="2088232" cy="1747232"/>
            </a:xfrm>
          </p:grpSpPr>
          <p:sp>
            <p:nvSpPr>
              <p:cNvPr id="8" name="圓角矩形 7"/>
              <p:cNvSpPr/>
              <p:nvPr/>
            </p:nvSpPr>
            <p:spPr>
              <a:xfrm>
                <a:off x="899592" y="4797152"/>
                <a:ext cx="2088232" cy="936104"/>
              </a:xfrm>
              <a:prstGeom prst="round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dirty="0" smtClean="0"/>
                  <a:t>Address  of  num2</a:t>
                </a:r>
              </a:p>
              <a:p>
                <a:pPr algn="ctr"/>
                <a:r>
                  <a:rPr lang="en-US" altLang="zh-TW" dirty="0" smtClean="0">
                    <a:latin typeface="+mn-ea"/>
                  </a:rPr>
                  <a:t>0x02122</a:t>
                </a:r>
                <a:endParaRPr lang="zh-TW" altLang="en-US" dirty="0">
                  <a:latin typeface="+mn-ea"/>
                </a:endParaRPr>
              </a:p>
            </p:txBody>
          </p:sp>
          <p:sp>
            <p:nvSpPr>
              <p:cNvPr id="9" name="橢圓 8"/>
              <p:cNvSpPr/>
              <p:nvPr/>
            </p:nvSpPr>
            <p:spPr>
              <a:xfrm>
                <a:off x="1115616" y="3986024"/>
                <a:ext cx="1656184" cy="1008112"/>
              </a:xfrm>
              <a:prstGeom prst="ellipse">
                <a:avLst/>
              </a:prstGeom>
              <a:solidFill>
                <a:srgbClr val="FF7D7D"/>
              </a:solidFill>
              <a:ln>
                <a:solidFill>
                  <a:srgbClr val="E30F1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sz="2800" b="1" dirty="0" smtClean="0">
                    <a:solidFill>
                      <a:schemeClr val="tx1"/>
                    </a:solidFill>
                  </a:rPr>
                  <a:t>num2</a:t>
                </a:r>
                <a:endParaRPr lang="zh-TW" altLang="en-US" sz="28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6" name="等腰三角形 15"/>
            <p:cNvSpPr/>
            <p:nvPr/>
          </p:nvSpPr>
          <p:spPr>
            <a:xfrm>
              <a:off x="7044176" y="2907404"/>
              <a:ext cx="1056216" cy="820864"/>
            </a:xfrm>
            <a:prstGeom prst="triangle">
              <a:avLst/>
            </a:prstGeom>
            <a:solidFill>
              <a:srgbClr val="F6F973"/>
            </a:solidFill>
            <a:ln>
              <a:solidFill>
                <a:srgbClr val="D2E10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2400" b="1" dirty="0" smtClean="0">
                  <a:solidFill>
                    <a:schemeClr val="tx1"/>
                  </a:solidFill>
                </a:rPr>
                <a:t>10</a:t>
              </a:r>
              <a:endParaRPr lang="zh-TW" altLang="en-US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8" name="群組 17"/>
          <p:cNvGrpSpPr/>
          <p:nvPr/>
        </p:nvGrpSpPr>
        <p:grpSpPr>
          <a:xfrm>
            <a:off x="457200" y="4635736"/>
            <a:ext cx="3602156" cy="2048904"/>
            <a:chOff x="2663788" y="4446560"/>
            <a:chExt cx="3602156" cy="2048904"/>
          </a:xfrm>
        </p:grpSpPr>
        <p:grpSp>
          <p:nvGrpSpPr>
            <p:cNvPr id="11" name="群組 10"/>
            <p:cNvGrpSpPr/>
            <p:nvPr/>
          </p:nvGrpSpPr>
          <p:grpSpPr>
            <a:xfrm>
              <a:off x="2663788" y="4748232"/>
              <a:ext cx="2088232" cy="1747232"/>
              <a:chOff x="899592" y="3986024"/>
              <a:chExt cx="2088232" cy="1747232"/>
            </a:xfrm>
          </p:grpSpPr>
          <p:sp>
            <p:nvSpPr>
              <p:cNvPr id="12" name="圓角矩形 11"/>
              <p:cNvSpPr/>
              <p:nvPr/>
            </p:nvSpPr>
            <p:spPr>
              <a:xfrm>
                <a:off x="899592" y="4797152"/>
                <a:ext cx="2088232" cy="936104"/>
              </a:xfrm>
              <a:prstGeom prst="round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dirty="0" smtClean="0"/>
                  <a:t>Address  of  </a:t>
                </a:r>
                <a:r>
                  <a:rPr lang="en-US" altLang="zh-TW" dirty="0" err="1" smtClean="0"/>
                  <a:t>ptr</a:t>
                </a:r>
                <a:endParaRPr lang="en-US" altLang="zh-TW" dirty="0" smtClean="0"/>
              </a:p>
              <a:p>
                <a:pPr algn="ctr"/>
                <a:r>
                  <a:rPr lang="en-US" altLang="zh-TW" dirty="0" smtClean="0">
                    <a:latin typeface="+mn-ea"/>
                  </a:rPr>
                  <a:t>0x02182</a:t>
                </a:r>
                <a:endParaRPr lang="zh-TW" altLang="en-US" dirty="0">
                  <a:latin typeface="+mn-ea"/>
                </a:endParaRPr>
              </a:p>
            </p:txBody>
          </p:sp>
          <p:sp>
            <p:nvSpPr>
              <p:cNvPr id="13" name="橢圓 12"/>
              <p:cNvSpPr/>
              <p:nvPr/>
            </p:nvSpPr>
            <p:spPr>
              <a:xfrm>
                <a:off x="1115616" y="3986024"/>
                <a:ext cx="1656184" cy="1008112"/>
              </a:xfrm>
              <a:prstGeom prst="ellipse">
                <a:avLst/>
              </a:prstGeom>
              <a:solidFill>
                <a:srgbClr val="FF7D7D"/>
              </a:solidFill>
              <a:ln>
                <a:solidFill>
                  <a:srgbClr val="E30F1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TW" sz="2800" b="1" dirty="0" err="1" smtClean="0">
                    <a:solidFill>
                      <a:schemeClr val="tx1"/>
                    </a:solidFill>
                  </a:rPr>
                  <a:t>ptr</a:t>
                </a:r>
                <a:endParaRPr lang="zh-TW" altLang="en-US" sz="28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7" name="等腰三角形 16"/>
            <p:cNvSpPr/>
            <p:nvPr/>
          </p:nvSpPr>
          <p:spPr>
            <a:xfrm>
              <a:off x="3769567" y="4446560"/>
              <a:ext cx="2496377" cy="707236"/>
            </a:xfrm>
            <a:prstGeom prst="triangle">
              <a:avLst/>
            </a:prstGeom>
            <a:solidFill>
              <a:srgbClr val="F6F973"/>
            </a:solidFill>
            <a:ln>
              <a:solidFill>
                <a:srgbClr val="D2E10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TW" sz="2400" b="1" dirty="0" smtClean="0">
                  <a:solidFill>
                    <a:schemeClr val="tx1"/>
                  </a:solidFill>
                  <a:latin typeface="+mn-ea"/>
                </a:rPr>
                <a:t>0x02122</a:t>
              </a:r>
              <a:endParaRPr lang="zh-TW" altLang="en-US" sz="2400" b="1" dirty="0">
                <a:solidFill>
                  <a:schemeClr val="tx1"/>
                </a:solidFill>
                <a:latin typeface="+mn-ea"/>
              </a:endParaRPr>
            </a:p>
          </p:txBody>
        </p:sp>
      </p:grpSp>
      <p:sp>
        <p:nvSpPr>
          <p:cNvPr id="21" name="向右箭號 20"/>
          <p:cNvSpPr/>
          <p:nvPr/>
        </p:nvSpPr>
        <p:spPr>
          <a:xfrm rot="19228064">
            <a:off x="3589980" y="3630933"/>
            <a:ext cx="2160240" cy="46805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" name="文字方塊 1"/>
          <p:cNvSpPr txBox="1"/>
          <p:nvPr/>
        </p:nvSpPr>
        <p:spPr>
          <a:xfrm>
            <a:off x="5220072" y="4653136"/>
            <a:ext cx="244827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TW" dirty="0" err="1" smtClean="0"/>
              <a:t>int</a:t>
            </a:r>
            <a:r>
              <a:rPr kumimoji="1" lang="en-US" altLang="zh-TW" dirty="0" smtClean="0"/>
              <a:t> num1 = 5;</a:t>
            </a:r>
          </a:p>
          <a:p>
            <a:r>
              <a:rPr kumimoji="1" lang="en-US" altLang="zh-TW" dirty="0" err="1" smtClean="0"/>
              <a:t>int</a:t>
            </a:r>
            <a:r>
              <a:rPr kumimoji="1" lang="en-US" altLang="zh-TW" dirty="0" smtClean="0"/>
              <a:t> num2 = 10;</a:t>
            </a:r>
          </a:p>
          <a:p>
            <a:r>
              <a:rPr kumimoji="1" lang="en-US" altLang="zh-TW" dirty="0" err="1"/>
              <a:t>i</a:t>
            </a:r>
            <a:r>
              <a:rPr kumimoji="1" lang="en-US" altLang="zh-TW" dirty="0" err="1" smtClean="0"/>
              <a:t>nt</a:t>
            </a:r>
            <a:r>
              <a:rPr kumimoji="1" lang="en-US" altLang="zh-TW" dirty="0" smtClean="0"/>
              <a:t>* </a:t>
            </a:r>
            <a:r>
              <a:rPr kumimoji="1" lang="en-US" altLang="zh-TW" dirty="0" err="1" smtClean="0"/>
              <a:t>ptr</a:t>
            </a:r>
            <a:r>
              <a:rPr kumimoji="1" lang="en-US" altLang="zh-TW" dirty="0" smtClean="0"/>
              <a:t> = &amp;num2;</a:t>
            </a:r>
            <a:endParaRPr kumimoji="1"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1051733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Review Pointer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zh-TW" dirty="0" err="1" smtClean="0"/>
              <a:t>int</a:t>
            </a:r>
            <a:r>
              <a:rPr lang="en-US" altLang="zh-TW" dirty="0" smtClean="0"/>
              <a:t> main()</a:t>
            </a:r>
          </a:p>
          <a:p>
            <a:pPr marL="0" indent="0">
              <a:buNone/>
            </a:pPr>
            <a:r>
              <a:rPr lang="en-US" altLang="zh-TW" dirty="0" smtClean="0"/>
              <a:t>{</a:t>
            </a:r>
          </a:p>
          <a:p>
            <a:pPr marL="0" indent="0">
              <a:buNone/>
            </a:pPr>
            <a:r>
              <a:rPr lang="en-US" altLang="zh-TW" dirty="0" smtClean="0"/>
              <a:t>      </a:t>
            </a:r>
            <a:r>
              <a:rPr lang="en-US" altLang="zh-TW" dirty="0" err="1" smtClean="0"/>
              <a:t>int</a:t>
            </a:r>
            <a:r>
              <a:rPr lang="en-US" altLang="zh-TW" dirty="0" smtClean="0"/>
              <a:t> </a:t>
            </a:r>
            <a:r>
              <a:rPr lang="en-US" altLang="zh-TW" dirty="0" err="1" smtClean="0"/>
              <a:t>num</a:t>
            </a:r>
            <a:r>
              <a:rPr lang="en-US" altLang="zh-TW" dirty="0" smtClean="0"/>
              <a:t> = 10;</a:t>
            </a:r>
          </a:p>
          <a:p>
            <a:pPr marL="0" indent="0">
              <a:buNone/>
            </a:pPr>
            <a:r>
              <a:rPr lang="en-US" altLang="zh-TW" dirty="0" smtClean="0"/>
              <a:t>      </a:t>
            </a:r>
            <a:r>
              <a:rPr lang="en-US" altLang="zh-TW" dirty="0" err="1" smtClean="0"/>
              <a:t>int</a:t>
            </a:r>
            <a:r>
              <a:rPr lang="zh-TW" altLang="en-US" dirty="0" smtClean="0"/>
              <a:t>* </a:t>
            </a:r>
            <a:r>
              <a:rPr lang="en-US" altLang="zh-TW" dirty="0" err="1" smtClean="0"/>
              <a:t>ptr</a:t>
            </a:r>
            <a:r>
              <a:rPr lang="en-US" altLang="zh-TW" dirty="0" smtClean="0"/>
              <a:t> = &amp;</a:t>
            </a:r>
            <a:r>
              <a:rPr lang="en-US" altLang="zh-TW" dirty="0" err="1" smtClean="0"/>
              <a:t>num</a:t>
            </a:r>
            <a:r>
              <a:rPr lang="en-US" altLang="zh-TW" dirty="0" smtClean="0"/>
              <a:t>;</a:t>
            </a:r>
          </a:p>
          <a:p>
            <a:pPr marL="0" indent="0">
              <a:buNone/>
            </a:pPr>
            <a:r>
              <a:rPr lang="en-US" altLang="zh-TW" dirty="0" smtClean="0"/>
              <a:t>}</a:t>
            </a:r>
          </a:p>
          <a:p>
            <a:pPr marL="0" indent="0">
              <a:buNone/>
            </a:pPr>
            <a:endParaRPr lang="en-US" altLang="zh-TW" dirty="0"/>
          </a:p>
          <a:p>
            <a:pPr marL="0" indent="0">
              <a:buNone/>
            </a:pPr>
            <a:r>
              <a:rPr lang="en-US" altLang="zh-TW" dirty="0" smtClean="0"/>
              <a:t>What is *</a:t>
            </a:r>
            <a:r>
              <a:rPr lang="en-US" altLang="zh-TW" dirty="0" err="1" smtClean="0"/>
              <a:t>ptr</a:t>
            </a:r>
            <a:r>
              <a:rPr lang="en-US" altLang="zh-TW" dirty="0" smtClean="0"/>
              <a:t>?      </a:t>
            </a:r>
            <a:r>
              <a:rPr lang="en-US" altLang="zh-TW" dirty="0" err="1" smtClean="0"/>
              <a:t>ptr</a:t>
            </a:r>
            <a:r>
              <a:rPr lang="en-US" altLang="zh-TW" dirty="0" smtClean="0"/>
              <a:t>?      &amp;</a:t>
            </a:r>
            <a:r>
              <a:rPr lang="en-US" altLang="zh-TW" dirty="0" err="1" smtClean="0"/>
              <a:t>ptr</a:t>
            </a:r>
            <a:r>
              <a:rPr lang="en-US" altLang="zh-TW" dirty="0" smtClean="0"/>
              <a:t>?</a:t>
            </a:r>
          </a:p>
          <a:p>
            <a:pPr marL="0" indent="0">
              <a:buNone/>
            </a:pPr>
            <a:r>
              <a:rPr lang="en-US" altLang="zh-TW" u="sng" dirty="0" smtClean="0"/>
              <a:t>Pointer example.cpp</a:t>
            </a:r>
            <a:endParaRPr lang="zh-TW" altLang="en-US" u="sng" dirty="0"/>
          </a:p>
        </p:txBody>
      </p:sp>
    </p:spTree>
    <p:extLst>
      <p:ext uri="{BB962C8B-B14F-4D97-AF65-F5344CB8AC3E}">
        <p14:creationId xmlns:p14="http://schemas.microsoft.com/office/powerpoint/2010/main" val="3471039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Pointer and array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u="sng" dirty="0" smtClean="0"/>
              <a:t>point and array.cpp</a:t>
            </a:r>
            <a:endParaRPr lang="zh-TW" altLang="en-US" u="sng" dirty="0"/>
          </a:p>
        </p:txBody>
      </p:sp>
    </p:spTree>
    <p:extLst>
      <p:ext uri="{BB962C8B-B14F-4D97-AF65-F5344CB8AC3E}">
        <p14:creationId xmlns:p14="http://schemas.microsoft.com/office/powerpoint/2010/main" val="41553566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How about this ?!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v-SE" altLang="zh-TW" dirty="0"/>
              <a:t>int main()</a:t>
            </a:r>
          </a:p>
          <a:p>
            <a:pPr marL="0" indent="0">
              <a:buNone/>
            </a:pPr>
            <a:r>
              <a:rPr lang="sv-SE" altLang="zh-TW" dirty="0"/>
              <a:t>{</a:t>
            </a:r>
          </a:p>
          <a:p>
            <a:pPr marL="0" indent="0">
              <a:buNone/>
            </a:pPr>
            <a:r>
              <a:rPr lang="sv-SE" altLang="zh-TW" dirty="0"/>
              <a:t>	int num = 10;</a:t>
            </a:r>
          </a:p>
          <a:p>
            <a:pPr marL="0" indent="0">
              <a:buNone/>
            </a:pPr>
            <a:r>
              <a:rPr lang="sv-SE" altLang="zh-TW" dirty="0"/>
              <a:t>	int* ptr = &amp;num;</a:t>
            </a:r>
          </a:p>
          <a:p>
            <a:pPr marL="0" indent="0">
              <a:buNone/>
            </a:pPr>
            <a:r>
              <a:rPr lang="sv-SE" altLang="zh-TW" dirty="0" smtClean="0"/>
              <a:t>	int</a:t>
            </a:r>
            <a:r>
              <a:rPr lang="sv-SE" altLang="zh-TW" dirty="0"/>
              <a:t>** pptr = &amp;ptr</a:t>
            </a:r>
            <a:r>
              <a:rPr lang="sv-SE" altLang="zh-TW" dirty="0" smtClean="0"/>
              <a:t>;</a:t>
            </a:r>
          </a:p>
          <a:p>
            <a:pPr marL="0" indent="0">
              <a:buNone/>
            </a:pPr>
            <a:r>
              <a:rPr lang="sv-SE" altLang="zh-TW" dirty="0" smtClean="0"/>
              <a:t>}</a:t>
            </a:r>
          </a:p>
          <a:p>
            <a:pPr marL="0" indent="0">
              <a:buNone/>
            </a:pPr>
            <a:endParaRPr lang="sv-SE" altLang="zh-TW" dirty="0"/>
          </a:p>
          <a:p>
            <a:pPr marL="0" indent="0">
              <a:buNone/>
            </a:pPr>
            <a:r>
              <a:rPr lang="sv-SE" altLang="zh-TW" dirty="0"/>
              <a:t>What is </a:t>
            </a:r>
            <a:r>
              <a:rPr lang="sv-SE" altLang="zh-TW" dirty="0" smtClean="0"/>
              <a:t>*ptr?       How about *pptr?</a:t>
            </a:r>
          </a:p>
          <a:p>
            <a:pPr marL="0" indent="0">
              <a:buNone/>
            </a:pPr>
            <a:r>
              <a:rPr lang="sv-SE" altLang="zh-TW" u="sng" dirty="0" smtClean="0"/>
              <a:t>Point to a pointer.cpp</a:t>
            </a:r>
            <a:endParaRPr lang="zh-TW" altLang="en-US" u="sng" dirty="0"/>
          </a:p>
        </p:txBody>
      </p:sp>
    </p:spTree>
    <p:extLst>
      <p:ext uri="{BB962C8B-B14F-4D97-AF65-F5344CB8AC3E}">
        <p14:creationId xmlns:p14="http://schemas.microsoft.com/office/powerpoint/2010/main" val="105574478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Practice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 smtClean="0"/>
              <a:t>Write a swap function, which swap two integer’s value.</a:t>
            </a:r>
          </a:p>
          <a:p>
            <a:r>
              <a:rPr lang="en-US" altLang="zh-TW" dirty="0" smtClean="0"/>
              <a:t>Call swap function in main function.</a:t>
            </a:r>
          </a:p>
          <a:p>
            <a:r>
              <a:rPr lang="en-US" altLang="zh-TW" dirty="0" smtClean="0"/>
              <a:t>Swap function has two integer arguments.</a:t>
            </a:r>
            <a:endParaRPr lang="en-US" altLang="zh-TW" dirty="0"/>
          </a:p>
          <a:p>
            <a:r>
              <a:rPr lang="en-US" altLang="zh-TW" dirty="0" smtClean="0"/>
              <a:t>Try call-by-value first, then try call-by-reference.</a:t>
            </a:r>
          </a:p>
        </p:txBody>
      </p:sp>
    </p:spTree>
    <p:extLst>
      <p:ext uri="{BB962C8B-B14F-4D97-AF65-F5344CB8AC3E}">
        <p14:creationId xmlns:p14="http://schemas.microsoft.com/office/powerpoint/2010/main" val="18768448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流線">
  <a:themeElements>
    <a:clrScheme name="流線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流線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流線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1518</TotalTime>
  <Words>277</Words>
  <Application>Microsoft Macintosh PowerPoint</Application>
  <PresentationFormat>如螢幕大小 (4:3)</PresentationFormat>
  <Paragraphs>81</Paragraphs>
  <Slides>12</Slides>
  <Notes>0</Notes>
  <HiddenSlides>0</HiddenSlides>
  <MMClips>0</MMClips>
  <ScaleCrop>false</ScaleCrop>
  <HeadingPairs>
    <vt:vector size="4" baseType="variant">
      <vt:variant>
        <vt:lpstr>佈景主題</vt:lpstr>
      </vt:variant>
      <vt:variant>
        <vt:i4>1</vt:i4>
      </vt:variant>
      <vt:variant>
        <vt:lpstr>投影片標題</vt:lpstr>
      </vt:variant>
      <vt:variant>
        <vt:i4>12</vt:i4>
      </vt:variant>
    </vt:vector>
  </HeadingPairs>
  <TitlesOfParts>
    <vt:vector size="13" baseType="lpstr">
      <vt:lpstr>流線</vt:lpstr>
      <vt:lpstr>Lab #05</vt:lpstr>
      <vt:lpstr>PowerPoint 簡報</vt:lpstr>
      <vt:lpstr>Review Pointer</vt:lpstr>
      <vt:lpstr>PowerPoint 簡報</vt:lpstr>
      <vt:lpstr>PowerPoint 簡報</vt:lpstr>
      <vt:lpstr>Review Pointer</vt:lpstr>
      <vt:lpstr>Pointer and array</vt:lpstr>
      <vt:lpstr>How about this ?!</vt:lpstr>
      <vt:lpstr>Practice</vt:lpstr>
      <vt:lpstr>PowerPoint 簡報</vt:lpstr>
      <vt:lpstr>Dynamic memory allocation</vt:lpstr>
      <vt:lpstr>Important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Lab practice</dc:title>
  <dc:creator>user</dc:creator>
  <cp:lastModifiedBy>George Lee</cp:lastModifiedBy>
  <cp:revision>120</cp:revision>
  <dcterms:created xsi:type="dcterms:W3CDTF">2013-02-19T14:23:40Z</dcterms:created>
  <dcterms:modified xsi:type="dcterms:W3CDTF">2013-04-15T10:48:07Z</dcterms:modified>
</cp:coreProperties>
</file>

<file path=docProps/thumbnail.jpeg>
</file>