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5" r:id="rId3"/>
    <p:sldId id="258" r:id="rId4"/>
    <p:sldId id="259" r:id="rId5"/>
    <p:sldId id="260" r:id="rId6"/>
    <p:sldId id="261" r:id="rId7"/>
    <p:sldId id="281" r:id="rId8"/>
    <p:sldId id="262" r:id="rId9"/>
    <p:sldId id="263" r:id="rId10"/>
    <p:sldId id="282" r:id="rId11"/>
    <p:sldId id="264" r:id="rId12"/>
    <p:sldId id="265" r:id="rId13"/>
    <p:sldId id="283" r:id="rId14"/>
    <p:sldId id="266" r:id="rId15"/>
    <p:sldId id="267" r:id="rId16"/>
    <p:sldId id="268" r:id="rId17"/>
    <p:sldId id="270" r:id="rId18"/>
    <p:sldId id="277" r:id="rId19"/>
    <p:sldId id="269" r:id="rId20"/>
    <p:sldId id="278" r:id="rId21"/>
    <p:sldId id="279" r:id="rId22"/>
    <p:sldId id="271" r:id="rId23"/>
    <p:sldId id="275" r:id="rId24"/>
    <p:sldId id="273" r:id="rId25"/>
    <p:sldId id="274" r:id="rId26"/>
    <p:sldId id="276" r:id="rId27"/>
    <p:sldId id="284" r:id="rId2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97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85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5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35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1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9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6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8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41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2013/5/22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282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#10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2013/05/22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182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Implement </a:t>
            </a:r>
            <a:r>
              <a:rPr lang="en-US" altLang="zh-TW" dirty="0"/>
              <a:t>a Class-Visibility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private: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//change those member</a:t>
            </a: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variables to private</a:t>
            </a: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403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Implement </a:t>
            </a:r>
            <a:r>
              <a:rPr lang="en-US" altLang="zh-TW" dirty="0"/>
              <a:t>a </a:t>
            </a:r>
            <a:r>
              <a:rPr lang="en-US" altLang="zh-TW" dirty="0" smtClean="0"/>
              <a:t>Class</a:t>
            </a:r>
            <a:r>
              <a:rPr lang="en-US" altLang="zh-TW" dirty="0"/>
              <a:t>-Visibility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private: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string 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weight;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* scores;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double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appearance[5];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755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Member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We need a function that calculates the total score </a:t>
            </a:r>
          </a:p>
          <a:p>
            <a:pPr lvl="1"/>
            <a:r>
              <a:rPr lang="en-US" altLang="zh-TW" dirty="0" smtClean="0"/>
              <a:t>Which sums up three parts of the scores</a:t>
            </a:r>
            <a:r>
              <a:rPr lang="en-US" altLang="zh-TW" dirty="0" smtClean="0"/>
              <a:t>.</a:t>
            </a:r>
          </a:p>
          <a:p>
            <a:pPr lvl="2"/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totalScore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US" altLang="zh-TW" dirty="0" smtClean="0"/>
              <a:t>We also need some function to set up the scores and appearance.</a:t>
            </a:r>
          </a:p>
          <a:p>
            <a:pPr lvl="1"/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altLang="zh-TW" sz="1800" dirty="0" err="1" smtClean="0">
                <a:latin typeface="Consolas" pitchFamily="49" charset="0"/>
                <a:cs typeface="Consolas" pitchFamily="49" charset="0"/>
              </a:rPr>
              <a:t>setScores</a:t>
            </a:r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altLang="zh-TW" sz="1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 score1, </a:t>
            </a:r>
            <a:r>
              <a:rPr lang="en-US" altLang="zh-TW" sz="1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 score2, </a:t>
            </a:r>
            <a:r>
              <a:rPr lang="en-US" altLang="zh-TW" sz="1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 score3);</a:t>
            </a:r>
          </a:p>
          <a:p>
            <a:pPr lvl="1"/>
            <a:r>
              <a:rPr lang="en-US" altLang="zh-TW" sz="1800" dirty="0" smtClean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altLang="zh-TW" sz="1800" dirty="0" err="1">
                <a:latin typeface="Consolas" pitchFamily="49" charset="0"/>
                <a:cs typeface="Consolas" pitchFamily="49" charset="0"/>
              </a:rPr>
              <a:t>setAppearance</a:t>
            </a:r>
            <a:r>
              <a:rPr lang="en-US" altLang="zh-TW" sz="1800" dirty="0">
                <a:latin typeface="Consolas" pitchFamily="49" charset="0"/>
                <a:cs typeface="Consolas" pitchFamily="49" charset="0"/>
              </a:rPr>
              <a:t>(double a1, double a2, double a3, double a4, double a5);</a:t>
            </a:r>
          </a:p>
          <a:p>
            <a:pPr lvl="1"/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8075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Class beauty-Member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private: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//member variables here</a:t>
            </a:r>
            <a:endParaRPr lang="en-US" altLang="zh-TW" dirty="0">
              <a:solidFill>
                <a:schemeClr val="bg1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public: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 member function here</a:t>
            </a: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979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zh-TW" dirty="0"/>
              <a:t>Class beauty-Member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private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weight;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* scores;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double appearance[5];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public: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totalScore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setScores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score1,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score2,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score3);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setAppearance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(double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a1,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double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a2,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double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a3,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double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a4,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double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a5);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8382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Static members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 </a:t>
            </a:r>
            <a:r>
              <a:rPr lang="en-US" altLang="zh-TW" dirty="0"/>
              <a:t>member variable/function may be an attribute/operation of a </a:t>
            </a:r>
            <a:r>
              <a:rPr lang="en-US" altLang="zh-TW" dirty="0" smtClean="0"/>
              <a:t> class</a:t>
            </a:r>
            <a:r>
              <a:rPr lang="en-US" altLang="zh-TW" dirty="0"/>
              <a:t>, not an object. </a:t>
            </a:r>
          </a:p>
          <a:p>
            <a:r>
              <a:rPr lang="en-US" altLang="zh-TW" dirty="0" smtClean="0"/>
              <a:t>This </a:t>
            </a:r>
            <a:r>
              <a:rPr lang="en-US" altLang="zh-TW" dirty="0"/>
              <a:t>happens when the attribute/operation is class-specific rather </a:t>
            </a:r>
            <a:r>
              <a:rPr lang="en-US" altLang="zh-TW" dirty="0" smtClean="0"/>
              <a:t> than </a:t>
            </a:r>
            <a:r>
              <a:rPr lang="en-US" altLang="zh-TW" dirty="0"/>
              <a:t>object-specific. </a:t>
            </a:r>
          </a:p>
          <a:p>
            <a:pPr lvl="1"/>
            <a:r>
              <a:rPr lang="en-US" altLang="zh-TW" dirty="0" smtClean="0"/>
              <a:t>It </a:t>
            </a:r>
            <a:r>
              <a:rPr lang="en-US" altLang="zh-TW" dirty="0"/>
              <a:t>should be identical for all objects of this class. </a:t>
            </a:r>
            <a:r>
              <a:rPr lang="en-US" altLang="zh-TW" dirty="0" smtClean="0"/>
              <a:t> </a:t>
            </a:r>
          </a:p>
          <a:p>
            <a:r>
              <a:rPr lang="en-US" altLang="zh-TW" dirty="0" smtClean="0"/>
              <a:t>These </a:t>
            </a:r>
            <a:r>
              <a:rPr lang="en-US" altLang="zh-TW" dirty="0"/>
              <a:t>variables/functions are called static members</a:t>
            </a:r>
            <a:r>
              <a:rPr lang="en-US" altLang="zh-TW" dirty="0" smtClean="0"/>
              <a:t>.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838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Static members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What is </a:t>
            </a:r>
            <a:r>
              <a:rPr lang="en-US" altLang="zh-TW" dirty="0"/>
              <a:t>identical for all </a:t>
            </a:r>
            <a:r>
              <a:rPr lang="en-US" altLang="zh-TW" dirty="0" smtClean="0"/>
              <a:t>beauties in the contest?</a:t>
            </a:r>
          </a:p>
          <a:p>
            <a:pPr lvl="2"/>
            <a:r>
              <a:rPr lang="en-US" altLang="zh-TW" dirty="0" smtClean="0"/>
              <a:t>Rewords (maybe $5,000?)</a:t>
            </a:r>
          </a:p>
          <a:p>
            <a:pPr lvl="3"/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rewards; </a:t>
            </a:r>
          </a:p>
          <a:p>
            <a:pPr lvl="2"/>
            <a:r>
              <a:rPr lang="en-US" altLang="zh-TW" dirty="0" smtClean="0">
                <a:cs typeface="Consolas" pitchFamily="49" charset="0"/>
              </a:rPr>
              <a:t>And also write a static member function for getting that value</a:t>
            </a:r>
          </a:p>
          <a:p>
            <a:pPr lvl="3"/>
            <a:r>
              <a:rPr lang="en-US" altLang="zh-TW" dirty="0">
                <a:latin typeface="Consolas" pitchFamily="49" charset="0"/>
                <a:cs typeface="Consolas" pitchFamily="49" charset="0"/>
              </a:rPr>
              <a:t>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getRewards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pPr lvl="2"/>
            <a:r>
              <a:rPr lang="en-US" altLang="zh-TW" dirty="0"/>
              <a:t>You cannot initialize a </a:t>
            </a:r>
            <a:r>
              <a:rPr lang="en-US" altLang="zh-TW" dirty="0" smtClean="0"/>
              <a:t>static </a:t>
            </a:r>
            <a:r>
              <a:rPr lang="en-US" altLang="zh-TW" dirty="0"/>
              <a:t>variable inside the </a:t>
            </a:r>
            <a:r>
              <a:rPr lang="en-US" altLang="zh-TW" dirty="0" smtClean="0"/>
              <a:t>class </a:t>
            </a:r>
            <a:r>
              <a:rPr lang="en-US" altLang="zh-TW" dirty="0"/>
              <a:t>definition</a:t>
            </a:r>
            <a:r>
              <a:rPr lang="en-US" altLang="zh-TW" dirty="0" smtClean="0"/>
              <a:t>. So initialize it globally.</a:t>
            </a:r>
          </a:p>
          <a:p>
            <a:pPr lvl="3"/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beauty::rewards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5000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9081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altLang="zh-TW" dirty="0"/>
              <a:t>Class beauty-Static members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055840"/>
          </a:xfrm>
        </p:spPr>
        <p:txBody>
          <a:bodyPr>
            <a:normAutofit fontScale="62500" lnSpcReduction="20000"/>
          </a:bodyPr>
          <a:lstStyle/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class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private: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string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weight;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* scores;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double appearance[5];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rewards; 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public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double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totalScore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void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setScores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score1,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score2,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score3);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  void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setAppearance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double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a1, double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a2, double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a3, double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a4, double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a5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getRewards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pPr marL="393192" lvl="1" indent="0">
              <a:buNone/>
            </a:pP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beauty::rewards = 5000;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4945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How to initialize a class?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Assign every member one by one?</a:t>
            </a:r>
          </a:p>
          <a:p>
            <a:pPr lvl="1"/>
            <a:r>
              <a:rPr lang="en-US" altLang="zh-TW" dirty="0" smtClean="0"/>
              <a:t>Members are private</a:t>
            </a:r>
          </a:p>
          <a:p>
            <a:pPr lvl="2"/>
            <a:r>
              <a:rPr lang="en-US" altLang="zh-TW" dirty="0" smtClean="0"/>
              <a:t>You can’t modified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“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id”,”height”,”weight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”</a:t>
            </a:r>
            <a:r>
              <a:rPr lang="en-US" altLang="zh-TW" dirty="0" smtClean="0"/>
              <a:t>…</a:t>
            </a:r>
            <a:r>
              <a:rPr lang="en-US" altLang="zh-TW" dirty="0" err="1" smtClean="0"/>
              <a:t>etc</a:t>
            </a:r>
            <a:r>
              <a:rPr lang="en-US" altLang="zh-TW" dirty="0" smtClean="0"/>
              <a:t>,  in main function</a:t>
            </a:r>
          </a:p>
          <a:p>
            <a:r>
              <a:rPr lang="en-US" altLang="zh-TW" dirty="0" smtClean="0"/>
              <a:t>Constructor</a:t>
            </a:r>
          </a:p>
          <a:p>
            <a:pPr lvl="1"/>
            <a:r>
              <a:rPr lang="en-US" altLang="zh-TW" dirty="0"/>
              <a:t>a special method to initialize the </a:t>
            </a:r>
            <a:r>
              <a:rPr lang="en-US" altLang="zh-TW" dirty="0" smtClean="0"/>
              <a:t>instance, will be invoked automatically </a:t>
            </a:r>
            <a:r>
              <a:rPr lang="en-US" altLang="zh-TW" dirty="0"/>
              <a:t>when the object is </a:t>
            </a:r>
            <a:r>
              <a:rPr lang="en-US" altLang="zh-TW" dirty="0" smtClean="0"/>
              <a:t>created</a:t>
            </a:r>
            <a:r>
              <a:rPr lang="en-US" altLang="zh-TW" dirty="0"/>
              <a:t>.</a:t>
            </a:r>
            <a:endParaRPr lang="en-US" altLang="zh-TW" dirty="0" smtClean="0"/>
          </a:p>
          <a:p>
            <a:pPr lvl="2"/>
            <a:r>
              <a:rPr lang="en-US" altLang="zh-TW" dirty="0">
                <a:latin typeface="Consolas" pitchFamily="49" charset="0"/>
                <a:cs typeface="Consolas" pitchFamily="49" charset="0"/>
              </a:rPr>
              <a:t>b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eauty a; //constructor invoked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8730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zh-TW" dirty="0"/>
              <a:t>A constructor’s named is the same as the class.</a:t>
            </a:r>
          </a:p>
          <a:p>
            <a:pPr lvl="1"/>
            <a:r>
              <a:rPr lang="en-US" altLang="zh-TW" dirty="0">
                <a:latin typeface="Consolas" pitchFamily="49" charset="0"/>
                <a:cs typeface="Consolas" pitchFamily="49" charset="0"/>
              </a:rPr>
              <a:t>beauty(); //no “void”</a:t>
            </a:r>
          </a:p>
          <a:p>
            <a:r>
              <a:rPr lang="en-US" altLang="zh-TW" dirty="0">
                <a:cs typeface="Consolas" pitchFamily="49" charset="0"/>
              </a:rPr>
              <a:t>The constructor with no parameter is the </a:t>
            </a:r>
            <a:r>
              <a:rPr lang="en-US" altLang="zh-TW" u="sng" dirty="0">
                <a:cs typeface="Consolas" pitchFamily="49" charset="0"/>
              </a:rPr>
              <a:t>default constructor.</a:t>
            </a:r>
          </a:p>
          <a:p>
            <a:r>
              <a:rPr lang="en-US" altLang="zh-TW" dirty="0">
                <a:cs typeface="Consolas" pitchFamily="49" charset="0"/>
              </a:rPr>
              <a:t>Let’s implement two constructors for beauty:</a:t>
            </a:r>
          </a:p>
          <a:p>
            <a:pPr lvl="1"/>
            <a:r>
              <a:rPr lang="en-US" altLang="zh-TW" dirty="0">
                <a:cs typeface="Consolas" pitchFamily="49" charset="0"/>
              </a:rPr>
              <a:t>default constructor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beauty::beauty(){//…initialize every variable…}</a:t>
            </a:r>
          </a:p>
          <a:p>
            <a:pPr lvl="1"/>
            <a:endParaRPr lang="en-US" altLang="zh-TW" dirty="0" smtClean="0">
              <a:cs typeface="Consolas" pitchFamily="49" charset="0"/>
            </a:endParaRPr>
          </a:p>
          <a:p>
            <a:pPr lvl="1"/>
            <a:r>
              <a:rPr lang="en-US" altLang="zh-TW" dirty="0" smtClean="0">
                <a:cs typeface="Consolas" pitchFamily="49" charset="0"/>
              </a:rPr>
              <a:t>Another </a:t>
            </a:r>
            <a:r>
              <a:rPr lang="en-US" altLang="zh-TW" dirty="0">
                <a:cs typeface="Consolas" pitchFamily="49" charset="0"/>
              </a:rPr>
              <a:t>constructor 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beauty::beauty(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id, string name,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height,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weight)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this-&gt;id = 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this-&gt;name = 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this-&gt;height = 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this-&gt;weight = weight;</a:t>
            </a:r>
          </a:p>
          <a:p>
            <a:pPr marL="393192" lvl="1" indent="0">
              <a:buNone/>
            </a:pP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     //…</a:t>
            </a: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initialize score and appearance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...remember </a:t>
            </a: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to dynamic allocate memory for 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scores</a:t>
            </a:r>
          </a:p>
          <a:p>
            <a:pPr marL="393192" lvl="1" indent="0">
              <a:buNone/>
            </a:pPr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scores = new 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[3];</a:t>
            </a:r>
          </a:p>
          <a:p>
            <a:pPr marL="393192" lvl="1" indent="0">
              <a:buNone/>
            </a:pPr>
            <a:r>
              <a:rPr lang="en-US" altLang="zh-TW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for(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 3; 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393192" lvl="1" indent="0">
              <a:buNone/>
            </a:pP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       scores[</a:t>
            </a:r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] =0;</a:t>
            </a:r>
            <a:endParaRPr lang="en-US" altLang="zh-TW" dirty="0">
              <a:solidFill>
                <a:schemeClr val="bg1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altLang="zh-TW" dirty="0" smtClean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277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Cambria Math" pitchFamily="18" charset="0"/>
                <a:ea typeface="Cambria Math" pitchFamily="18" charset="0"/>
              </a:rPr>
              <a:t>http://</a:t>
            </a:r>
            <a:r>
              <a:rPr lang="en-US" altLang="zh-TW" dirty="0" smtClean="0">
                <a:latin typeface="Cambria Math" pitchFamily="18" charset="0"/>
                <a:ea typeface="Cambria Math" pitchFamily="18" charset="0"/>
              </a:rPr>
              <a:t>goo.gl/ak4Em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241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Something about constructor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If </a:t>
            </a:r>
            <a:r>
              <a:rPr lang="en-US" altLang="zh-TW" dirty="0"/>
              <a:t>there is self-deﬁned constructor, no default </a:t>
            </a:r>
            <a:r>
              <a:rPr lang="en-US" altLang="zh-TW" dirty="0" smtClean="0"/>
              <a:t>one</a:t>
            </a:r>
          </a:p>
          <a:p>
            <a:pPr marL="548640" lvl="2" indent="-274320">
              <a:buClr>
                <a:schemeClr val="accent3"/>
              </a:buClr>
              <a:buSzPct val="95000"/>
            </a:pPr>
            <a:r>
              <a:rPr lang="en-US" altLang="zh-TW" dirty="0" smtClean="0">
                <a:cs typeface="Consolas" pitchFamily="49" charset="0"/>
              </a:rPr>
              <a:t>If we defined this:</a:t>
            </a:r>
          </a:p>
          <a:p>
            <a:pPr marL="822960" lvl="3" indent="-274320">
              <a:buSzPct val="95000"/>
            </a:pPr>
            <a:r>
              <a:rPr lang="en-US" altLang="zh-TW" sz="2100" dirty="0" smtClean="0">
                <a:latin typeface="Consolas" pitchFamily="49" charset="0"/>
                <a:cs typeface="Consolas" pitchFamily="49" charset="0"/>
              </a:rPr>
              <a:t>beauty</a:t>
            </a:r>
            <a:r>
              <a:rPr lang="en-US" altLang="zh-TW" sz="2100" dirty="0">
                <a:latin typeface="Consolas" pitchFamily="49" charset="0"/>
                <a:cs typeface="Consolas" pitchFamily="49" charset="0"/>
              </a:rPr>
              <a:t>::beauty(</a:t>
            </a:r>
            <a:r>
              <a:rPr lang="en-US" altLang="zh-TW" sz="21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100" dirty="0">
                <a:latin typeface="Consolas" pitchFamily="49" charset="0"/>
                <a:cs typeface="Consolas" pitchFamily="49" charset="0"/>
              </a:rPr>
              <a:t> id, string name, </a:t>
            </a:r>
            <a:r>
              <a:rPr lang="en-US" altLang="zh-TW" sz="21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100" dirty="0">
                <a:latin typeface="Consolas" pitchFamily="49" charset="0"/>
                <a:cs typeface="Consolas" pitchFamily="49" charset="0"/>
              </a:rPr>
              <a:t> height, </a:t>
            </a:r>
            <a:r>
              <a:rPr lang="en-US" altLang="zh-TW" sz="21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100" dirty="0">
                <a:latin typeface="Consolas" pitchFamily="49" charset="0"/>
                <a:cs typeface="Consolas" pitchFamily="49" charset="0"/>
              </a:rPr>
              <a:t> weight</a:t>
            </a:r>
            <a:r>
              <a:rPr lang="en-US" altLang="zh-TW" sz="21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altLang="zh-TW" sz="2100" dirty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US" altLang="zh-TW" dirty="0" smtClean="0"/>
              <a:t>Then if we run this in main function :</a:t>
            </a:r>
          </a:p>
          <a:p>
            <a:pPr lvl="2"/>
            <a:r>
              <a:rPr lang="en-US" altLang="zh-TW" dirty="0">
                <a:latin typeface="Consolas" pitchFamily="49" charset="0"/>
                <a:cs typeface="Consolas" pitchFamily="49" charset="0"/>
              </a:rPr>
              <a:t>b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eauty a; //compile error</a:t>
            </a:r>
          </a:p>
          <a:p>
            <a:pPr lvl="1"/>
            <a:r>
              <a:rPr lang="en-US" altLang="zh-TW" dirty="0" smtClean="0">
                <a:cs typeface="Consolas" pitchFamily="49" charset="0"/>
              </a:rPr>
              <a:t>So we also have to define this:</a:t>
            </a:r>
          </a:p>
          <a:p>
            <a:pPr lvl="2"/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beauty();</a:t>
            </a:r>
          </a:p>
          <a:p>
            <a:pPr lvl="2"/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main(){ beauty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a;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//no compile error }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lvl="2"/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lvl="2"/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696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Something about constructor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Can </a:t>
            </a:r>
            <a:r>
              <a:rPr lang="en-US" altLang="zh-TW" dirty="0"/>
              <a:t>overload: same name, different parameters</a:t>
            </a:r>
          </a:p>
          <a:p>
            <a:r>
              <a:rPr lang="en-US" altLang="zh-TW" dirty="0" smtClean="0"/>
              <a:t>Can </a:t>
            </a:r>
            <a:r>
              <a:rPr lang="en-US" altLang="zh-TW" dirty="0"/>
              <a:t>call other constructors to help </a:t>
            </a:r>
            <a:r>
              <a:rPr lang="en-US" altLang="zh-TW" dirty="0" smtClean="0"/>
              <a:t>initialize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beauty::beauty()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beauty(0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,"no name","170","50");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beauty::beauty(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id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, string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name,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height,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weight)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this-&gt;id = 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this-&gt;name = 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this-&gt;height = 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this-&gt;weight = weight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//…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579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Copy constructor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When </a:t>
            </a:r>
            <a:r>
              <a:rPr lang="en-US" altLang="zh-TW" dirty="0"/>
              <a:t>do we copy an object?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When </a:t>
            </a:r>
            <a:r>
              <a:rPr lang="en-US" altLang="zh-TW" dirty="0"/>
              <a:t>pass an object into a function using the call-by-value mechanism.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 </a:t>
            </a:r>
            <a:r>
              <a:rPr lang="en-US" altLang="zh-TW" dirty="0"/>
              <a:t>When we assign an object to another object. </a:t>
            </a:r>
          </a:p>
          <a:p>
            <a:pPr lvl="1"/>
            <a:r>
              <a:rPr lang="en-US" altLang="zh-TW" dirty="0" smtClean="0"/>
              <a:t> </a:t>
            </a:r>
            <a:r>
              <a:rPr lang="en-US" altLang="zh-TW" dirty="0"/>
              <a:t>When we create an object with another object as the argument </a:t>
            </a:r>
            <a:r>
              <a:rPr lang="en-US" altLang="zh-TW" dirty="0" smtClean="0"/>
              <a:t>of </a:t>
            </a:r>
            <a:r>
              <a:rPr lang="en-US" altLang="zh-TW" dirty="0"/>
              <a:t>the </a:t>
            </a:r>
            <a:r>
              <a:rPr lang="en-US" altLang="zh-TW" dirty="0" smtClean="0"/>
              <a:t>constructor</a:t>
            </a:r>
            <a:r>
              <a:rPr lang="en-US" altLang="zh-TW" dirty="0"/>
              <a:t>. </a:t>
            </a:r>
            <a:endParaRPr lang="en-US" altLang="zh-TW" dirty="0" smtClean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232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Copy Constructor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TW" dirty="0" smtClean="0"/>
              <a:t>We can easily construct another  beauty (all looks like this</a:t>
            </a:r>
            <a:r>
              <a:rPr lang="zh-TW" altLang="en-US" dirty="0" smtClean="0"/>
              <a:t>↓</a:t>
            </a:r>
            <a:r>
              <a:rPr lang="en-US" altLang="zh-TW" dirty="0" smtClean="0"/>
              <a:t>) object person by copy constructor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private: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string 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weight;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scores*; </a:t>
            </a:r>
          </a:p>
          <a:p>
            <a:pPr marL="393192" lvl="1" indent="0">
              <a:buNone/>
            </a:pPr>
            <a:r>
              <a:rPr lang="en-US" altLang="zh-TW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	double appearance[5</a:t>
            </a:r>
            <a:r>
              <a:rPr lang="en-US" altLang="zh-TW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]; </a:t>
            </a:r>
            <a:endParaRPr lang="en-US" altLang="zh-TW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rewards; 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   public: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double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totalScore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static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getRewards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();</a:t>
            </a: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Picture 2" descr="http://life.xiancity.cn/upload/news/201304/20130427103023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520280" cy="270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7644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If default copy constructor…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beauty::beauty(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const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beauty&amp; b)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id=b.id;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Name=b.name;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height=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b.height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weight=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b.weight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scores=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b.scores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;//where scores points to 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appearance=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b.appearance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;//appearance[0]’s address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main{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beauty </a:t>
            </a:r>
            <a:r>
              <a:rPr lang="en-US" altLang="zh-TW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beauty a(b);</a:t>
            </a: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beauty </a:t>
            </a:r>
            <a:r>
              <a:rPr lang="en-US" altLang="zh-TW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=beauty(</a:t>
            </a:r>
            <a:r>
              <a:rPr lang="en-US" altLang="zh-TW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//…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/>
              <a:t>}</a:t>
            </a:r>
          </a:p>
          <a:p>
            <a:pPr marL="0" indent="0">
              <a:buNone/>
            </a:pPr>
            <a:r>
              <a:rPr lang="en-US" altLang="zh-TW" b="1" dirty="0" smtClean="0">
                <a:solidFill>
                  <a:srgbClr val="FF0000"/>
                </a:solidFill>
              </a:rPr>
              <a:t>If somebody assign scores to </a:t>
            </a:r>
            <a:r>
              <a:rPr lang="en-US" altLang="zh-TW" b="1" dirty="0" smtClean="0">
                <a:solidFill>
                  <a:srgbClr val="00B050"/>
                </a:solidFill>
              </a:rPr>
              <a:t>b</a:t>
            </a:r>
            <a:r>
              <a:rPr lang="en-US" altLang="zh-TW" b="1" dirty="0" smtClean="0">
                <a:solidFill>
                  <a:srgbClr val="FF0000"/>
                </a:solidFill>
              </a:rPr>
              <a:t>, </a:t>
            </a:r>
            <a:r>
              <a:rPr lang="en-US" altLang="zh-TW" b="1" dirty="0" smtClean="0">
                <a:solidFill>
                  <a:srgbClr val="0070C0"/>
                </a:solidFill>
              </a:rPr>
              <a:t>a</a:t>
            </a:r>
            <a:r>
              <a:rPr lang="en-US" altLang="zh-TW" b="1" dirty="0" smtClean="0">
                <a:solidFill>
                  <a:srgbClr val="FF0000"/>
                </a:solidFill>
              </a:rPr>
              <a:t>’s  score is also changed!!!</a:t>
            </a: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3414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Deep copy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beauty::beauty(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beauty&amp; b)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id=b.id;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Name=b.name;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height=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b.height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weight=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b.weight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scores = new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[3];//</a:t>
            </a:r>
            <a:r>
              <a:rPr lang="en-US" altLang="zh-TW" i="1" u="sng" dirty="0" smtClean="0">
                <a:latin typeface="Consolas" pitchFamily="49" charset="0"/>
                <a:cs typeface="Consolas" pitchFamily="49" charset="0"/>
              </a:rPr>
              <a:t>scores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is pointer</a:t>
            </a: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&lt; 3;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  scores[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b.scores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];</a:t>
            </a: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for (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&lt; 5;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++)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       appearance[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b.appearance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];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66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Destructor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One important mission to be done by a destructor is to release </a:t>
            </a:r>
            <a:r>
              <a:rPr lang="en-US" altLang="zh-TW" dirty="0" smtClean="0"/>
              <a:t>those </a:t>
            </a:r>
            <a:r>
              <a:rPr lang="en-US" altLang="zh-TW" dirty="0"/>
              <a:t>dynamically-allocated memory spaces pointed by member </a:t>
            </a:r>
            <a:r>
              <a:rPr lang="en-US" altLang="zh-TW" dirty="0" smtClean="0"/>
              <a:t>variables</a:t>
            </a:r>
            <a:r>
              <a:rPr lang="en-US" altLang="zh-TW" dirty="0"/>
              <a:t>. </a:t>
            </a:r>
            <a:endParaRPr lang="en-US" altLang="zh-TW" dirty="0" smtClean="0"/>
          </a:p>
          <a:p>
            <a:r>
              <a:rPr lang="en-US" altLang="zh-TW" dirty="0" smtClean="0"/>
              <a:t>In this example, scores are stored in dynamically-allocated memory spaces</a:t>
            </a:r>
          </a:p>
          <a:p>
            <a:pPr marL="640080" lvl="2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beauty::~beauty()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640080" lvl="2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941832" lvl="3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delete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[]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scores;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640080" lvl="2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zh-TW" dirty="0" smtClean="0"/>
              <a:t>//Array is </a:t>
            </a:r>
            <a:r>
              <a:rPr lang="en-US" altLang="zh-TW" dirty="0"/>
              <a:t>not dynamically allocated, so the storage for it goes away when the object no longer exists in scope.</a:t>
            </a: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6740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Implement a 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Now we have the final class</a:t>
            </a:r>
          </a:p>
          <a:p>
            <a:r>
              <a:rPr lang="en-US" altLang="zh-TW" dirty="0" smtClean="0">
                <a:latin typeface="+mj-ea"/>
                <a:ea typeface="+mj-ea"/>
              </a:rPr>
              <a:t>LAB010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202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Implement a 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Again consider a beauty contest</a:t>
            </a:r>
          </a:p>
          <a:p>
            <a:r>
              <a:rPr lang="en-US" altLang="zh-TW" dirty="0" smtClean="0"/>
              <a:t>The contest system wants to easily maintain the data of beauties</a:t>
            </a:r>
          </a:p>
          <a:p>
            <a:r>
              <a:rPr lang="en-US" altLang="zh-TW" dirty="0" smtClean="0"/>
              <a:t>A beauty might have:</a:t>
            </a:r>
          </a:p>
          <a:p>
            <a:pPr lvl="1"/>
            <a:r>
              <a:rPr lang="en-US" altLang="zh-TW" dirty="0" smtClean="0"/>
              <a:t>An ID</a:t>
            </a:r>
          </a:p>
          <a:p>
            <a:pPr lvl="1"/>
            <a:r>
              <a:rPr lang="en-US" altLang="zh-TW" dirty="0" smtClean="0"/>
              <a:t>Name</a:t>
            </a:r>
          </a:p>
          <a:p>
            <a:pPr lvl="1"/>
            <a:r>
              <a:rPr lang="en-US" altLang="zh-TW" dirty="0" smtClean="0"/>
              <a:t>Height </a:t>
            </a:r>
          </a:p>
          <a:p>
            <a:pPr lvl="1"/>
            <a:r>
              <a:rPr lang="en-US" altLang="zh-TW" dirty="0" smtClean="0"/>
              <a:t>Weight</a:t>
            </a:r>
          </a:p>
          <a:p>
            <a:pPr lvl="1"/>
            <a:r>
              <a:rPr lang="en-US" altLang="zh-TW" dirty="0" smtClean="0"/>
              <a:t>Scores</a:t>
            </a: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8564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 a </a:t>
            </a:r>
            <a:r>
              <a:rPr lang="en-US" altLang="zh-TW" dirty="0" smtClean="0"/>
              <a:t>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And what she looks like.</a:t>
            </a:r>
          </a:p>
          <a:p>
            <a:endParaRPr lang="zh-TW" altLang="en-US" dirty="0"/>
          </a:p>
        </p:txBody>
      </p:sp>
      <p:pic>
        <p:nvPicPr>
          <p:cNvPr id="4" name="Picture 2" descr="http://life.xiancity.cn/upload/news/201304/20130427103023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62726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254409" y="-27384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778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 a </a:t>
            </a:r>
            <a:r>
              <a:rPr lang="en-US" altLang="zh-TW" dirty="0" smtClean="0"/>
              <a:t>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Write a class of beauty</a:t>
            </a:r>
          </a:p>
          <a:p>
            <a:r>
              <a:rPr lang="en-US" altLang="zh-TW" dirty="0" smtClean="0"/>
              <a:t>Each beauty has those feature:</a:t>
            </a:r>
          </a:p>
          <a:p>
            <a:pPr lvl="1"/>
            <a:r>
              <a:rPr lang="en-US" altLang="zh-TW" dirty="0" smtClean="0"/>
              <a:t>An id, range from 1~20</a:t>
            </a:r>
          </a:p>
          <a:p>
            <a:pPr lvl="1"/>
            <a:r>
              <a:rPr lang="en-US" altLang="zh-TW" smtClean="0"/>
              <a:t>Name</a:t>
            </a:r>
            <a:r>
              <a:rPr lang="en-US" altLang="zh-TW" dirty="0" smtClean="0"/>
              <a:t>, in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string</a:t>
            </a:r>
            <a:r>
              <a:rPr lang="en-US" altLang="zh-TW" dirty="0" smtClean="0"/>
              <a:t> type</a:t>
            </a:r>
          </a:p>
          <a:p>
            <a:pPr lvl="1"/>
            <a:r>
              <a:rPr lang="en-US" altLang="zh-TW" dirty="0" smtClean="0"/>
              <a:t>Height, in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/>
              <a:t> type</a:t>
            </a:r>
          </a:p>
          <a:p>
            <a:pPr lvl="1"/>
            <a:r>
              <a:rPr lang="en-US" altLang="zh-TW" dirty="0" smtClean="0"/>
              <a:t>Weight, in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/>
              <a:t> type</a:t>
            </a:r>
          </a:p>
          <a:p>
            <a:pPr lvl="1"/>
            <a:r>
              <a:rPr lang="en-US" altLang="zh-TW" dirty="0" smtClean="0"/>
              <a:t>Scores, includes three parts: </a:t>
            </a:r>
          </a:p>
          <a:p>
            <a:pPr lvl="2"/>
            <a:r>
              <a:rPr lang="en-US" altLang="zh-TW" dirty="0" err="1" smtClean="0"/>
              <a:t>talentScore</a:t>
            </a:r>
            <a:r>
              <a:rPr lang="en-US" altLang="zh-TW" dirty="0" smtClean="0"/>
              <a:t>;</a:t>
            </a:r>
          </a:p>
          <a:p>
            <a:pPr lvl="2"/>
            <a:r>
              <a:rPr lang="en-US" altLang="zh-TW" dirty="0" err="1" smtClean="0"/>
              <a:t>intelligenceScore</a:t>
            </a:r>
            <a:r>
              <a:rPr lang="en-US" altLang="zh-TW" dirty="0" smtClean="0"/>
              <a:t>;</a:t>
            </a:r>
          </a:p>
          <a:p>
            <a:pPr lvl="2"/>
            <a:r>
              <a:rPr lang="en-US" altLang="zh-TW" dirty="0" err="1" smtClean="0"/>
              <a:t>beautyScore</a:t>
            </a:r>
            <a:r>
              <a:rPr lang="en-US" altLang="zh-TW" dirty="0"/>
              <a:t>;</a:t>
            </a:r>
          </a:p>
          <a:p>
            <a:pPr lvl="2"/>
            <a:r>
              <a:rPr lang="en-US" altLang="zh-TW" dirty="0" smtClean="0"/>
              <a:t>We use an array or pointer to store them</a:t>
            </a:r>
          </a:p>
          <a:p>
            <a:pPr lvl="3"/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* scores; </a:t>
            </a:r>
            <a:endParaRPr lang="en-US" altLang="zh-TW" dirty="0" smtClean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832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 a </a:t>
            </a:r>
            <a:r>
              <a:rPr lang="en-US" altLang="zh-TW" dirty="0" smtClean="0"/>
              <a:t>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Appearance</a:t>
            </a:r>
            <a:endParaRPr lang="en-US" altLang="zh-TW" dirty="0"/>
          </a:p>
          <a:p>
            <a:pPr lvl="2"/>
            <a:r>
              <a:rPr lang="en-US" altLang="zh-TW" dirty="0" smtClean="0"/>
              <a:t>We don’t exactly know how it works, but use an array to represent it.</a:t>
            </a:r>
          </a:p>
          <a:p>
            <a:pPr lvl="2"/>
            <a:r>
              <a:rPr lang="en-US" altLang="zh-TW" dirty="0" smtClean="0"/>
              <a:t>Maybe like this? An double array with length = 5</a:t>
            </a:r>
            <a:br>
              <a:rPr lang="en-US" altLang="zh-TW" dirty="0" smtClean="0"/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{2.5, 45, 8, 9.4, 8.01}</a:t>
            </a:r>
          </a:p>
          <a:p>
            <a:pPr lvl="2"/>
            <a:r>
              <a:rPr lang="en-US" altLang="zh-TW" dirty="0" smtClean="0"/>
              <a:t>double appearance[] 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819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Class beauty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//Open your </a:t>
            </a:r>
            <a:r>
              <a:rPr lang="en-US" altLang="zh-TW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devC</a:t>
            </a: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++ </a:t>
            </a:r>
          </a:p>
          <a:p>
            <a:pPr marL="393192" lvl="1" indent="0">
              <a:buNone/>
            </a:pPr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	//and declare those member variables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	</a:t>
            </a: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9522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Class beauty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class beauty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{	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public: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id;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string name;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height;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weight;</a:t>
            </a: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* scores;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		double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appearance[5];</a:t>
            </a:r>
            <a:endParaRPr lang="en-US" altLang="zh-TW" dirty="0">
              <a:latin typeface="Consolas" pitchFamily="49" charset="0"/>
              <a:cs typeface="Consolas" pitchFamily="49" charset="0"/>
            </a:endParaRPr>
          </a:p>
          <a:p>
            <a:pPr marL="393192" lvl="1" indent="0">
              <a:buNone/>
            </a:pPr>
            <a:r>
              <a:rPr lang="en-US" altLang="zh-TW" dirty="0">
                <a:latin typeface="Consolas" pitchFamily="49" charset="0"/>
                <a:cs typeface="Consolas" pitchFamily="49" charset="0"/>
              </a:rPr>
              <a:t>};</a:t>
            </a:r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5527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 a Class-Visibility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Sometimes you don’t want other one to know or to modified the data</a:t>
            </a:r>
          </a:p>
          <a:p>
            <a:r>
              <a:rPr lang="en-US" altLang="zh-TW" dirty="0" smtClean="0"/>
              <a:t>In this case, we set all the members to be private.</a:t>
            </a:r>
          </a:p>
          <a:p>
            <a:r>
              <a:rPr lang="en-US" altLang="zh-TW" dirty="0" smtClean="0"/>
              <a:t>That is , not everybody can access the data of every contestant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4409" y="0"/>
            <a:ext cx="388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>
                <a:latin typeface="Cambria Math" pitchFamily="18" charset="0"/>
                <a:ea typeface="Cambria Math" pitchFamily="18" charset="0"/>
              </a:rPr>
              <a:t>http://goo.gl/ak4Em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191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2218</TotalTime>
  <Words>844</Words>
  <Application>Microsoft Office PowerPoint</Application>
  <PresentationFormat>如螢幕大小 (4:3)</PresentationFormat>
  <Paragraphs>282</Paragraphs>
  <Slides>27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流線</vt:lpstr>
      <vt:lpstr>Lab #10</vt:lpstr>
      <vt:lpstr>http://goo.gl/ak4Em</vt:lpstr>
      <vt:lpstr>Implement a Class</vt:lpstr>
      <vt:lpstr>Implement a Class</vt:lpstr>
      <vt:lpstr>Implement a Class</vt:lpstr>
      <vt:lpstr>Implement a Class</vt:lpstr>
      <vt:lpstr>Class beauty</vt:lpstr>
      <vt:lpstr>Class beauty</vt:lpstr>
      <vt:lpstr>Implement a Class-Visibility</vt:lpstr>
      <vt:lpstr>Implement a Class-Visibility</vt:lpstr>
      <vt:lpstr>Implement a Class-Visibility</vt:lpstr>
      <vt:lpstr>Member function</vt:lpstr>
      <vt:lpstr>Class beauty-Member function</vt:lpstr>
      <vt:lpstr>Class beauty-Member function</vt:lpstr>
      <vt:lpstr>Static members </vt:lpstr>
      <vt:lpstr>Static members </vt:lpstr>
      <vt:lpstr>Class beauty-Static members </vt:lpstr>
      <vt:lpstr>How to initialize a class?</vt:lpstr>
      <vt:lpstr>Constructor</vt:lpstr>
      <vt:lpstr>Something about constructor</vt:lpstr>
      <vt:lpstr>Something about constructor</vt:lpstr>
      <vt:lpstr>Copy constructor</vt:lpstr>
      <vt:lpstr>Copy Constructor</vt:lpstr>
      <vt:lpstr>If default copy constructor…</vt:lpstr>
      <vt:lpstr>Deep copy </vt:lpstr>
      <vt:lpstr>Destructor</vt:lpstr>
      <vt:lpstr>Implement a class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Elinore</dc:creator>
  <cp:lastModifiedBy>Elinore</cp:lastModifiedBy>
  <cp:revision>36</cp:revision>
  <dcterms:created xsi:type="dcterms:W3CDTF">2013-05-21T08:40:59Z</dcterms:created>
  <dcterms:modified xsi:type="dcterms:W3CDTF">2013-05-23T11:46:54Z</dcterms:modified>
</cp:coreProperties>
</file>