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73" r:id="rId9"/>
    <p:sldId id="267" r:id="rId10"/>
    <p:sldId id="268" r:id="rId11"/>
    <p:sldId id="274" r:id="rId12"/>
    <p:sldId id="272" r:id="rId13"/>
    <p:sldId id="277" r:id="rId14"/>
    <p:sldId id="278" r:id="rId15"/>
    <p:sldId id="269" r:id="rId16"/>
    <p:sldId id="275" r:id="rId17"/>
    <p:sldId id="276" r:id="rId18"/>
    <p:sldId id="279" r:id="rId19"/>
    <p:sldId id="280" r:id="rId20"/>
    <p:sldId id="270" r:id="rId21"/>
    <p:sldId id="271" r:id="rId22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6" d="100"/>
          <a:sy n="96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TW" dirty="0" err="1" smtClean="0"/>
              <a:t>Xcode</a:t>
            </a:r>
            <a:r>
              <a:rPr kumimoji="1" lang="zh-TW" altLang="en-US" dirty="0" smtClean="0"/>
              <a:t>為</a:t>
            </a:r>
            <a:r>
              <a:rPr kumimoji="1" lang="en-US" altLang="zh-TW" dirty="0" smtClean="0"/>
              <a:t>Apple</a:t>
            </a:r>
            <a:r>
              <a:rPr kumimoji="1" lang="zh-TW" altLang="en-US" dirty="0" smtClean="0"/>
              <a:t>向開發人員提供的</a:t>
            </a:r>
            <a:r>
              <a:rPr kumimoji="1" lang="en-US" altLang="zh-TW" smtClean="0"/>
              <a:t>IDE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DD3AC-56C3-8643-A10C-791B8272748F}" type="slidenum">
              <a:rPr kumimoji="1" lang="zh-TW" altLang="en-US" smtClean="0"/>
              <a:t>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34901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3/4/15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m.ntu.edu.tw/~lckung/courses/PD15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r03725017@ntu.edu.tw" TargetMode="External"/><Relationship Id="rId4" Type="http://schemas.openxmlformats.org/officeDocument/2006/relationships/hyperlink" Target="mailto:r03725004@ntu.edu.tw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r03725035@ntu.edu.tw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zh.wikipedia.org/wiki/%E9%9B%86%E6%88%90%E5%BC%80%E5%8F%91%E7%8E%AF%E5%A2%8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ourceforge.net/projects/orwelldevcpp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#01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2015/03/04</a:t>
            </a:r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tammy Chang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to screen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Remember to start a new line and output the last double quotation. </a:t>
            </a:r>
          </a:p>
        </p:txBody>
      </p:sp>
      <p:sp>
        <p:nvSpPr>
          <p:cNvPr id="4" name="矩形 3"/>
          <p:cNvSpPr/>
          <p:nvPr/>
        </p:nvSpPr>
        <p:spPr>
          <a:xfrm>
            <a:off x="1830178" y="2316777"/>
            <a:ext cx="4975622" cy="1719875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050436" y="2673983"/>
            <a:ext cx="46253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Your student ID</a:t>
            </a:r>
            <a:endParaRPr kumimoji="1" lang="en-US" altLang="zh-TW" sz="2800" dirty="0">
              <a:latin typeface="+mn-ea"/>
            </a:endParaRPr>
          </a:p>
          <a:p>
            <a:r>
              <a:rPr kumimoji="1" lang="en-US" altLang="zh-TW" sz="2800" dirty="0">
                <a:latin typeface="+mn-ea"/>
              </a:rPr>
              <a:t>loves programming </a:t>
            </a:r>
            <a:r>
              <a:rPr kumimoji="1" lang="en-US" altLang="zh-TW" sz="2800" dirty="0" smtClean="0">
                <a:latin typeface="+mn-ea"/>
              </a:rPr>
              <a:t>^^”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2050436" y="2672205"/>
            <a:ext cx="462538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R03725017</a:t>
            </a:r>
          </a:p>
          <a:p>
            <a:r>
              <a:rPr kumimoji="1" lang="en-US" altLang="zh-TW" sz="2800" dirty="0" smtClean="0">
                <a:latin typeface="+mn-ea"/>
              </a:rPr>
              <a:t>loves </a:t>
            </a:r>
            <a:r>
              <a:rPr kumimoji="1" lang="en-US" altLang="zh-TW" sz="2800" dirty="0">
                <a:latin typeface="+mn-ea"/>
              </a:rPr>
              <a:t>programming </a:t>
            </a:r>
            <a:r>
              <a:rPr kumimoji="1" lang="en-US" altLang="zh-TW" sz="2800" dirty="0" smtClean="0">
                <a:latin typeface="+mn-ea"/>
              </a:rPr>
              <a:t>^^”</a:t>
            </a:r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4327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IDE </a:t>
            </a:r>
            <a:r>
              <a:rPr kumimoji="1" lang="zh-TW" altLang="en-US" sz="2800" b="0" dirty="0" smtClean="0">
                <a:solidFill>
                  <a:srgbClr val="7F7F7F"/>
                </a:solidFill>
                <a:latin typeface="+mn-ea"/>
              </a:rPr>
              <a:t>簡介、安裝</a:t>
            </a:r>
            <a:endParaRPr kumimoji="1" lang="en-US" altLang="zh-TW" sz="2800" b="0" dirty="0" smtClean="0">
              <a:solidFill>
                <a:srgbClr val="7F7F7F"/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#1 – Escape character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</a:t>
            </a:r>
            <a:r>
              <a:rPr kumimoji="1" lang="en-US" altLang="zh-TW" sz="2800" dirty="0" smtClean="0">
                <a:solidFill>
                  <a:srgbClr val="D1282E"/>
                </a:solidFill>
                <a:latin typeface="Courier New"/>
                <a:cs typeface="Courier New"/>
              </a:rPr>
              <a:t>if</a:t>
            </a:r>
            <a:r>
              <a:rPr kumimoji="1" lang="en-US" altLang="zh-TW" sz="2800" b="0" dirty="0" smtClean="0">
                <a:latin typeface="+mn-ea"/>
              </a:rPr>
              <a:t> statement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#3 – </a:t>
            </a:r>
            <a:r>
              <a:rPr kumimoji="1" lang="en-US" altLang="zh-TW" sz="2800" dirty="0" smtClean="0">
                <a:solidFill>
                  <a:srgbClr val="7F7F7F"/>
                </a:solidFill>
                <a:latin typeface="Courier New"/>
                <a:cs typeface="Courier New"/>
              </a:rPr>
              <a:t>while</a:t>
            </a: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2670899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Courier New"/>
                <a:cs typeface="Courier New"/>
              </a:rPr>
              <a:t>if</a:t>
            </a:r>
            <a:r>
              <a:rPr kumimoji="1" lang="zh-TW" altLang="en-US" sz="4000" b="1" dirty="0" smtClean="0"/>
              <a:t>，複習</a:t>
            </a:r>
            <a:endParaRPr kumimoji="1" lang="zh-TW" altLang="en-US" sz="4000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>
                <a:solidFill>
                  <a:srgbClr val="0070C0"/>
                </a:solidFill>
                <a:latin typeface="Courier New" charset="0"/>
              </a:rPr>
              <a:t>if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)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{</a:t>
            </a:r>
          </a:p>
          <a:p>
            <a:r>
              <a:rPr lang="en-US" altLang="zh-TW" sz="2400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}</a:t>
            </a:r>
            <a:endParaRPr lang="en-US" altLang="zh-TW" sz="2400" dirty="0">
              <a:solidFill>
                <a:srgbClr val="000000"/>
              </a:solidFill>
              <a:latin typeface="Calibri" charset="0"/>
            </a:endParaRPr>
          </a:p>
          <a:p>
            <a:r>
              <a:rPr kumimoji="1" lang="zh-TW" altLang="en-US" sz="2400" b="0" dirty="0" smtClean="0"/>
              <a:t>－若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kumimoji="1" lang="zh-TW" altLang="en-US" sz="2400" b="0" dirty="0" smtClean="0"/>
              <a:t>成立（</a:t>
            </a:r>
            <a:r>
              <a:rPr kumimoji="1" lang="en-US" altLang="zh-TW" sz="2400" b="0" dirty="0" smtClean="0">
                <a:latin typeface="+mn-ea"/>
              </a:rPr>
              <a:t>returns true</a:t>
            </a:r>
            <a:r>
              <a:rPr kumimoji="1" lang="zh-TW" altLang="en-US" sz="2400" b="0" dirty="0" smtClean="0"/>
              <a:t>）</a:t>
            </a:r>
            <a:endParaRPr kumimoji="1" lang="en-US" altLang="zh-TW" sz="2400" b="0" dirty="0" smtClean="0"/>
          </a:p>
          <a:p>
            <a:r>
              <a:rPr kumimoji="1" lang="en-US" altLang="zh-TW" sz="2400" b="0" dirty="0" smtClean="0"/>
              <a:t>    </a:t>
            </a:r>
            <a:r>
              <a:rPr kumimoji="1" lang="zh-TW" altLang="en-US" sz="2400" b="0" dirty="0" smtClean="0"/>
              <a:t>就依序執行大括號內的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  <a:endParaRPr kumimoji="1" lang="en-US" altLang="zh-TW" sz="2400" dirty="0" smtClean="0"/>
          </a:p>
          <a:p>
            <a:r>
              <a:rPr kumimoji="1" lang="zh-TW" altLang="en-US" sz="2400" b="0" dirty="0" smtClean="0"/>
              <a:t>－不成立，則跳過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  <a:endParaRPr kumimoji="1"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52159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#2A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598039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Let user to enter a grade( 0~100), if the grade is higher than 80 then output “Great !”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Example</a:t>
            </a:r>
            <a:r>
              <a:rPr kumimoji="1" lang="zh-TW" altLang="en-US" sz="2800" b="0" dirty="0" smtClean="0">
                <a:latin typeface="+mn-ea"/>
              </a:rPr>
              <a:t>：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If the input grade is below 80, your program should output “the grade entered was invalid.”</a:t>
            </a:r>
          </a:p>
        </p:txBody>
      </p:sp>
      <p:sp>
        <p:nvSpPr>
          <p:cNvPr id="4" name="矩形 3"/>
          <p:cNvSpPr/>
          <p:nvPr/>
        </p:nvSpPr>
        <p:spPr>
          <a:xfrm>
            <a:off x="932861" y="3217307"/>
            <a:ext cx="6866890" cy="1545190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047683" y="3317298"/>
            <a:ext cx="63517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4000" dirty="0" smtClean="0">
                <a:latin typeface="+mn-ea"/>
              </a:rPr>
              <a:t>Please input your grade:</a:t>
            </a:r>
          </a:p>
          <a:p>
            <a:r>
              <a:rPr kumimoji="1" lang="en-US" altLang="zh-TW" sz="4000" dirty="0" smtClean="0">
                <a:latin typeface="+mn-ea"/>
              </a:rPr>
              <a:t>Great !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6916240" y="3317298"/>
            <a:ext cx="779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4000" b="1" dirty="0" smtClean="0">
                <a:solidFill>
                  <a:schemeClr val="tx2"/>
                </a:solidFill>
                <a:latin typeface="+mn-ea"/>
              </a:rPr>
              <a:t>85</a:t>
            </a:r>
            <a:endParaRPr kumimoji="1" lang="zh-TW" altLang="en-US" sz="4000" b="1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3086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Courier New"/>
                <a:cs typeface="Courier New"/>
              </a:rPr>
              <a:t>if</a:t>
            </a:r>
            <a:r>
              <a:rPr kumimoji="1" lang="zh-TW" altLang="en-US" sz="4000" b="1" dirty="0" smtClean="0"/>
              <a:t>＋</a:t>
            </a:r>
            <a:r>
              <a:rPr kumimoji="1" lang="en-US" altLang="zh-TW" sz="4000" b="1" dirty="0" smtClean="0">
                <a:latin typeface="Courier New"/>
                <a:cs typeface="Courier New"/>
              </a:rPr>
              <a:t>and</a:t>
            </a:r>
            <a:endParaRPr kumimoji="1" lang="zh-TW" altLang="en-US" sz="4000" b="1" dirty="0">
              <a:latin typeface="Courier New"/>
              <a:cs typeface="Courier New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252883" cy="4373563"/>
          </a:xfrm>
        </p:spPr>
        <p:txBody>
          <a:bodyPr>
            <a:normAutofit/>
          </a:bodyPr>
          <a:lstStyle/>
          <a:p>
            <a:r>
              <a:rPr lang="en-US" altLang="zh-TW" sz="2400" dirty="0">
                <a:solidFill>
                  <a:srgbClr val="0070C0"/>
                </a:solidFill>
                <a:latin typeface="Courier New" charset="0"/>
              </a:rPr>
              <a:t>if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lang="en-US" altLang="zh-TW" sz="2400" i="1" dirty="0" smtClean="0">
                <a:solidFill>
                  <a:srgbClr val="000000"/>
                </a:solidFill>
                <a:latin typeface="Courier New" charset="0"/>
              </a:rPr>
              <a:t> and 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)</a:t>
            </a:r>
            <a:endParaRPr lang="en-US" altLang="zh-TW" sz="24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{</a:t>
            </a:r>
          </a:p>
          <a:p>
            <a:r>
              <a:rPr lang="en-US" altLang="zh-TW" sz="2400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}</a:t>
            </a:r>
            <a:endParaRPr lang="en-US" altLang="zh-TW" sz="2400" dirty="0">
              <a:solidFill>
                <a:srgbClr val="000000"/>
              </a:solidFill>
              <a:latin typeface="Calibri" charset="0"/>
            </a:endParaRPr>
          </a:p>
          <a:p>
            <a:r>
              <a:rPr kumimoji="1" lang="zh-TW" altLang="en-US" sz="2400" b="0" dirty="0" smtClean="0"/>
              <a:t>－若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kumimoji="1" lang="zh-TW" altLang="en-US" sz="2400" b="0" dirty="0" smtClean="0"/>
              <a:t>和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kumimoji="1" lang="zh-TW" altLang="en-US" sz="2400" b="0" dirty="0" smtClean="0"/>
              <a:t>同時成立（</a:t>
            </a:r>
            <a:r>
              <a:rPr kumimoji="1" lang="en-US" altLang="zh-TW" sz="2400" b="0" dirty="0" smtClean="0">
                <a:latin typeface="+mn-ea"/>
              </a:rPr>
              <a:t>returns true</a:t>
            </a:r>
            <a:r>
              <a:rPr kumimoji="1" lang="zh-TW" altLang="en-US" sz="2400" b="0" dirty="0" smtClean="0"/>
              <a:t>）</a:t>
            </a:r>
            <a:r>
              <a:rPr kumimoji="1" lang="en-US" altLang="zh-TW" sz="2400" b="0" dirty="0"/>
              <a:t> </a:t>
            </a:r>
            <a:r>
              <a:rPr kumimoji="1" lang="en-US" altLang="zh-TW" sz="2400" b="0" dirty="0" smtClean="0"/>
              <a:t>  </a:t>
            </a:r>
          </a:p>
          <a:p>
            <a:r>
              <a:rPr kumimoji="1" lang="en-US" altLang="zh-TW" sz="2400" b="0" dirty="0"/>
              <a:t> </a:t>
            </a:r>
            <a:r>
              <a:rPr kumimoji="1" lang="en-US" altLang="zh-TW" sz="2400" b="0" dirty="0" smtClean="0"/>
              <a:t>  </a:t>
            </a:r>
            <a:r>
              <a:rPr kumimoji="1" lang="zh-TW" altLang="en-US" sz="2400" b="0" dirty="0" smtClean="0"/>
              <a:t>就依序執行大括號內的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  <a:endParaRPr kumimoji="1" lang="en-US" altLang="zh-TW" sz="2400" dirty="0" smtClean="0"/>
          </a:p>
          <a:p>
            <a:r>
              <a:rPr kumimoji="1" lang="zh-TW" altLang="en-US" sz="2400" b="0" dirty="0" smtClean="0"/>
              <a:t>－不成立，則跳過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  <a:endParaRPr kumimoji="1"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931605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#2B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598039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Let user to enter a grade( 0~100), transform it to letter grade and output.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E</a:t>
            </a:r>
            <a:r>
              <a:rPr kumimoji="1" lang="en-US" altLang="zh-TW" sz="2800" b="0" dirty="0" smtClean="0">
                <a:latin typeface="+mn-ea"/>
              </a:rPr>
              <a:t>xample</a:t>
            </a:r>
            <a:r>
              <a:rPr kumimoji="1" lang="zh-TW" altLang="en-US" sz="2800" b="0" dirty="0" smtClean="0">
                <a:latin typeface="+mn-ea"/>
              </a:rPr>
              <a:t>：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I</a:t>
            </a:r>
            <a:r>
              <a:rPr kumimoji="1" lang="en-US" altLang="zh-TW" sz="2800" b="0" dirty="0" smtClean="0">
                <a:latin typeface="+mn-ea"/>
              </a:rPr>
              <a:t>f the input grade is below 80, your program should output “the grade entered was invalid.”</a:t>
            </a:r>
          </a:p>
        </p:txBody>
      </p:sp>
      <p:sp>
        <p:nvSpPr>
          <p:cNvPr id="4" name="矩形 3"/>
          <p:cNvSpPr/>
          <p:nvPr/>
        </p:nvSpPr>
        <p:spPr>
          <a:xfrm>
            <a:off x="932861" y="3302000"/>
            <a:ext cx="6866890" cy="1672167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047683" y="3462495"/>
            <a:ext cx="63517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TW" sz="4000" dirty="0" smtClean="0">
                <a:latin typeface="+mn-ea"/>
              </a:rPr>
              <a:t>Please input your grade:</a:t>
            </a:r>
          </a:p>
          <a:p>
            <a:r>
              <a:rPr kumimoji="1" lang="en-US" altLang="zh-TW" sz="4000" dirty="0" smtClean="0">
                <a:latin typeface="+mn-ea"/>
              </a:rPr>
              <a:t>Your letter grade is: 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6916240" y="3462495"/>
            <a:ext cx="7792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4000" b="1" dirty="0" smtClean="0">
                <a:solidFill>
                  <a:schemeClr val="tx2"/>
                </a:solidFill>
                <a:latin typeface="+mn-ea"/>
              </a:rPr>
              <a:t>85</a:t>
            </a:r>
            <a:endParaRPr kumimoji="1" lang="zh-TW" altLang="en-US" sz="4000" b="1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5812366" y="4078048"/>
            <a:ext cx="5693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4000" b="1" dirty="0">
                <a:solidFill>
                  <a:schemeClr val="tx2"/>
                </a:solidFill>
                <a:latin typeface="+mn-ea"/>
              </a:rPr>
              <a:t>A</a:t>
            </a:r>
            <a:endParaRPr kumimoji="1" lang="zh-TW" altLang="en-US" sz="4000" b="1" dirty="0">
              <a:solidFill>
                <a:schemeClr val="tx2"/>
              </a:solidFill>
              <a:latin typeface="+mn-ea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774041"/>
              </p:ext>
            </p:extLst>
          </p:nvPr>
        </p:nvGraphicFramePr>
        <p:xfrm>
          <a:off x="2506111" y="2919808"/>
          <a:ext cx="4756175" cy="231648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854661"/>
                <a:gridCol w="1901514"/>
              </a:tblGrid>
              <a:tr h="332249">
                <a:tc>
                  <a:txBody>
                    <a:bodyPr/>
                    <a:lstStyle/>
                    <a:p>
                      <a:r>
                        <a:rPr lang="en-US" altLang="zh-TW" sz="3200" dirty="0" smtClean="0">
                          <a:latin typeface="+mn-ea"/>
                          <a:ea typeface="+mn-ea"/>
                        </a:rPr>
                        <a:t>Letter grade</a:t>
                      </a:r>
                      <a:endParaRPr lang="zh-TW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3200" dirty="0" smtClean="0">
                          <a:latin typeface="+mn-ea"/>
                          <a:ea typeface="+mn-ea"/>
                        </a:rPr>
                        <a:t>Grade</a:t>
                      </a:r>
                      <a:endParaRPr lang="zh-TW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552403">
                <a:tc>
                  <a:txBody>
                    <a:bodyPr/>
                    <a:lstStyle/>
                    <a:p>
                      <a:r>
                        <a:rPr lang="en-US" altLang="zh-TW" sz="3200" dirty="0" smtClean="0">
                          <a:latin typeface="+mn-ea"/>
                          <a:ea typeface="+mn-ea"/>
                        </a:rPr>
                        <a:t>A+</a:t>
                      </a:r>
                      <a:endParaRPr lang="zh-TW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3200" dirty="0" smtClean="0">
                          <a:latin typeface="+mn-ea"/>
                          <a:ea typeface="+mn-ea"/>
                        </a:rPr>
                        <a:t>90~100</a:t>
                      </a:r>
                      <a:endParaRPr lang="zh-TW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552403">
                <a:tc>
                  <a:txBody>
                    <a:bodyPr/>
                    <a:lstStyle/>
                    <a:p>
                      <a:r>
                        <a:rPr lang="en-US" altLang="zh-TW" sz="3200" dirty="0" smtClean="0">
                          <a:latin typeface="+mn-ea"/>
                          <a:ea typeface="+mn-ea"/>
                        </a:rPr>
                        <a:t>A</a:t>
                      </a:r>
                      <a:endParaRPr lang="zh-TW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3200" dirty="0" smtClean="0">
                          <a:latin typeface="+mn-ea"/>
                          <a:ea typeface="+mn-ea"/>
                        </a:rPr>
                        <a:t>85~89</a:t>
                      </a:r>
                      <a:endParaRPr lang="zh-TW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552403">
                <a:tc>
                  <a:txBody>
                    <a:bodyPr/>
                    <a:lstStyle/>
                    <a:p>
                      <a:r>
                        <a:rPr lang="en-US" altLang="zh-TW" sz="3200" dirty="0" smtClean="0">
                          <a:latin typeface="+mn-ea"/>
                          <a:ea typeface="+mn-ea"/>
                        </a:rPr>
                        <a:t>A-</a:t>
                      </a:r>
                      <a:endParaRPr lang="zh-TW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sz="3200" dirty="0" smtClean="0">
                          <a:latin typeface="+mn-ea"/>
                          <a:ea typeface="+mn-ea"/>
                        </a:rPr>
                        <a:t>80~84</a:t>
                      </a:r>
                      <a:endParaRPr lang="zh-TW" altLang="en-US" sz="320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765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build="allAtOnce"/>
      <p:bldP spid="6" grpId="0"/>
      <p:bldP spid="6" grpId="1"/>
      <p:bldP spid="7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IDE </a:t>
            </a:r>
            <a:r>
              <a:rPr kumimoji="1" lang="zh-TW" altLang="en-US" sz="2800" b="0" dirty="0" smtClean="0">
                <a:solidFill>
                  <a:srgbClr val="7F7F7F"/>
                </a:solidFill>
                <a:latin typeface="+mn-ea"/>
              </a:rPr>
              <a:t>簡介、安裝</a:t>
            </a:r>
            <a:endParaRPr kumimoji="1" lang="en-US" altLang="zh-TW" sz="2800" b="0" dirty="0" smtClean="0">
              <a:solidFill>
                <a:srgbClr val="7F7F7F"/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#1 – Escape character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#2 – </a:t>
            </a:r>
            <a:r>
              <a:rPr kumimoji="1" lang="en-US" altLang="zh-TW" sz="2800" dirty="0" smtClean="0">
                <a:solidFill>
                  <a:srgbClr val="7F7F7F"/>
                </a:solidFill>
                <a:latin typeface="Courier New"/>
                <a:cs typeface="Courier New"/>
              </a:rPr>
              <a:t>if</a:t>
            </a: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 statement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</a:t>
            </a:r>
            <a:r>
              <a:rPr kumimoji="1" lang="en-US" altLang="zh-TW" sz="2800" dirty="0" smtClean="0">
                <a:solidFill>
                  <a:srgbClr val="D1282E"/>
                </a:solidFill>
                <a:latin typeface="Courier New"/>
                <a:cs typeface="Courier New"/>
              </a:rPr>
              <a:t>while</a:t>
            </a:r>
            <a:r>
              <a:rPr kumimoji="1" lang="en-US" altLang="zh-TW" sz="2800" b="0" dirty="0" smtClean="0">
                <a:latin typeface="+mn-ea"/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2670899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Courier New"/>
                <a:cs typeface="Courier New"/>
              </a:rPr>
              <a:t>While</a:t>
            </a:r>
            <a:r>
              <a:rPr kumimoji="1" lang="zh-TW" altLang="en-US" sz="4000" b="1" dirty="0" smtClean="0"/>
              <a:t>，複習</a:t>
            </a:r>
            <a:endParaRPr kumimoji="1" lang="zh-TW" altLang="en-US" sz="4000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dirty="0" smtClean="0">
                <a:solidFill>
                  <a:srgbClr val="0070C0"/>
                </a:solidFill>
                <a:latin typeface="Courier New" charset="0"/>
              </a:rPr>
              <a:t>while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)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{</a:t>
            </a:r>
          </a:p>
          <a:p>
            <a:r>
              <a:rPr lang="en-US" altLang="zh-TW" sz="2400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}</a:t>
            </a:r>
            <a:endParaRPr lang="en-US" altLang="zh-TW" sz="2400" dirty="0">
              <a:solidFill>
                <a:srgbClr val="000000"/>
              </a:solidFill>
              <a:latin typeface="Calibri" charset="0"/>
            </a:endParaRPr>
          </a:p>
          <a:p>
            <a:r>
              <a:rPr kumimoji="1" lang="zh-TW" altLang="en-US" sz="2400" b="0" dirty="0" smtClean="0"/>
              <a:t>－若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kumimoji="1" lang="zh-TW" altLang="en-US" sz="2400" b="0" dirty="0" smtClean="0"/>
              <a:t>成立（</a:t>
            </a:r>
            <a:r>
              <a:rPr kumimoji="1" lang="en-US" altLang="zh-TW" sz="2400" b="0" dirty="0" smtClean="0">
                <a:latin typeface="+mn-ea"/>
              </a:rPr>
              <a:t>returns true</a:t>
            </a:r>
            <a:r>
              <a:rPr kumimoji="1" lang="zh-TW" altLang="en-US" sz="2400" b="0" dirty="0" smtClean="0"/>
              <a:t>）</a:t>
            </a:r>
            <a:endParaRPr kumimoji="1" lang="en-US" altLang="zh-TW" sz="2400" b="0" dirty="0" smtClean="0"/>
          </a:p>
          <a:p>
            <a:r>
              <a:rPr kumimoji="1" lang="en-US" altLang="zh-TW" sz="2400" b="0" dirty="0" smtClean="0"/>
              <a:t>   </a:t>
            </a:r>
            <a:r>
              <a:rPr kumimoji="1" lang="zh-TW" altLang="en-US" sz="2400" b="0" dirty="0" smtClean="0"/>
              <a:t>就依序執行大括號內的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kumimoji="1" lang="en-US" altLang="zh-TW" sz="2400" b="0" dirty="0" smtClean="0"/>
              <a:t>   </a:t>
            </a:r>
            <a:r>
              <a:rPr kumimoji="1" lang="zh-TW" altLang="en-US" sz="2400" b="0" dirty="0" smtClean="0"/>
              <a:t>執行完畢後再次檢查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kumimoji="1" lang="zh-TW" altLang="en-US" sz="2400" b="0" dirty="0" smtClean="0"/>
              <a:t>是否</a:t>
            </a:r>
            <a:r>
              <a:rPr kumimoji="1" lang="zh-TW" altLang="en-US" sz="2400" b="0" dirty="0"/>
              <a:t>成立</a:t>
            </a:r>
            <a:r>
              <a:rPr kumimoji="1" lang="zh-TW" altLang="en-US" sz="2400" b="0" dirty="0" smtClean="0"/>
              <a:t>。</a:t>
            </a:r>
            <a:endParaRPr kumimoji="1" lang="en-US" altLang="zh-TW" sz="2400" dirty="0" smtClean="0"/>
          </a:p>
          <a:p>
            <a:r>
              <a:rPr kumimoji="1" lang="zh-TW" altLang="en-US" sz="2400" b="0" dirty="0" smtClean="0"/>
              <a:t>－不成立，則跳過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  <a:endParaRPr kumimoji="1"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602098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</a:t>
            </a:r>
            <a:r>
              <a:rPr kumimoji="1" lang="en-US" altLang="zh-TW" sz="4000" b="1">
                <a:latin typeface="+mj-ea"/>
              </a:rPr>
              <a:t>#</a:t>
            </a:r>
            <a:r>
              <a:rPr kumimoji="1" lang="en-US" altLang="zh-TW" sz="4000" b="1" smtClean="0">
                <a:latin typeface="+mj-ea"/>
              </a:rPr>
              <a:t>3A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Let user enter two integers, if the two integers are different then ask the user to enter again. Your program will end when the two integers are the same.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Example</a:t>
            </a:r>
            <a:r>
              <a:rPr kumimoji="1" lang="zh-TW" altLang="en-US" sz="2400" b="0" dirty="0" smtClean="0">
                <a:latin typeface="+mn-ea"/>
              </a:rPr>
              <a:t>：</a:t>
            </a:r>
            <a:endParaRPr kumimoji="1" lang="en-US" altLang="zh-TW" sz="2400" b="0" dirty="0" smtClean="0">
              <a:latin typeface="+mn-ea"/>
            </a:endParaRPr>
          </a:p>
          <a:p>
            <a:endParaRPr kumimoji="1" lang="zh-TW" altLang="en-US" sz="2400" b="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7199" y="3888143"/>
            <a:ext cx="8072967" cy="1911505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646085" y="4068497"/>
            <a:ext cx="449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Please enter two integers: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646085" y="4591717"/>
            <a:ext cx="55216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The two integers are different!</a:t>
            </a:r>
          </a:p>
          <a:p>
            <a:r>
              <a:rPr kumimoji="1" lang="en-US" altLang="zh-TW" sz="2800" dirty="0" smtClean="0">
                <a:latin typeface="+mn-ea"/>
              </a:rPr>
              <a:t>Please enter two integers again: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5145759" y="4068497"/>
            <a:ext cx="1433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6579114" y="4068497"/>
            <a:ext cx="1641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1234567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7615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Courier New"/>
                <a:cs typeface="Courier New"/>
              </a:rPr>
              <a:t>While</a:t>
            </a:r>
            <a:r>
              <a:rPr kumimoji="1" lang="zh-TW" altLang="en-US" sz="4000" b="1" dirty="0"/>
              <a:t>＋</a:t>
            </a:r>
            <a:r>
              <a:rPr kumimoji="1" lang="en-US" altLang="zh-TW" sz="4000" b="1" dirty="0">
                <a:latin typeface="Courier New"/>
                <a:cs typeface="Courier New"/>
              </a:rPr>
              <a:t>and</a:t>
            </a:r>
            <a:endParaRPr kumimoji="1" lang="zh-TW" altLang="en-US" sz="4000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49218" cy="4373563"/>
          </a:xfrm>
        </p:spPr>
        <p:txBody>
          <a:bodyPr>
            <a:normAutofit/>
          </a:bodyPr>
          <a:lstStyle/>
          <a:p>
            <a:r>
              <a:rPr lang="en-US" altLang="zh-TW" sz="2400" dirty="0" smtClean="0">
                <a:solidFill>
                  <a:srgbClr val="0070C0"/>
                </a:solidFill>
                <a:latin typeface="Courier New" charset="0"/>
              </a:rPr>
              <a:t>while </a:t>
            </a:r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lang="en-US" altLang="zh-TW" sz="2400" i="1" dirty="0" smtClean="0">
                <a:solidFill>
                  <a:srgbClr val="000000"/>
                </a:solidFill>
                <a:latin typeface="Courier New" charset="0"/>
              </a:rPr>
              <a:t> and 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lang="en-US" altLang="zh-TW" sz="2400" dirty="0" smtClean="0">
                <a:solidFill>
                  <a:srgbClr val="000000"/>
                </a:solidFill>
                <a:latin typeface="Courier New" charset="0"/>
              </a:rPr>
              <a:t>)</a:t>
            </a:r>
            <a:endParaRPr lang="en-US" altLang="zh-TW" sz="2400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{</a:t>
            </a:r>
          </a:p>
          <a:p>
            <a:r>
              <a:rPr lang="en-US" altLang="zh-TW" sz="2400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lang="en-US" altLang="zh-TW" sz="2400" dirty="0">
                <a:solidFill>
                  <a:srgbClr val="000000"/>
                </a:solidFill>
                <a:latin typeface="Courier New" charset="0"/>
              </a:rPr>
              <a:t>}</a:t>
            </a:r>
            <a:endParaRPr lang="en-US" altLang="zh-TW" sz="2400" dirty="0">
              <a:solidFill>
                <a:srgbClr val="000000"/>
              </a:solidFill>
              <a:latin typeface="Calibri" charset="0"/>
            </a:endParaRPr>
          </a:p>
          <a:p>
            <a:r>
              <a:rPr kumimoji="1" lang="zh-TW" altLang="en-US" sz="2400" b="0" dirty="0"/>
              <a:t>－若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kumimoji="1" lang="zh-TW" altLang="en-US" sz="2400" b="0" dirty="0"/>
              <a:t>和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kumimoji="1" lang="zh-TW" altLang="en-US" sz="2400" b="0" dirty="0"/>
              <a:t>同時成立（</a:t>
            </a:r>
            <a:r>
              <a:rPr kumimoji="1" lang="en-US" altLang="zh-TW" sz="2400" b="0" dirty="0" smtClean="0">
                <a:latin typeface="+mn-ea"/>
              </a:rPr>
              <a:t>returns true</a:t>
            </a:r>
            <a:r>
              <a:rPr kumimoji="1" lang="zh-TW" altLang="en-US" sz="2400" b="0" dirty="0" smtClean="0"/>
              <a:t>）</a:t>
            </a:r>
            <a:endParaRPr kumimoji="1" lang="en-US" altLang="zh-TW" sz="2400" b="0" dirty="0" smtClean="0"/>
          </a:p>
          <a:p>
            <a:r>
              <a:rPr kumimoji="1" lang="en-US" altLang="zh-TW" sz="2400" b="0" dirty="0" smtClean="0"/>
              <a:t>   </a:t>
            </a:r>
            <a:r>
              <a:rPr kumimoji="1" lang="zh-TW" altLang="en-US" sz="2400" b="0" dirty="0" smtClean="0"/>
              <a:t>就依序執行大括號內的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kumimoji="1" lang="en-US" altLang="zh-TW" sz="2400" b="0" dirty="0" smtClean="0"/>
              <a:t>   </a:t>
            </a:r>
            <a:r>
              <a:rPr kumimoji="1" lang="zh-TW" altLang="en-US" sz="2400" b="0" dirty="0" smtClean="0"/>
              <a:t>執行完畢後再次檢查</a:t>
            </a:r>
            <a:r>
              <a:rPr lang="en-US" altLang="zh-TW" sz="2400" i="1" u="sng" dirty="0" smtClean="0">
                <a:solidFill>
                  <a:srgbClr val="000000"/>
                </a:solidFill>
                <a:latin typeface="Courier New" charset="0"/>
              </a:rPr>
              <a:t>condition1</a:t>
            </a:r>
            <a:r>
              <a:rPr kumimoji="1" lang="zh-TW" altLang="en-US" sz="2400" b="0" dirty="0"/>
              <a:t>和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condition2</a:t>
            </a:r>
            <a:r>
              <a:rPr kumimoji="1" lang="zh-TW" altLang="en-US" sz="2400" b="0" dirty="0" smtClean="0"/>
              <a:t>是否</a:t>
            </a:r>
            <a:r>
              <a:rPr kumimoji="1" lang="zh-TW" altLang="en-US" sz="2400" b="0" dirty="0"/>
              <a:t>成立</a:t>
            </a:r>
            <a:r>
              <a:rPr kumimoji="1" lang="zh-TW" altLang="en-US" sz="2400" b="0" dirty="0" smtClean="0"/>
              <a:t>。</a:t>
            </a:r>
            <a:endParaRPr kumimoji="1" lang="en-US" altLang="zh-TW" sz="2400" dirty="0" smtClean="0"/>
          </a:p>
          <a:p>
            <a:r>
              <a:rPr kumimoji="1" lang="zh-TW" altLang="en-US" sz="2400" b="0" dirty="0" smtClean="0"/>
              <a:t>－不成立，則跳過</a:t>
            </a:r>
            <a:r>
              <a:rPr lang="en-US" altLang="zh-TW" sz="2400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  <a:endParaRPr kumimoji="1"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174700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TW" altLang="en-US" sz="4000" dirty="0" smtClean="0"/>
              <a:t>實習課資訊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227637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課程網站和</a:t>
            </a:r>
            <a:r>
              <a:rPr kumimoji="1" lang="en-US" altLang="zh-TW" sz="2400" b="0" dirty="0" smtClean="0">
                <a:latin typeface="+mn-ea"/>
              </a:rPr>
              <a:t>Lab</a:t>
            </a:r>
            <a:r>
              <a:rPr kumimoji="1" lang="zh-TW" altLang="en-US" sz="2400" b="0" dirty="0" smtClean="0">
                <a:latin typeface="+mn-ea"/>
              </a:rPr>
              <a:t>時程表：</a:t>
            </a:r>
            <a:r>
              <a:rPr kumimoji="1" lang="en-US" altLang="zh-TW" sz="2400" b="0" dirty="0" smtClean="0">
                <a:latin typeface="+mn-ea"/>
                <a:hlinkClick r:id="rId2"/>
              </a:rPr>
              <a:t>http</a:t>
            </a:r>
            <a:r>
              <a:rPr kumimoji="1" lang="en-US" altLang="zh-TW" sz="2400" b="0" dirty="0">
                <a:latin typeface="+mn-ea"/>
                <a:hlinkClick r:id="rId2"/>
              </a:rPr>
              <a:t>://www.im.ntu.edu.tw/~lckung/courses/PD15</a:t>
            </a:r>
            <a:r>
              <a:rPr kumimoji="1" lang="en-US" altLang="zh-TW" sz="2400" b="0" dirty="0" smtClean="0">
                <a:latin typeface="+mn-ea"/>
                <a:hlinkClick r:id="rId2"/>
              </a:rPr>
              <a:t>/</a:t>
            </a:r>
            <a:r>
              <a:rPr kumimoji="1" lang="en-US" altLang="zh-TW" sz="2400" b="0" dirty="0" smtClean="0">
                <a:latin typeface="+mn-ea"/>
              </a:rPr>
              <a:t> </a:t>
            </a:r>
          </a:p>
          <a:p>
            <a:pPr marL="342900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教室：管理學院一號館</a:t>
            </a:r>
            <a:r>
              <a:rPr kumimoji="1" lang="en-US" altLang="zh-TW" sz="2400" b="0" dirty="0">
                <a:latin typeface="+mn-ea"/>
              </a:rPr>
              <a:t> </a:t>
            </a:r>
            <a:r>
              <a:rPr kumimoji="1" lang="zh-TW" altLang="en-US" sz="2400" b="0" dirty="0" smtClean="0">
                <a:latin typeface="+mn-ea"/>
              </a:rPr>
              <a:t>三樓大電腦教室</a:t>
            </a: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時間：</a:t>
            </a:r>
            <a:r>
              <a:rPr kumimoji="1" lang="en-US" altLang="zh-TW" sz="2400" b="0" dirty="0" smtClean="0">
                <a:latin typeface="+mn-ea"/>
              </a:rPr>
              <a:t>6:30-8:15pm, Wednesday</a:t>
            </a:r>
          </a:p>
          <a:p>
            <a:pPr marL="342900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線上批改網站</a:t>
            </a:r>
            <a:r>
              <a:rPr kumimoji="1" lang="en-US" altLang="zh-TW" sz="2400" b="0" dirty="0" smtClean="0">
                <a:latin typeface="+mn-ea"/>
              </a:rPr>
              <a:t> PDOGS</a:t>
            </a:r>
            <a:endParaRPr kumimoji="1" lang="zh-TW" altLang="en-US" sz="24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28731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#3B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Let user enter two integers, if the two integers are different then ask the user to enter again. Your program will end when the two integers are the </a:t>
            </a:r>
            <a:r>
              <a:rPr kumimoji="1" lang="en-US" altLang="zh-TW" sz="2400" b="0" dirty="0" smtClean="0">
                <a:latin typeface="+mn-ea"/>
              </a:rPr>
              <a:t>same </a:t>
            </a:r>
            <a:r>
              <a:rPr kumimoji="1" lang="en-US" altLang="zh-TW" sz="2400" b="0" dirty="0" smtClean="0">
                <a:solidFill>
                  <a:srgbClr val="FF0000"/>
                </a:solidFill>
                <a:latin typeface="+mn-ea"/>
              </a:rPr>
              <a:t>or the user already failed to enter the same integer two times.</a:t>
            </a:r>
            <a:endParaRPr kumimoji="1" lang="en-US" altLang="zh-TW" sz="2400" b="0" dirty="0">
              <a:solidFill>
                <a:srgbClr val="FF0000"/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Example</a:t>
            </a:r>
            <a:r>
              <a:rPr kumimoji="1" lang="zh-TW" altLang="en-US" sz="2400" b="0" dirty="0" smtClean="0">
                <a:latin typeface="+mn-ea"/>
              </a:rPr>
              <a:t>：</a:t>
            </a:r>
            <a:endParaRPr kumimoji="1" lang="en-US" altLang="zh-TW" sz="2400" b="0" dirty="0" smtClean="0">
              <a:latin typeface="+mn-ea"/>
            </a:endParaRPr>
          </a:p>
          <a:p>
            <a:endParaRPr kumimoji="1" lang="zh-TW" altLang="en-US" sz="2400" b="0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7199" y="4239214"/>
            <a:ext cx="8072967" cy="1911505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646085" y="4419568"/>
            <a:ext cx="449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Please enter two integers: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46085" y="4942788"/>
            <a:ext cx="55216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Fail! You have 2 chance(s) left.</a:t>
            </a:r>
          </a:p>
          <a:p>
            <a:r>
              <a:rPr kumimoji="1" lang="en-US" altLang="zh-TW" sz="2800" dirty="0" smtClean="0">
                <a:latin typeface="+mn-ea"/>
              </a:rPr>
              <a:t>Please enter two integers again: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4" name="文字方塊 13"/>
          <p:cNvSpPr txBox="1"/>
          <p:nvPr/>
        </p:nvSpPr>
        <p:spPr>
          <a:xfrm>
            <a:off x="5145759" y="4419568"/>
            <a:ext cx="1433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6579114" y="4419568"/>
            <a:ext cx="1641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1234567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6528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330609"/>
            <a:ext cx="7620000" cy="6130476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Example</a:t>
            </a:r>
            <a:r>
              <a:rPr kumimoji="1" lang="zh-TW" altLang="en-US" sz="2800" b="0" dirty="0" smtClean="0">
                <a:latin typeface="+mn-ea"/>
              </a:rPr>
              <a:t>：</a:t>
            </a:r>
            <a:endParaRPr kumimoji="1" lang="zh-TW" altLang="en-US" sz="2800" b="0" dirty="0">
              <a:latin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57199" y="968964"/>
            <a:ext cx="8072967" cy="3687703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17" name="文字方塊 16"/>
          <p:cNvSpPr txBox="1"/>
          <p:nvPr/>
        </p:nvSpPr>
        <p:spPr>
          <a:xfrm>
            <a:off x="646085" y="1149318"/>
            <a:ext cx="4499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Please enter two integers: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8" name="文字方塊 17"/>
          <p:cNvSpPr txBox="1"/>
          <p:nvPr/>
        </p:nvSpPr>
        <p:spPr>
          <a:xfrm>
            <a:off x="646085" y="1672538"/>
            <a:ext cx="55216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Fail! You have 2 chance(s) left.</a:t>
            </a:r>
          </a:p>
          <a:p>
            <a:r>
              <a:rPr kumimoji="1" lang="en-US" altLang="zh-TW" sz="2800" dirty="0" smtClean="0">
                <a:latin typeface="+mn-ea"/>
              </a:rPr>
              <a:t>Please enter two integers again: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9" name="文字方塊 18"/>
          <p:cNvSpPr txBox="1"/>
          <p:nvPr/>
        </p:nvSpPr>
        <p:spPr>
          <a:xfrm>
            <a:off x="5145759" y="1149318"/>
            <a:ext cx="1433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6579114" y="1149318"/>
            <a:ext cx="1641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1234567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1" name="文字方塊 20"/>
          <p:cNvSpPr txBox="1"/>
          <p:nvPr/>
        </p:nvSpPr>
        <p:spPr>
          <a:xfrm>
            <a:off x="6167749" y="2103425"/>
            <a:ext cx="1731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1234 123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2" name="文字方塊 21"/>
          <p:cNvSpPr txBox="1"/>
          <p:nvPr/>
        </p:nvSpPr>
        <p:spPr>
          <a:xfrm>
            <a:off x="646085" y="2643440"/>
            <a:ext cx="55216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Fail! You have 1 chance(s) left.</a:t>
            </a:r>
          </a:p>
          <a:p>
            <a:r>
              <a:rPr kumimoji="1" lang="en-US" altLang="zh-TW" sz="2800" dirty="0" smtClean="0">
                <a:latin typeface="+mn-ea"/>
              </a:rPr>
              <a:t>Please enter two integers again: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23" name="文字方塊 22"/>
          <p:cNvSpPr txBox="1"/>
          <p:nvPr/>
        </p:nvSpPr>
        <p:spPr>
          <a:xfrm>
            <a:off x="6167749" y="3074327"/>
            <a:ext cx="19415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1234 1234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4" name="文字方塊 23"/>
          <p:cNvSpPr txBox="1"/>
          <p:nvPr/>
        </p:nvSpPr>
        <p:spPr>
          <a:xfrm>
            <a:off x="646085" y="3596761"/>
            <a:ext cx="1604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Success!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25" name="文字方塊 24"/>
          <p:cNvSpPr txBox="1"/>
          <p:nvPr/>
        </p:nvSpPr>
        <p:spPr>
          <a:xfrm>
            <a:off x="6171985" y="3073541"/>
            <a:ext cx="13150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b="1" dirty="0" smtClean="0">
                <a:solidFill>
                  <a:srgbClr val="D1282E"/>
                </a:solidFill>
                <a:latin typeface="+mn-ea"/>
              </a:rPr>
              <a:t>12 123</a:t>
            </a:r>
            <a:endParaRPr kumimoji="1" lang="zh-TW" altLang="en-US" sz="2800" b="1" dirty="0">
              <a:solidFill>
                <a:srgbClr val="D1282E"/>
              </a:solidFill>
              <a:latin typeface="+mn-ea"/>
            </a:endParaRPr>
          </a:p>
        </p:txBody>
      </p:sp>
      <p:sp>
        <p:nvSpPr>
          <p:cNvPr id="26" name="文字方塊 25"/>
          <p:cNvSpPr txBox="1"/>
          <p:nvPr/>
        </p:nvSpPr>
        <p:spPr>
          <a:xfrm>
            <a:off x="646085" y="3596761"/>
            <a:ext cx="8630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Fail!</a:t>
            </a:r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83864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9" grpId="0"/>
      <p:bldP spid="20" grpId="0"/>
      <p:bldP spid="21" grpId="0"/>
      <p:bldP spid="23" grpId="0"/>
      <p:bldP spid="23" grpId="1"/>
      <p:bldP spid="24" grpId="0"/>
      <p:bldP spid="24" grpId="1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TA</a:t>
            </a:r>
            <a:r>
              <a:rPr kumimoji="1" lang="en-US" altLang="zh-TW" sz="4000" b="1" dirty="0">
                <a:latin typeface="+mj-ea"/>
              </a:rPr>
              <a:t> </a:t>
            </a:r>
            <a:r>
              <a:rPr kumimoji="1" lang="zh-TW" altLang="en-US" sz="4000" b="1" dirty="0" smtClean="0">
                <a:latin typeface="+mj-ea"/>
              </a:rPr>
              <a:t>資訊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800" b="0" dirty="0" smtClean="0">
                <a:latin typeface="+mn-ea"/>
              </a:rPr>
              <a:t>廖偉宏</a:t>
            </a:r>
            <a:r>
              <a:rPr kumimoji="1" lang="en-US" altLang="zh-TW" sz="2800" b="0" dirty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  <a:hlinkClick r:id="rId2"/>
              </a:rPr>
              <a:t>r03725035@ntu.edu.tw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sz="2800" b="0" dirty="0" smtClean="0">
                <a:latin typeface="+mn-ea"/>
              </a:rPr>
              <a:t>張</a:t>
            </a:r>
            <a:r>
              <a:rPr kumimoji="1" lang="en-US" altLang="zh-TW" sz="2800" b="0" dirty="0">
                <a:latin typeface="+mn-ea"/>
              </a:rPr>
              <a:t> </a:t>
            </a:r>
            <a:r>
              <a:rPr kumimoji="1" lang="en-US" altLang="zh-TW" sz="2800" b="0" dirty="0" smtClean="0">
                <a:latin typeface="+mn-ea"/>
              </a:rPr>
              <a:t>   </a:t>
            </a:r>
            <a:r>
              <a:rPr kumimoji="1" lang="zh-TW" altLang="en-US" sz="2800" b="0" dirty="0" smtClean="0">
                <a:latin typeface="+mn-ea"/>
              </a:rPr>
              <a:t>翔</a:t>
            </a:r>
            <a:r>
              <a:rPr kumimoji="1" lang="en-US" altLang="zh-TW" sz="2800" b="0" dirty="0" smtClean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  <a:hlinkClick r:id="rId3"/>
              </a:rPr>
              <a:t>r03725017@ntu.edu.tw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zh-TW" altLang="en-US" sz="2800" b="0" dirty="0" smtClean="0">
                <a:latin typeface="+mn-ea"/>
              </a:rPr>
              <a:t>孫志緣</a:t>
            </a:r>
            <a:r>
              <a:rPr kumimoji="1" lang="en-US" altLang="zh-TW" sz="2800" b="0" dirty="0" smtClean="0">
                <a:latin typeface="+mn-ea"/>
              </a:rPr>
              <a:t>	</a:t>
            </a:r>
            <a:r>
              <a:rPr kumimoji="1" lang="en-US" altLang="zh-TW" sz="2800" b="0" dirty="0" smtClean="0">
                <a:latin typeface="+mn-ea"/>
                <a:hlinkClick r:id="rId4"/>
              </a:rPr>
              <a:t>r03725004@ntu.edu.tw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97218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IDE </a:t>
            </a:r>
            <a:r>
              <a:rPr kumimoji="1" lang="zh-TW" altLang="en-US" sz="2800" b="0" dirty="0" smtClean="0">
                <a:latin typeface="+mn-ea"/>
              </a:rPr>
              <a:t>簡介、安裝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Escape character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</a:t>
            </a:r>
            <a:r>
              <a:rPr kumimoji="1" lang="en-US" altLang="zh-TW" sz="2800" dirty="0" smtClean="0">
                <a:solidFill>
                  <a:srgbClr val="D1282E"/>
                </a:solidFill>
                <a:latin typeface="Courier New"/>
                <a:cs typeface="Courier New"/>
              </a:rPr>
              <a:t>if</a:t>
            </a:r>
            <a:r>
              <a:rPr kumimoji="1" lang="en-US" altLang="zh-TW" sz="2800" b="0" dirty="0" smtClean="0">
                <a:latin typeface="+mn-ea"/>
              </a:rPr>
              <a:t> statement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</a:t>
            </a:r>
            <a:r>
              <a:rPr kumimoji="1" lang="en-US" altLang="zh-TW" sz="2800" dirty="0" smtClean="0">
                <a:solidFill>
                  <a:srgbClr val="D1282E"/>
                </a:solidFill>
                <a:latin typeface="Courier New"/>
                <a:cs typeface="Courier New"/>
              </a:rPr>
              <a:t>while</a:t>
            </a:r>
            <a:r>
              <a:rPr kumimoji="1" lang="en-US" altLang="zh-TW" sz="2800" b="0" dirty="0" smtClean="0">
                <a:latin typeface="+mn-ea"/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2731912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IDE </a:t>
            </a:r>
            <a:r>
              <a:rPr kumimoji="1" lang="zh-TW" altLang="en-US" sz="4000" b="1" dirty="0" smtClean="0">
                <a:latin typeface="+mj-ea"/>
              </a:rPr>
              <a:t>簡介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b="0" dirty="0" smtClean="0">
                <a:latin typeface="+mn-ea"/>
              </a:rPr>
              <a:t>整合開發環境，為</a:t>
            </a:r>
            <a:r>
              <a:rPr kumimoji="1" lang="en-US" altLang="zh-TW" sz="2400" b="0" dirty="0" smtClean="0">
                <a:latin typeface="+mn-ea"/>
              </a:rPr>
              <a:t>Integrated Development Environment</a:t>
            </a:r>
            <a:r>
              <a:rPr kumimoji="1" lang="zh-TW" altLang="en-US" sz="2400" b="0" dirty="0" smtClean="0">
                <a:latin typeface="+mn-ea"/>
              </a:rPr>
              <a:t>的簡稱，也有人將</a:t>
            </a:r>
            <a:r>
              <a:rPr kumimoji="1" lang="en-US" altLang="zh-TW" sz="2400" b="0" dirty="0" smtClean="0">
                <a:latin typeface="+mn-ea"/>
              </a:rPr>
              <a:t>IDE</a:t>
            </a:r>
            <a:r>
              <a:rPr kumimoji="1" lang="zh-TW" altLang="en-US" sz="2400" b="0" dirty="0" smtClean="0">
                <a:latin typeface="+mn-ea"/>
              </a:rPr>
              <a:t>的</a:t>
            </a:r>
            <a:r>
              <a:rPr kumimoji="1" lang="en-US" altLang="zh-TW" sz="2400" b="0" dirty="0" smtClean="0">
                <a:latin typeface="+mn-ea"/>
              </a:rPr>
              <a:t>D</a:t>
            </a:r>
            <a:r>
              <a:rPr kumimoji="1" lang="zh-TW" altLang="en-US" sz="2400" b="0" dirty="0" smtClean="0">
                <a:latin typeface="+mn-ea"/>
              </a:rPr>
              <a:t>稱為</a:t>
            </a:r>
            <a:r>
              <a:rPr kumimoji="1" lang="en-US" altLang="zh-TW" sz="2400" b="0" dirty="0" smtClean="0">
                <a:latin typeface="+mn-ea"/>
              </a:rPr>
              <a:t>Design</a:t>
            </a:r>
            <a:r>
              <a:rPr kumimoji="1" lang="zh-TW" altLang="en-US" sz="2400" b="0" dirty="0" smtClean="0">
                <a:latin typeface="+mn-ea"/>
              </a:rPr>
              <a:t>、</a:t>
            </a:r>
            <a:r>
              <a:rPr kumimoji="1" lang="en-US" altLang="zh-TW" sz="2400" b="0" dirty="0" smtClean="0">
                <a:latin typeface="+mn-ea"/>
              </a:rPr>
              <a:t>Debugging</a:t>
            </a:r>
            <a:r>
              <a:rPr kumimoji="1" lang="zh-TW" altLang="en-US" sz="2400" b="0" dirty="0" smtClean="0">
                <a:latin typeface="+mn-ea"/>
              </a:rPr>
              <a:t>。是一種輔助程式開發人員開發軟體的應用軟體。（詳細內容可參閱：</a:t>
            </a:r>
            <a:r>
              <a:rPr kumimoji="1" lang="pl-PL" altLang="zh-TW" sz="2400" b="0" dirty="0">
                <a:latin typeface="+mn-ea"/>
                <a:hlinkClick r:id="rId2"/>
              </a:rPr>
              <a:t>http://zh.wikipedia.org/wiki/%E9%9B%86%E6%88%90%E5%BC%80%E5%8F%91%E7%8E%AF%E5%A2%</a:t>
            </a:r>
            <a:r>
              <a:rPr kumimoji="1" lang="pl-PL" altLang="zh-TW" sz="2400" b="0" dirty="0" smtClean="0">
                <a:latin typeface="+mn-ea"/>
                <a:hlinkClick r:id="rId2"/>
              </a:rPr>
              <a:t>83</a:t>
            </a:r>
            <a:r>
              <a:rPr kumimoji="1" lang="zh-TW" altLang="en-US" sz="2400" b="0" dirty="0" smtClean="0">
                <a:latin typeface="+mn-ea"/>
              </a:rPr>
              <a:t>）</a:t>
            </a: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err="1" smtClean="0">
                <a:latin typeface="+mn-ea"/>
              </a:rPr>
              <a:t>Dev</a:t>
            </a:r>
            <a:r>
              <a:rPr kumimoji="1" lang="en-US" altLang="zh-TW" sz="2400" b="0" dirty="0" smtClean="0">
                <a:latin typeface="+mn-ea"/>
              </a:rPr>
              <a:t> C++ </a:t>
            </a:r>
            <a:r>
              <a:rPr kumimoji="1" lang="zh-TW" altLang="en-US" sz="2400" b="0" dirty="0" smtClean="0">
                <a:latin typeface="+mn-ea"/>
              </a:rPr>
              <a:t>（</a:t>
            </a:r>
            <a:r>
              <a:rPr kumimoji="1" lang="en-US" altLang="zh-TW" sz="2400" b="0" dirty="0" smtClean="0">
                <a:latin typeface="+mn-ea"/>
              </a:rPr>
              <a:t>for windows users</a:t>
            </a:r>
            <a:r>
              <a:rPr kumimoji="1" lang="zh-TW" altLang="en-US" sz="2400" b="0" dirty="0" smtClean="0">
                <a:latin typeface="+mn-ea"/>
              </a:rPr>
              <a:t>）</a:t>
            </a: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err="1" smtClean="0">
                <a:latin typeface="+mn-ea"/>
              </a:rPr>
              <a:t>Xcode</a:t>
            </a:r>
            <a:r>
              <a:rPr kumimoji="1" lang="zh-TW" altLang="en-US" sz="2400" b="0" dirty="0" smtClean="0">
                <a:latin typeface="+mn-ea"/>
              </a:rPr>
              <a:t>（</a:t>
            </a:r>
            <a:r>
              <a:rPr kumimoji="1" lang="en-US" altLang="zh-TW" sz="2400" b="0" dirty="0" smtClean="0">
                <a:latin typeface="+mn-ea"/>
              </a:rPr>
              <a:t>for mac users</a:t>
            </a:r>
            <a:r>
              <a:rPr kumimoji="1" lang="zh-TW" altLang="en-US" sz="2400" b="0" dirty="0" smtClean="0">
                <a:latin typeface="+mn-ea"/>
              </a:rPr>
              <a:t>）</a:t>
            </a:r>
            <a:endParaRPr kumimoji="1" lang="zh-TW" altLang="en-US" sz="24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35331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err="1" smtClean="0">
                <a:latin typeface="+mj-ea"/>
              </a:rPr>
              <a:t>Dev</a:t>
            </a:r>
            <a:r>
              <a:rPr kumimoji="1" lang="en-US" altLang="zh-TW" sz="4000" b="1" dirty="0" smtClean="0">
                <a:latin typeface="+mj-ea"/>
              </a:rPr>
              <a:t> C++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kumimoji="1" lang="zh-TW" altLang="en-US" b="0" dirty="0" smtClean="0">
                <a:latin typeface="+mn-ea"/>
              </a:rPr>
              <a:t>下載位址：</a:t>
            </a:r>
            <a:r>
              <a:rPr kumimoji="1" lang="en-US" altLang="zh-TW" b="0" dirty="0">
                <a:latin typeface="+mn-ea"/>
                <a:hlinkClick r:id="rId2"/>
              </a:rPr>
              <a:t>http://sourceforge.net/projects/orwelldevcpp</a:t>
            </a:r>
            <a:r>
              <a:rPr kumimoji="1" lang="en-US" altLang="zh-TW" b="0" dirty="0" smtClean="0">
                <a:latin typeface="+mn-ea"/>
                <a:hlinkClick r:id="rId2"/>
              </a:rPr>
              <a:t>/</a:t>
            </a:r>
            <a:endParaRPr kumimoji="1" lang="en-US" altLang="zh-TW" b="0" dirty="0" smtClean="0">
              <a:latin typeface="+mn-ea"/>
            </a:endParaRPr>
          </a:p>
          <a:p>
            <a:endParaRPr kumimoji="1" lang="zh-TW" altLang="en-US" b="0" dirty="0">
              <a:latin typeface="+mn-ea"/>
            </a:endParaRPr>
          </a:p>
        </p:txBody>
      </p:sp>
      <p:pic>
        <p:nvPicPr>
          <p:cNvPr id="4" name="圖片 3" descr="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260" y="2356033"/>
            <a:ext cx="5501377" cy="2869739"/>
          </a:xfrm>
          <a:prstGeom prst="rect">
            <a:avLst/>
          </a:prstGeom>
        </p:spPr>
      </p:pic>
      <p:pic>
        <p:nvPicPr>
          <p:cNvPr id="5" name="圖片 4" descr="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152" y="2221012"/>
            <a:ext cx="5872970" cy="4424200"/>
          </a:xfrm>
          <a:prstGeom prst="rect">
            <a:avLst/>
          </a:prstGeom>
        </p:spPr>
      </p:pic>
      <p:pic>
        <p:nvPicPr>
          <p:cNvPr id="6" name="圖片 5" descr="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2221011"/>
            <a:ext cx="5871172" cy="4432853"/>
          </a:xfrm>
          <a:prstGeom prst="rect">
            <a:avLst/>
          </a:prstGeom>
        </p:spPr>
      </p:pic>
      <p:pic>
        <p:nvPicPr>
          <p:cNvPr id="7" name="圖片 6" descr="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250" y="2221011"/>
            <a:ext cx="5883872" cy="4422724"/>
          </a:xfrm>
          <a:prstGeom prst="rect">
            <a:avLst/>
          </a:prstGeom>
        </p:spPr>
      </p:pic>
      <p:pic>
        <p:nvPicPr>
          <p:cNvPr id="8" name="圖片 7" descr="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49" y="2221012"/>
            <a:ext cx="5910469" cy="4432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155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sz="4000" b="1" dirty="0" err="1" smtClean="0">
                <a:latin typeface="+mj-ea"/>
              </a:rPr>
              <a:t>Xcode</a:t>
            </a:r>
            <a:endParaRPr kumimoji="1" lang="zh-TW" altLang="en-US" b="1" dirty="0">
              <a:latin typeface="+mj-ea"/>
            </a:endParaRPr>
          </a:p>
        </p:txBody>
      </p:sp>
      <p:pic>
        <p:nvPicPr>
          <p:cNvPr id="4" name="圖片 3" descr="Screen Shot 2015-03-03 at 10.31.1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016" y="152718"/>
            <a:ext cx="3718414" cy="1848334"/>
          </a:xfrm>
          <a:prstGeom prst="rect">
            <a:avLst/>
          </a:prstGeom>
        </p:spPr>
      </p:pic>
      <p:sp>
        <p:nvSpPr>
          <p:cNvPr id="7" name="內容版面配置區 2"/>
          <p:cNvSpPr>
            <a:spLocks noGrp="1"/>
          </p:cNvSpPr>
          <p:nvPr>
            <p:ph idx="1"/>
          </p:nvPr>
        </p:nvSpPr>
        <p:spPr>
          <a:xfrm>
            <a:off x="457200" y="2001052"/>
            <a:ext cx="7620000" cy="184260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800" b="0" dirty="0" smtClean="0">
                <a:latin typeface="+mn-ea"/>
              </a:rPr>
              <a:t>為</a:t>
            </a:r>
            <a:r>
              <a:rPr kumimoji="1" lang="en-US" altLang="zh-TW" sz="2800" b="0" dirty="0" smtClean="0">
                <a:latin typeface="+mn-ea"/>
              </a:rPr>
              <a:t>Apple</a:t>
            </a:r>
            <a:r>
              <a:rPr kumimoji="1" lang="zh-TW" altLang="en-US" sz="2800" b="0" dirty="0" smtClean="0">
                <a:latin typeface="+mn-ea"/>
              </a:rPr>
              <a:t>向開發人員提供的</a:t>
            </a:r>
            <a:r>
              <a:rPr kumimoji="1" lang="en-US" altLang="zh-TW" sz="2800" b="0" dirty="0" smtClean="0">
                <a:latin typeface="+mn-ea"/>
              </a:rPr>
              <a:t>IDE</a:t>
            </a:r>
            <a:r>
              <a:rPr kumimoji="1" lang="zh-TW" altLang="en-US" sz="2800" b="0" dirty="0" smtClean="0">
                <a:latin typeface="+mn-ea"/>
              </a:rPr>
              <a:t>，用於開發</a:t>
            </a:r>
            <a:r>
              <a:rPr kumimoji="1" lang="en-US" altLang="zh-TW" sz="2800" b="0" dirty="0" smtClean="0">
                <a:latin typeface="+mn-ea"/>
              </a:rPr>
              <a:t>Mac OS</a:t>
            </a:r>
            <a:r>
              <a:rPr kumimoji="1" lang="zh-TW" altLang="en-US" sz="2800" b="0" dirty="0" smtClean="0">
                <a:latin typeface="+mn-ea"/>
              </a:rPr>
              <a:t>和</a:t>
            </a:r>
            <a:r>
              <a:rPr kumimoji="1" lang="en-US" altLang="zh-TW" sz="2800" b="0" dirty="0" err="1" smtClean="0">
                <a:latin typeface="+mn-ea"/>
              </a:rPr>
              <a:t>iOS</a:t>
            </a:r>
            <a:endParaRPr kumimoji="1" lang="zh-TW" altLang="en-US" sz="2800" b="0" dirty="0">
              <a:latin typeface="+mn-ea"/>
            </a:endParaRPr>
          </a:p>
        </p:txBody>
      </p:sp>
      <p:pic>
        <p:nvPicPr>
          <p:cNvPr id="6" name="圖片 5" descr="Screen Shot 2015-03-03 at 10.42.3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16" y="2001052"/>
            <a:ext cx="7853230" cy="4586756"/>
          </a:xfrm>
          <a:prstGeom prst="rect">
            <a:avLst/>
          </a:prstGeom>
        </p:spPr>
      </p:pic>
      <p:pic>
        <p:nvPicPr>
          <p:cNvPr id="8" name="圖片 7" descr="Screen Shot 2015-03-03 at 10.42.58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74572"/>
            <a:ext cx="7853230" cy="4613236"/>
          </a:xfrm>
          <a:prstGeom prst="rect">
            <a:avLst/>
          </a:prstGeom>
        </p:spPr>
      </p:pic>
      <p:pic>
        <p:nvPicPr>
          <p:cNvPr id="12" name="圖片 11" descr="Screen Shot 2015-03-03 at 1.54.50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16" y="1974572"/>
            <a:ext cx="7749698" cy="4554275"/>
          </a:xfrm>
          <a:prstGeom prst="rect">
            <a:avLst/>
          </a:prstGeom>
        </p:spPr>
      </p:pic>
      <p:pic>
        <p:nvPicPr>
          <p:cNvPr id="13" name="圖片 12" descr="Screen Shot 2015-03-03 at 1.55.0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2" y="1974572"/>
            <a:ext cx="8684837" cy="3020813"/>
          </a:xfrm>
          <a:prstGeom prst="rect">
            <a:avLst/>
          </a:prstGeom>
        </p:spPr>
      </p:pic>
      <p:sp>
        <p:nvSpPr>
          <p:cNvPr id="14" name="文字方塊 13"/>
          <p:cNvSpPr txBox="1"/>
          <p:nvPr/>
        </p:nvSpPr>
        <p:spPr>
          <a:xfrm>
            <a:off x="669114" y="5021865"/>
            <a:ext cx="7071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TW" altLang="en-US" sz="2000" dirty="0" smtClean="0">
                <a:solidFill>
                  <a:srgbClr val="D1282E"/>
                </a:solidFill>
                <a:latin typeface="+mn-ea"/>
              </a:rPr>
              <a:t>每支程式都是一個</a:t>
            </a:r>
            <a:r>
              <a:rPr kumimoji="1" lang="en-US" altLang="zh-TW" sz="2000" dirty="0" smtClean="0">
                <a:solidFill>
                  <a:srgbClr val="D1282E"/>
                </a:solidFill>
                <a:latin typeface="+mn-ea"/>
              </a:rPr>
              <a:t>target</a:t>
            </a:r>
            <a:r>
              <a:rPr kumimoji="1" lang="zh-TW" altLang="en-US" sz="2000" dirty="0" smtClean="0">
                <a:solidFill>
                  <a:srgbClr val="D1282E"/>
                </a:solidFill>
                <a:latin typeface="+mn-ea"/>
              </a:rPr>
              <a:t>，所以要新增程式是要</a:t>
            </a:r>
            <a:r>
              <a:rPr kumimoji="1" lang="en-US" altLang="zh-TW" sz="2000" dirty="0" smtClean="0">
                <a:solidFill>
                  <a:srgbClr val="D1282E"/>
                </a:solidFill>
                <a:latin typeface="+mn-ea"/>
              </a:rPr>
              <a:t>new target</a:t>
            </a:r>
            <a:r>
              <a:rPr kumimoji="1" lang="zh-TW" altLang="en-US" sz="2000" dirty="0" smtClean="0">
                <a:solidFill>
                  <a:srgbClr val="D1282E"/>
                </a:solidFill>
                <a:latin typeface="+mn-ea"/>
              </a:rPr>
              <a:t>！</a:t>
            </a:r>
            <a:endParaRPr kumimoji="1" lang="zh-TW" altLang="en-US" sz="2000" dirty="0">
              <a:solidFill>
                <a:srgbClr val="D1282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887843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Agenda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IDE </a:t>
            </a:r>
            <a:r>
              <a:rPr kumimoji="1" lang="zh-TW" altLang="en-US" sz="2800" b="0" dirty="0" smtClean="0">
                <a:solidFill>
                  <a:srgbClr val="7F7F7F"/>
                </a:solidFill>
                <a:latin typeface="+mn-ea"/>
              </a:rPr>
              <a:t>簡介、安裝</a:t>
            </a:r>
            <a:endParaRPr kumimoji="1" lang="en-US" altLang="zh-TW" sz="2800" b="0" dirty="0" smtClean="0">
              <a:solidFill>
                <a:srgbClr val="7F7F7F"/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Escape character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 – </a:t>
            </a:r>
            <a:r>
              <a:rPr kumimoji="1" lang="en-US" altLang="zh-TW" sz="2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if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 statement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#3 – </a:t>
            </a:r>
            <a:r>
              <a:rPr kumimoji="1" lang="en-US" altLang="zh-TW" sz="2800" dirty="0" smtClean="0">
                <a:solidFill>
                  <a:schemeClr val="bg1">
                    <a:lumMod val="50000"/>
                  </a:schemeClr>
                </a:solidFill>
                <a:latin typeface="Courier New"/>
                <a:cs typeface="Courier New"/>
              </a:rPr>
              <a:t>while</a:t>
            </a: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26708991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Screen Shot 2015-03-03 at 2.02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538" y="4336673"/>
            <a:ext cx="4153820" cy="2245845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199" y="286745"/>
            <a:ext cx="6616299" cy="909863"/>
          </a:xfrm>
        </p:spPr>
        <p:txBody>
          <a:bodyPr>
            <a:normAutofit/>
          </a:bodyPr>
          <a:lstStyle/>
          <a:p>
            <a:r>
              <a:rPr kumimoji="1" lang="zh-TW" altLang="en-US" sz="4000" dirty="0" smtClean="0"/>
              <a:t>開始之前－養成良好的習慣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8954" y="1201426"/>
            <a:ext cx="8212018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zh-TW" altLang="en-US" sz="2400" dirty="0" smtClean="0">
                <a:latin typeface="+mn-ea"/>
              </a:rPr>
              <a:t>加註解</a:t>
            </a:r>
            <a:endParaRPr kumimoji="1" lang="en-US" altLang="zh-TW" sz="24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400" dirty="0" smtClean="0">
                <a:latin typeface="+mn-ea"/>
              </a:rPr>
              <a:t>// </a:t>
            </a:r>
            <a:r>
              <a:rPr kumimoji="1" lang="zh-TW" altLang="en-US" sz="2400" dirty="0" smtClean="0">
                <a:latin typeface="+mn-ea"/>
              </a:rPr>
              <a:t>這是註解</a:t>
            </a:r>
            <a:endParaRPr kumimoji="1" lang="en-US" altLang="zh-TW" sz="24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400" dirty="0" smtClean="0">
                <a:latin typeface="+mn-ea"/>
              </a:rPr>
              <a:t>/* </a:t>
            </a:r>
            <a:r>
              <a:rPr kumimoji="1" lang="zh-TW" altLang="en-US" sz="2400" dirty="0" smtClean="0">
                <a:latin typeface="+mn-ea"/>
              </a:rPr>
              <a:t>這是註解</a:t>
            </a:r>
            <a:endParaRPr kumimoji="1" lang="en-US" altLang="zh-TW" sz="2400" dirty="0" smtClean="0">
              <a:latin typeface="+mn-ea"/>
            </a:endParaRPr>
          </a:p>
          <a:p>
            <a:pPr lvl="1" indent="0">
              <a:buNone/>
            </a:pPr>
            <a:r>
              <a:rPr kumimoji="1" lang="en-US" altLang="zh-TW" sz="2400" dirty="0">
                <a:latin typeface="+mn-ea"/>
              </a:rPr>
              <a:t>	</a:t>
            </a:r>
            <a:r>
              <a:rPr kumimoji="1" lang="en-US" altLang="zh-TW" sz="2400" dirty="0" smtClean="0">
                <a:latin typeface="+mn-ea"/>
              </a:rPr>
              <a:t>  </a:t>
            </a:r>
            <a:r>
              <a:rPr kumimoji="1" lang="zh-TW" altLang="en-US" sz="2400" dirty="0" smtClean="0">
                <a:latin typeface="+mn-ea"/>
              </a:rPr>
              <a:t>這也是註解</a:t>
            </a:r>
            <a:r>
              <a:rPr kumimoji="1" lang="en-US" altLang="zh-TW" sz="2400" dirty="0" smtClean="0">
                <a:latin typeface="+mn-ea"/>
              </a:rPr>
              <a:t> */</a:t>
            </a:r>
          </a:p>
          <a:p>
            <a:pPr marL="800100" lvl="1" indent="-342900"/>
            <a:r>
              <a:rPr kumimoji="1" lang="zh-TW" altLang="en-US" sz="2400" dirty="0" smtClean="0">
                <a:latin typeface="+mn-ea"/>
              </a:rPr>
              <a:t>快速鍵</a:t>
            </a:r>
            <a:r>
              <a:rPr kumimoji="1" lang="zh-TW" altLang="en-US" sz="2400" dirty="0" smtClean="0">
                <a:latin typeface="+mn-ea"/>
                <a:sym typeface="Wingdings"/>
              </a:rPr>
              <a:t>：</a:t>
            </a:r>
            <a:r>
              <a:rPr kumimoji="1" lang="en-US" altLang="zh-TW" sz="2400" b="1" dirty="0" smtClean="0">
                <a:latin typeface="+mn-ea"/>
                <a:sym typeface="Wingdings"/>
              </a:rPr>
              <a:t>control+/</a:t>
            </a:r>
            <a:r>
              <a:rPr kumimoji="1" lang="en-US" altLang="zh-TW" sz="2400" dirty="0" smtClean="0">
                <a:latin typeface="+mn-ea"/>
                <a:sym typeface="Wingdings"/>
              </a:rPr>
              <a:t> (for windows)</a:t>
            </a:r>
            <a:r>
              <a:rPr kumimoji="1" lang="zh-TW" altLang="en-US" sz="2400" dirty="0" smtClean="0">
                <a:latin typeface="+mn-ea"/>
              </a:rPr>
              <a:t>、</a:t>
            </a:r>
            <a:r>
              <a:rPr kumimoji="1" lang="en-US" altLang="zh-TW" sz="2400" b="1" dirty="0" smtClean="0">
                <a:latin typeface="+mn-ea"/>
              </a:rPr>
              <a:t>command+/</a:t>
            </a:r>
            <a:r>
              <a:rPr kumimoji="1" lang="en-US" altLang="zh-TW" sz="2400" dirty="0" smtClean="0">
                <a:latin typeface="+mn-ea"/>
              </a:rPr>
              <a:t> (for mac)</a:t>
            </a:r>
          </a:p>
          <a:p>
            <a:pPr marL="342900" indent="-342900">
              <a:buFont typeface="Arial"/>
              <a:buChar char="•"/>
            </a:pPr>
            <a:r>
              <a:rPr kumimoji="1" lang="zh-TW" altLang="en-US" sz="2400" dirty="0" smtClean="0">
                <a:latin typeface="+mn-ea"/>
              </a:rPr>
              <a:t>縮排</a:t>
            </a:r>
            <a:endParaRPr kumimoji="1" lang="zh-TW" altLang="en-US" sz="2400" dirty="0">
              <a:latin typeface="+mn-ea"/>
            </a:endParaRPr>
          </a:p>
        </p:txBody>
      </p:sp>
      <p:pic>
        <p:nvPicPr>
          <p:cNvPr id="5" name="圖片 4" descr="Screen Shot 2015-03-03 at 2.02.2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358" y="4280018"/>
            <a:ext cx="3938989" cy="230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826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664</TotalTime>
  <Words>799</Words>
  <Application>Microsoft Macintosh PowerPoint</Application>
  <PresentationFormat>如螢幕大小 (4:3)</PresentationFormat>
  <Paragraphs>154</Paragraphs>
  <Slides>21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21</vt:i4>
      </vt:variant>
    </vt:vector>
  </HeadingPairs>
  <TitlesOfParts>
    <vt:vector size="22" baseType="lpstr">
      <vt:lpstr>基礎</vt:lpstr>
      <vt:lpstr>Lab #01</vt:lpstr>
      <vt:lpstr>實習課資訊</vt:lpstr>
      <vt:lpstr>TA 資訊</vt:lpstr>
      <vt:lpstr>Agenda</vt:lpstr>
      <vt:lpstr>IDE 簡介</vt:lpstr>
      <vt:lpstr>Dev C++</vt:lpstr>
      <vt:lpstr>Xcode</vt:lpstr>
      <vt:lpstr>Agenda</vt:lpstr>
      <vt:lpstr>開始之前－養成良好的習慣</vt:lpstr>
      <vt:lpstr>Practice #1</vt:lpstr>
      <vt:lpstr>Agenda</vt:lpstr>
      <vt:lpstr>if，複習</vt:lpstr>
      <vt:lpstr>Practice #2A</vt:lpstr>
      <vt:lpstr>if＋and</vt:lpstr>
      <vt:lpstr>Practice #2B</vt:lpstr>
      <vt:lpstr>Agenda</vt:lpstr>
      <vt:lpstr>While，複習</vt:lpstr>
      <vt:lpstr>Practice #3A</vt:lpstr>
      <vt:lpstr>While＋and</vt:lpstr>
      <vt:lpstr>Practice #3B</vt:lpstr>
      <vt:lpstr>PowerPoint 簡報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Chang Tammy</cp:lastModifiedBy>
  <cp:revision>42</cp:revision>
  <dcterms:created xsi:type="dcterms:W3CDTF">2015-03-03T01:58:10Z</dcterms:created>
  <dcterms:modified xsi:type="dcterms:W3CDTF">2015-03-04T12:17:09Z</dcterms:modified>
</cp:coreProperties>
</file>