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4160" r:id="rId1"/>
  </p:sldMasterIdLst>
  <p:notesMasterIdLst>
    <p:notesMasterId r:id="rId17"/>
  </p:notesMasterIdLst>
  <p:sldIdLst>
    <p:sldId id="256" r:id="rId2"/>
    <p:sldId id="259" r:id="rId3"/>
    <p:sldId id="281" r:id="rId4"/>
    <p:sldId id="282" r:id="rId5"/>
    <p:sldId id="268" r:id="rId6"/>
    <p:sldId id="283" r:id="rId7"/>
    <p:sldId id="287" r:id="rId8"/>
    <p:sldId id="284" r:id="rId9"/>
    <p:sldId id="285" r:id="rId10"/>
    <p:sldId id="277" r:id="rId11"/>
    <p:sldId id="286" r:id="rId12"/>
    <p:sldId id="288" r:id="rId13"/>
    <p:sldId id="279" r:id="rId14"/>
    <p:sldId id="289" r:id="rId15"/>
    <p:sldId id="290" r:id="rId16"/>
  </p:sldIdLst>
  <p:sldSz cx="9144000" cy="6858000" type="screen4x3"/>
  <p:notesSz cx="6858000" cy="9144000"/>
  <p:defaultTextStyle>
    <a:defPPr>
      <a:defRPr lang="zh-TW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69C7853C-536D-4A76-A0AE-DD22124D55A5}" styleName="佈景主題樣式 1 - 輔色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306799F8-075E-4A3A-A7F6-7FBC6576F1A4}" styleName="佈景主題樣式 2 - 輔色 3">
    <a:tblBg>
      <a:fillRef idx="3">
        <a:schemeClr val="accent3"/>
      </a:fillRef>
      <a:effectRef idx="3">
        <a:schemeClr val="accent3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3">
                <a:tint val="50000"/>
              </a:schemeClr>
            </a:lnRef>
          </a:left>
          <a:right>
            <a:lnRef idx="1">
              <a:schemeClr val="accent3">
                <a:tint val="50000"/>
              </a:schemeClr>
            </a:lnRef>
          </a:right>
          <a:top>
            <a:lnRef idx="1">
              <a:schemeClr val="accent3">
                <a:tint val="50000"/>
              </a:schemeClr>
            </a:lnRef>
          </a:top>
          <a:bottom>
            <a:lnRef idx="1">
              <a:schemeClr val="accent3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C083E6E3-FA7D-4D7B-A595-EF9225AFEA82}" styleName="淺色樣式 1 - 輔色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5C22544A-7EE6-4342-B048-85BDC9FD1C3A}" styleName="中等深淺樣式 2 - 輔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無樣式、無格線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7" d="100"/>
          <a:sy n="77" d="100"/>
        </p:scale>
        <p:origin x="440" y="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頁首版面配置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1F5BFDE-5963-144C-8E12-4933E90D95AB}" type="datetimeFigureOut">
              <a:rPr kumimoji="1" lang="zh-TW" altLang="en-US" smtClean="0"/>
              <a:t>2015/4/15</a:t>
            </a:fld>
            <a:endParaRPr kumimoji="1" lang="zh-TW" altLang="en-US"/>
          </a:p>
        </p:txBody>
      </p:sp>
      <p:sp>
        <p:nvSpPr>
          <p:cNvPr id="4" name="投影片影像版面配置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TW" altLang="en-US"/>
          </a:p>
        </p:txBody>
      </p:sp>
      <p:sp>
        <p:nvSpPr>
          <p:cNvPr id="5" name="備忘稿版面配置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zh-TW" altLang="en-US" smtClean="0"/>
              <a:t>按一下以編輯母片文字樣式</a:t>
            </a:r>
          </a:p>
          <a:p>
            <a:pPr lvl="1"/>
            <a:r>
              <a:rPr kumimoji="1" lang="zh-TW" altLang="en-US" smtClean="0"/>
              <a:t>第二層</a:t>
            </a:r>
          </a:p>
          <a:p>
            <a:pPr lvl="2"/>
            <a:r>
              <a:rPr kumimoji="1" lang="zh-TW" altLang="en-US" smtClean="0"/>
              <a:t>第三層</a:t>
            </a:r>
          </a:p>
          <a:p>
            <a:pPr lvl="3"/>
            <a:r>
              <a:rPr kumimoji="1" lang="zh-TW" altLang="en-US" smtClean="0"/>
              <a:t>第四層</a:t>
            </a:r>
          </a:p>
          <a:p>
            <a:pPr lvl="4"/>
            <a:r>
              <a:rPr kumimoji="1" lang="zh-TW" altLang="en-US" smtClean="0"/>
              <a:t>第五層</a:t>
            </a:r>
            <a:endParaRPr kumimoji="1"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27DD3AC-56C3-8643-A10C-791B8272748F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  <p:extLst>
      <p:ext uri="{BB962C8B-B14F-4D97-AF65-F5344CB8AC3E}">
        <p14:creationId xmlns:p14="http://schemas.microsoft.com/office/powerpoint/2010/main" val="253799350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228600"/>
            <a:ext cx="7772400" cy="4571999"/>
          </a:xfrm>
        </p:spPr>
        <p:txBody>
          <a:bodyPr anchor="ctr">
            <a:noAutofit/>
          </a:bodyPr>
          <a:lstStyle>
            <a:lvl1pPr>
              <a:lnSpc>
                <a:spcPct val="100000"/>
              </a:lnSpc>
              <a:defRPr sz="8800" spc="-80" baseline="0">
                <a:solidFill>
                  <a:schemeClr val="tx1"/>
                </a:solidFill>
              </a:defRPr>
            </a:lvl1pPr>
          </a:lstStyle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4800600"/>
            <a:ext cx="6858000" cy="914400"/>
          </a:xfrm>
        </p:spPr>
        <p:txBody>
          <a:bodyPr/>
          <a:lstStyle>
            <a:lvl1pPr marL="0" indent="0" algn="l">
              <a:buNone/>
              <a:defRPr b="0" cap="all" spc="12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smtClean="0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C15B2F-5B99-48A7-A268-4E11C32C7454}" type="datetime1">
              <a:rPr kumimoji="1" lang="zh-TW" altLang="en-US" smtClean="0"/>
              <a:t>2015/4/15</a:t>
            </a:fld>
            <a:endParaRPr kumimoji="1"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9" name="Rectangle 8"/>
          <p:cNvSpPr/>
          <p:nvPr/>
        </p:nvSpPr>
        <p:spPr>
          <a:xfrm>
            <a:off x="9001124" y="4846320"/>
            <a:ext cx="142876" cy="201168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9001124" y="0"/>
            <a:ext cx="142876" cy="484632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6294C92D-0306-4E69-9CD3-20855E849650}" type="slidenum">
              <a:rPr kumimoji="0" lang="en-US" smtClean="0"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D59DE-C93B-483D-8488-E176DE56FD26}" type="datetime1">
              <a:rPr kumimoji="1" lang="zh-TW" altLang="en-US" smtClean="0"/>
              <a:t>2015/4/15</a:t>
            </a:fld>
            <a:endParaRPr kumimoji="1"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0D58C1-289C-4482-B248-E6183418C61D}" type="datetime1">
              <a:rPr kumimoji="1" lang="zh-TW" altLang="en-US" smtClean="0"/>
              <a:t>2015/4/15</a:t>
            </a:fld>
            <a:endParaRPr kumimoji="1"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5A1CCC-221C-4644-92D3-15C29BC04425}" type="datetime1">
              <a:rPr kumimoji="1" lang="zh-TW" altLang="en-US" smtClean="0"/>
              <a:t>2015/4/15</a:t>
            </a:fld>
            <a:endParaRPr kumimoji="1"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區段標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447800"/>
            <a:ext cx="7772400" cy="4321175"/>
          </a:xfrm>
        </p:spPr>
        <p:txBody>
          <a:bodyPr anchor="ctr">
            <a:noAutofit/>
          </a:bodyPr>
          <a:lstStyle>
            <a:lvl1pPr algn="l">
              <a:lnSpc>
                <a:spcPct val="100000"/>
              </a:lnSpc>
              <a:defRPr sz="8800" b="0" cap="all" spc="-80" baseline="0">
                <a:solidFill>
                  <a:schemeClr val="tx1"/>
                </a:solidFill>
              </a:defRPr>
            </a:lvl1pPr>
          </a:lstStyle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28601"/>
            <a:ext cx="7772400" cy="1066800"/>
          </a:xfrm>
        </p:spPr>
        <p:txBody>
          <a:bodyPr anchor="b"/>
          <a:lstStyle>
            <a:lvl1pPr marL="0" indent="0">
              <a:buNone/>
              <a:defRPr sz="2000" b="0" cap="all" spc="12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411EA6-4618-4664-963E-F087C0AE0F58}" type="datetime1">
              <a:rPr kumimoji="1" lang="zh-TW" altLang="en-US" smtClean="0"/>
              <a:t>2015/4/15</a:t>
            </a:fld>
            <a:endParaRPr kumimoji="1" lang="zh-TW" alt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5FD889E0-CAB2-4699-909D-B9A88D47ACBE}" type="slidenum">
              <a:rPr lang="en-US" smtClean="0"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kumimoji="1" lang="zh-TW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30680" y="1574800"/>
            <a:ext cx="32918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0160" y="1574800"/>
            <a:ext cx="32918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255441-456E-4406-8C31-E5EC17687653}" type="datetime1">
              <a:rPr kumimoji="1" lang="zh-TW" altLang="en-US" smtClean="0"/>
              <a:t>2015/4/15</a:t>
            </a:fld>
            <a:endParaRPr kumimoji="1"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27632" y="1572768"/>
            <a:ext cx="3291840" cy="639762"/>
          </a:xfrm>
        </p:spPr>
        <p:txBody>
          <a:bodyPr anchor="b">
            <a:noAutofit/>
          </a:bodyPr>
          <a:lstStyle>
            <a:lvl1pPr marL="0" indent="0">
              <a:buNone/>
              <a:defRPr sz="1800" b="0" cap="all" spc="100" baseline="0">
                <a:solidFill>
                  <a:schemeClr val="tx1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27632" y="2259366"/>
            <a:ext cx="3291840" cy="384048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3208" y="1572768"/>
            <a:ext cx="3291840" cy="639762"/>
          </a:xfrm>
        </p:spPr>
        <p:txBody>
          <a:bodyPr anchor="b">
            <a:noAutofit/>
          </a:bodyPr>
          <a:lstStyle>
            <a:lvl1pPr marL="0" indent="0">
              <a:buNone/>
              <a:defRPr lang="en-US" sz="1800" b="0" kern="1200" cap="all" spc="100" baseline="0" dirty="0" smtClean="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</a:pPr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3208" y="2259366"/>
            <a:ext cx="3291840" cy="384048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ED208-53D0-4CEC-9D67-B1A2B318D9ED}" type="datetime1">
              <a:rPr kumimoji="1" lang="zh-TW" altLang="en-US" smtClean="0"/>
              <a:t>2015/4/15</a:t>
            </a:fld>
            <a:endParaRPr kumimoji="1"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A13C44-A14F-401B-9949-BD8D856C6792}" type="datetime1">
              <a:rPr kumimoji="1" lang="zh-TW" altLang="en-US" smtClean="0"/>
              <a:t>2015/4/15</a:t>
            </a:fld>
            <a:endParaRPr kumimoji="1"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2DEA77-CF11-4405-BC3D-92F48E7FBF7C}" type="datetime1">
              <a:rPr kumimoji="1" lang="zh-TW" altLang="en-US" smtClean="0"/>
              <a:t>2015/4/15</a:t>
            </a:fld>
            <a:endParaRPr kumimoji="1"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1600200"/>
            <a:ext cx="5111750" cy="44805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600200"/>
            <a:ext cx="3008313" cy="4480560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F89906-879E-41F7-9874-178E05F72B25}" type="datetime1">
              <a:rPr kumimoji="1" lang="zh-TW" altLang="en-US" smtClean="0"/>
              <a:t>2015/4/15</a:t>
            </a:fld>
            <a:endParaRPr kumimoji="1"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FEC368-1D7A-4F81-ABF6-AE0E36BAF64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9001124" y="4846320"/>
            <a:ext cx="142876" cy="201168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-1" y="0"/>
            <a:ext cx="9000877" cy="4846320"/>
          </a:xfrm>
          <a:solidFill>
            <a:schemeClr val="bg1">
              <a:lumMod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 smtClean="0"/>
              <a:t>將圖片拖曳至版面配置區或按一下圖示以新增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5715000"/>
            <a:ext cx="8153400" cy="457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F517B-B65A-4A4F-9F3F-3F652F01A258}" type="datetime1">
              <a:rPr kumimoji="1" lang="zh-TW" altLang="en-US" smtClean="0"/>
              <a:t>2015/4/15</a:t>
            </a:fld>
            <a:endParaRPr kumimoji="1"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457200" y="4953000"/>
            <a:ext cx="8153400" cy="762000"/>
          </a:xfrm>
        </p:spPr>
        <p:txBody>
          <a:bodyPr anchor="t">
            <a:normAutofit/>
          </a:bodyPr>
          <a:lstStyle>
            <a:lvl1pPr>
              <a:defRPr sz="3200"/>
            </a:lvl1pPr>
          </a:lstStyle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9001124" y="0"/>
            <a:ext cx="142876" cy="484632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52718"/>
            <a:ext cx="5791200" cy="13716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7620000" cy="4373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172201"/>
            <a:ext cx="3429000" cy="304800"/>
          </a:xfrm>
          <a:prstGeom prst="rect">
            <a:avLst/>
          </a:prstGeom>
        </p:spPr>
        <p:txBody>
          <a:bodyPr vert="horz" lIns="91440" tIns="45720" rIns="91440" bIns="0" rtlCol="0" anchor="b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fld id="{4A48EC6A-2899-4D97-A17B-299CD329D11D}" type="datetime1">
              <a:rPr kumimoji="1" lang="zh-TW" altLang="en-US" smtClean="0"/>
              <a:t>2015/4/15</a:t>
            </a:fld>
            <a:endParaRPr kumimoji="1"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200" y="6492875"/>
            <a:ext cx="3429000" cy="28384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endParaRPr kumimoji="1"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 rot="16200000">
            <a:off x="8227377" y="5885497"/>
            <a:ext cx="131572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00" b="1">
                <a:solidFill>
                  <a:schemeClr val="tx2"/>
                </a:solidFill>
              </a:defRPr>
            </a:lvl1pPr>
          </a:lstStyle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  <p:sp>
        <p:nvSpPr>
          <p:cNvPr id="7" name="Rectangle 6"/>
          <p:cNvSpPr/>
          <p:nvPr/>
        </p:nvSpPr>
        <p:spPr>
          <a:xfrm>
            <a:off x="9001124" y="0"/>
            <a:ext cx="142876" cy="13716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9001124" y="1371600"/>
            <a:ext cx="142876" cy="54864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161" r:id="rId1"/>
    <p:sldLayoutId id="2147484162" r:id="rId2"/>
    <p:sldLayoutId id="2147484163" r:id="rId3"/>
    <p:sldLayoutId id="2147484164" r:id="rId4"/>
    <p:sldLayoutId id="2147484165" r:id="rId5"/>
    <p:sldLayoutId id="2147484166" r:id="rId6"/>
    <p:sldLayoutId id="2147484167" r:id="rId7"/>
    <p:sldLayoutId id="2147484168" r:id="rId8"/>
    <p:sldLayoutId id="2147484169" r:id="rId9"/>
    <p:sldLayoutId id="2147484170" r:id="rId10"/>
    <p:sldLayoutId id="2147484171" r:id="rId11"/>
  </p:sldLayoutIdLst>
  <p:hf sldNum="0" hdr="0" ftr="0" dt="0"/>
  <p:txStyles>
    <p:titleStyle>
      <a:lvl1pPr algn="l" defTabSz="914400" rtl="0" eaLnBrk="1" latinLnBrk="0" hangingPunct="1">
        <a:spcBef>
          <a:spcPct val="0"/>
        </a:spcBef>
        <a:buNone/>
        <a:defRPr sz="3600" kern="1200" cap="all" spc="-6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spcBef>
          <a:spcPct val="20000"/>
        </a:spcBef>
        <a:spcAft>
          <a:spcPts val="600"/>
        </a:spcAft>
        <a:buFont typeface="Arial" pitchFamily="34" charset="0"/>
        <a:buNone/>
        <a:defRPr sz="2000" b="1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zh-TW" dirty="0" smtClean="0"/>
              <a:t>Lab #05</a:t>
            </a:r>
            <a:endParaRPr kumimoji="1" lang="zh-TW" altLang="en-US" dirty="0"/>
          </a:p>
        </p:txBody>
      </p:sp>
      <p:sp>
        <p:nvSpPr>
          <p:cNvPr id="3" name="子標題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zh-TW" dirty="0" smtClean="0"/>
              <a:t>Date: 2015/03/25</a:t>
            </a:r>
          </a:p>
          <a:p>
            <a:r>
              <a:rPr kumimoji="1" lang="en-US" altLang="zh-TW" dirty="0" smtClean="0"/>
              <a:t>Presenter:</a:t>
            </a:r>
            <a:r>
              <a:rPr kumimoji="1" lang="en-US" altLang="zh-TW" dirty="0"/>
              <a:t> </a:t>
            </a:r>
            <a:r>
              <a:rPr kumimoji="1" lang="en-US" altLang="zh-TW" dirty="0" smtClean="0"/>
              <a:t>Willy </a:t>
            </a:r>
            <a:r>
              <a:rPr kumimoji="1" lang="en-US" altLang="zh-TW" dirty="0" err="1" smtClean="0"/>
              <a:t>liao</a:t>
            </a:r>
            <a:endParaRPr kumimoji="1"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25139361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xmlns:p14="http://schemas.microsoft.com/office/powerpoint/2010/main" spd="slow"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zh-TW" sz="4000" b="1" dirty="0" smtClean="0">
                <a:latin typeface="+mj-ea"/>
              </a:rPr>
              <a:t>Practice #2</a:t>
            </a:r>
            <a:endParaRPr kumimoji="1" lang="zh-TW" altLang="en-US" sz="4000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457200" y="1752600"/>
            <a:ext cx="8260190" cy="4134663"/>
          </a:xfrm>
        </p:spPr>
        <p:txBody>
          <a:bodyPr>
            <a:normAutofit/>
          </a:bodyPr>
          <a:lstStyle/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The task is the same as practice #1.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This time practice call by reference.</a:t>
            </a:r>
          </a:p>
        </p:txBody>
      </p:sp>
    </p:spTree>
    <p:extLst>
      <p:ext uri="{BB962C8B-B14F-4D97-AF65-F5344CB8AC3E}">
        <p14:creationId xmlns:p14="http://schemas.microsoft.com/office/powerpoint/2010/main" val="5308614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zh-TW" sz="4000" b="1" dirty="0" smtClean="0">
                <a:latin typeface="+mj-ea"/>
              </a:rPr>
              <a:t>Agenda</a:t>
            </a:r>
            <a:endParaRPr kumimoji="1" lang="zh-TW" altLang="en-US" sz="4000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solidFill>
                  <a:schemeClr val="bg1">
                    <a:lumMod val="50000"/>
                  </a:schemeClr>
                </a:solidFill>
                <a:latin typeface="+mn-ea"/>
              </a:rPr>
              <a:t>Practice #1 – call by pointer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solidFill>
                  <a:schemeClr val="bg1">
                    <a:lumMod val="50000"/>
                  </a:schemeClr>
                </a:solidFill>
                <a:latin typeface="+mn-ea"/>
              </a:rPr>
              <a:t>Practice #2 – call by reference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Practice #3 – dynamic two-dimensional arrays</a:t>
            </a:r>
          </a:p>
        </p:txBody>
      </p:sp>
    </p:spTree>
    <p:extLst>
      <p:ext uri="{BB962C8B-B14F-4D97-AF65-F5344CB8AC3E}">
        <p14:creationId xmlns:p14="http://schemas.microsoft.com/office/powerpoint/2010/main" val="38444383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304250" y="152718"/>
            <a:ext cx="5791200" cy="1371600"/>
          </a:xfrm>
        </p:spPr>
        <p:txBody>
          <a:bodyPr>
            <a:normAutofit/>
          </a:bodyPr>
          <a:lstStyle/>
          <a:p>
            <a:r>
              <a:rPr kumimoji="1" lang="en-US" altLang="zh-TW" sz="4000" dirty="0" smtClean="0">
                <a:latin typeface="+mj-ea"/>
              </a:rPr>
              <a:t>Review</a:t>
            </a:r>
            <a:endParaRPr kumimoji="1" lang="zh-TW" altLang="en-US" sz="4000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04250" y="1752600"/>
            <a:ext cx="8670418" cy="4954911"/>
          </a:xfrm>
        </p:spPr>
        <p:txBody>
          <a:bodyPr>
            <a:normAutofit/>
          </a:bodyPr>
          <a:lstStyle/>
          <a:p>
            <a:r>
              <a:rPr kumimoji="1" lang="en-US" altLang="zh-TW" sz="2800" b="0" dirty="0">
                <a:latin typeface="+mn-ea"/>
              </a:rPr>
              <a:t>Remind the declaration of dynamic one-dimensional array.</a:t>
            </a:r>
          </a:p>
          <a:p>
            <a:r>
              <a:rPr kumimoji="1" lang="en-US" altLang="zh-TW" sz="2800" i="1" u="sng" dirty="0">
                <a:latin typeface="Courier New"/>
                <a:cs typeface="Courier New"/>
              </a:rPr>
              <a:t>data type</a:t>
            </a:r>
            <a:r>
              <a:rPr kumimoji="1" lang="en-US" altLang="zh-TW" sz="2800" dirty="0">
                <a:latin typeface="Courier New"/>
                <a:cs typeface="Courier New"/>
              </a:rPr>
              <a:t>* </a:t>
            </a:r>
            <a:r>
              <a:rPr kumimoji="1" lang="en-US" altLang="zh-TW" sz="2800" i="1" u="sng" dirty="0">
                <a:latin typeface="Courier New"/>
                <a:cs typeface="Courier New"/>
              </a:rPr>
              <a:t>array name</a:t>
            </a:r>
            <a:r>
              <a:rPr kumimoji="1" lang="en-US" altLang="zh-TW" sz="2800" i="1" dirty="0">
                <a:latin typeface="Courier New"/>
                <a:cs typeface="Courier New"/>
              </a:rPr>
              <a:t>=new </a:t>
            </a:r>
            <a:r>
              <a:rPr kumimoji="1" lang="en-US" altLang="zh-TW" sz="2800" i="1" u="sng" dirty="0">
                <a:latin typeface="Courier New"/>
                <a:cs typeface="Courier New"/>
              </a:rPr>
              <a:t>data type</a:t>
            </a:r>
            <a:r>
              <a:rPr kumimoji="1" lang="en-US" altLang="zh-TW" sz="2800" i="1" dirty="0">
                <a:latin typeface="Courier New"/>
                <a:cs typeface="Courier New"/>
              </a:rPr>
              <a:t>[</a:t>
            </a:r>
            <a:r>
              <a:rPr kumimoji="1" lang="en-US" altLang="zh-TW" sz="2800" i="1" u="sng" dirty="0">
                <a:latin typeface="Courier New"/>
                <a:cs typeface="Courier New"/>
              </a:rPr>
              <a:t>size</a:t>
            </a:r>
            <a:r>
              <a:rPr kumimoji="1" lang="en-US" altLang="zh-TW" sz="2800" i="1" dirty="0">
                <a:latin typeface="Courier New"/>
                <a:cs typeface="Courier New"/>
              </a:rPr>
              <a:t>]</a:t>
            </a:r>
            <a:r>
              <a:rPr kumimoji="1" lang="en-US" altLang="zh-TW" sz="2800" dirty="0">
                <a:latin typeface="Courier New"/>
                <a:cs typeface="Courier New"/>
              </a:rPr>
              <a:t>;</a:t>
            </a:r>
          </a:p>
          <a:p>
            <a:r>
              <a:rPr kumimoji="1" lang="en-US" altLang="zh-TW" sz="2800" b="0" dirty="0">
                <a:latin typeface="+mn-ea"/>
                <a:cs typeface="Courier New"/>
              </a:rPr>
              <a:t>To declare two-dimensional array</a:t>
            </a:r>
          </a:p>
          <a:p>
            <a:r>
              <a:rPr kumimoji="1" lang="en-US" altLang="zh-TW" sz="2800" i="1" u="sng" dirty="0">
                <a:latin typeface="Courier New"/>
                <a:cs typeface="Courier New"/>
              </a:rPr>
              <a:t>data type</a:t>
            </a:r>
            <a:r>
              <a:rPr kumimoji="1" lang="en-US" altLang="zh-TW" sz="2800" dirty="0">
                <a:latin typeface="Courier New"/>
                <a:cs typeface="Courier New"/>
              </a:rPr>
              <a:t>** </a:t>
            </a:r>
            <a:r>
              <a:rPr kumimoji="1" lang="en-US" altLang="zh-TW" sz="2800" i="1" u="sng" dirty="0">
                <a:latin typeface="Courier New"/>
                <a:cs typeface="Courier New"/>
              </a:rPr>
              <a:t>array name</a:t>
            </a:r>
            <a:r>
              <a:rPr kumimoji="1" lang="en-US" altLang="zh-TW" sz="2800" i="1" dirty="0">
                <a:latin typeface="Courier New"/>
                <a:cs typeface="Courier New"/>
              </a:rPr>
              <a:t>=new </a:t>
            </a:r>
            <a:r>
              <a:rPr kumimoji="1" lang="en-US" altLang="zh-TW" sz="2800" i="1" u="sng" dirty="0">
                <a:latin typeface="Courier New"/>
                <a:cs typeface="Courier New"/>
              </a:rPr>
              <a:t>data type*</a:t>
            </a:r>
            <a:r>
              <a:rPr kumimoji="1" lang="en-US" altLang="zh-TW" sz="2800" i="1" dirty="0">
                <a:latin typeface="Courier New"/>
                <a:cs typeface="Courier New"/>
              </a:rPr>
              <a:t>[</a:t>
            </a:r>
            <a:r>
              <a:rPr kumimoji="1" lang="en-US" altLang="zh-TW" sz="2800" i="1" u="sng" dirty="0">
                <a:latin typeface="Courier New"/>
                <a:cs typeface="Courier New"/>
              </a:rPr>
              <a:t>size</a:t>
            </a:r>
            <a:r>
              <a:rPr kumimoji="1" lang="en-US" altLang="zh-TW" sz="2800" i="1" dirty="0">
                <a:latin typeface="Courier New"/>
                <a:cs typeface="Courier New"/>
              </a:rPr>
              <a:t>]</a:t>
            </a:r>
            <a:r>
              <a:rPr kumimoji="1" lang="en-US" altLang="zh-TW" sz="2800" dirty="0">
                <a:latin typeface="Courier New"/>
                <a:cs typeface="Courier New"/>
              </a:rPr>
              <a:t>;</a:t>
            </a:r>
            <a:endParaRPr kumimoji="1" lang="en-US" altLang="zh-TW" sz="2800" b="0" dirty="0">
              <a:latin typeface="+mn-ea"/>
              <a:cs typeface="Courier New"/>
            </a:endParaRPr>
          </a:p>
        </p:txBody>
      </p:sp>
    </p:spTree>
    <p:extLst>
      <p:ext uri="{BB962C8B-B14F-4D97-AF65-F5344CB8AC3E}">
        <p14:creationId xmlns:p14="http://schemas.microsoft.com/office/powerpoint/2010/main" val="32221001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zh-TW" sz="4000" b="1" dirty="0">
                <a:latin typeface="+mj-ea"/>
              </a:rPr>
              <a:t>Practice #</a:t>
            </a:r>
            <a:r>
              <a:rPr kumimoji="1" lang="en-US" altLang="zh-TW" sz="4000" b="1" dirty="0" smtClean="0">
                <a:latin typeface="+mj-ea"/>
              </a:rPr>
              <a:t>3</a:t>
            </a:r>
            <a:endParaRPr kumimoji="1" lang="zh-TW" altLang="en-US" sz="4000" dirty="0"/>
          </a:p>
        </p:txBody>
      </p:sp>
      <p:sp>
        <p:nvSpPr>
          <p:cNvPr id="7" name="內容版面配置區 2"/>
          <p:cNvSpPr>
            <a:spLocks noGrp="1"/>
          </p:cNvSpPr>
          <p:nvPr>
            <p:ph idx="1"/>
          </p:nvPr>
        </p:nvSpPr>
        <p:spPr>
          <a:xfrm>
            <a:off x="457200" y="1752600"/>
            <a:ext cx="8260190" cy="4134663"/>
          </a:xfrm>
        </p:spPr>
        <p:txBody>
          <a:bodyPr>
            <a:normAutofit/>
          </a:bodyPr>
          <a:lstStyle/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In super market M, there are m items and n customer. The boss want to </a:t>
            </a:r>
            <a:r>
              <a:rPr kumimoji="1" lang="en-US" altLang="zh-TW" sz="2800" b="0" dirty="0" smtClean="0">
                <a:latin typeface="+mn-ea"/>
              </a:rPr>
              <a:t>know</a:t>
            </a:r>
            <a:r>
              <a:rPr kumimoji="1" lang="en-US" altLang="zh-TW" sz="2800" b="0" dirty="0" smtClean="0">
                <a:latin typeface="+mn-ea"/>
              </a:rPr>
              <a:t> </a:t>
            </a:r>
            <a:r>
              <a:rPr kumimoji="1" lang="en-US" altLang="zh-TW" sz="2800" b="0" dirty="0" smtClean="0">
                <a:latin typeface="+mn-ea"/>
              </a:rPr>
              <a:t>which pair of product is the most attractive. That </a:t>
            </a:r>
            <a:r>
              <a:rPr kumimoji="1" lang="en-US" altLang="zh-TW" sz="2800" b="0" dirty="0" smtClean="0">
                <a:latin typeface="+mn-ea"/>
              </a:rPr>
              <a:t>is </a:t>
            </a:r>
            <a:r>
              <a:rPr kumimoji="1" lang="en-US" altLang="zh-TW" sz="2800" b="0" dirty="0" smtClean="0">
                <a:latin typeface="+mn-ea"/>
              </a:rPr>
              <a:t>the </a:t>
            </a:r>
            <a:r>
              <a:rPr kumimoji="1" lang="en-US" altLang="zh-TW" sz="2800" b="0" dirty="0">
                <a:latin typeface="+mn-ea"/>
              </a:rPr>
              <a:t>pair </a:t>
            </a:r>
            <a:r>
              <a:rPr kumimoji="1" lang="en-US" altLang="zh-TW" sz="2800" b="0" dirty="0" smtClean="0">
                <a:latin typeface="+mn-ea"/>
              </a:rPr>
              <a:t>most </a:t>
            </a:r>
            <a:r>
              <a:rPr kumimoji="1" lang="en-US" altLang="zh-TW" sz="2800" b="0" dirty="0" smtClean="0">
                <a:latin typeface="+mn-ea"/>
              </a:rPr>
              <a:t>people buy </a:t>
            </a:r>
            <a:r>
              <a:rPr kumimoji="1" lang="en-US" altLang="zh-TW" sz="2800" b="0" dirty="0" smtClean="0">
                <a:latin typeface="+mn-ea"/>
              </a:rPr>
              <a:t>among </a:t>
            </a:r>
            <a:r>
              <a:rPr kumimoji="1" lang="en-US" altLang="zh-TW" sz="2800" b="0" dirty="0" smtClean="0">
                <a:latin typeface="+mn-ea"/>
              </a:rPr>
              <a:t>all the pairs.</a:t>
            </a:r>
          </a:p>
          <a:p>
            <a:pPr marL="342900" indent="-342900">
              <a:buFont typeface="Arial"/>
              <a:buChar char="•"/>
            </a:pPr>
            <a:endParaRPr kumimoji="1" lang="en-US" altLang="zh-TW" sz="2800" b="0" dirty="0" smtClean="0">
              <a:latin typeface="+mn-ea"/>
            </a:endParaRP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Please use the dynamic </a:t>
            </a:r>
            <a:r>
              <a:rPr kumimoji="1" lang="en-US" altLang="zh-TW" sz="2800" b="0" dirty="0" smtClean="0">
                <a:latin typeface="+mn-ea"/>
              </a:rPr>
              <a:t>declaration to store the input. </a:t>
            </a:r>
            <a:endParaRPr kumimoji="1" lang="en-US" altLang="zh-TW" sz="2800" b="0" dirty="0" smtClean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34761581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zh-TW" sz="4000" b="1" dirty="0">
                <a:latin typeface="+mj-ea"/>
              </a:rPr>
              <a:t>Practice #</a:t>
            </a:r>
            <a:r>
              <a:rPr kumimoji="1" lang="en-US" altLang="zh-TW" sz="4000" b="1" dirty="0" smtClean="0">
                <a:latin typeface="+mj-ea"/>
              </a:rPr>
              <a:t>3</a:t>
            </a:r>
            <a:endParaRPr kumimoji="1" lang="zh-TW" altLang="en-US" sz="4000" dirty="0"/>
          </a:p>
        </p:txBody>
      </p:sp>
      <p:sp>
        <p:nvSpPr>
          <p:cNvPr id="7" name="內容版面配置區 2"/>
          <p:cNvSpPr>
            <a:spLocks noGrp="1"/>
          </p:cNvSpPr>
          <p:nvPr>
            <p:ph idx="1"/>
          </p:nvPr>
        </p:nvSpPr>
        <p:spPr>
          <a:xfrm>
            <a:off x="457200" y="1752600"/>
            <a:ext cx="8260190" cy="4134663"/>
          </a:xfrm>
        </p:spPr>
        <p:txBody>
          <a:bodyPr>
            <a:normAutofit fontScale="92500" lnSpcReduction="10000"/>
          </a:bodyPr>
          <a:lstStyle/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Some data: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>
                <a:latin typeface="+mn-ea"/>
              </a:rPr>
              <a:t>m</a:t>
            </a:r>
            <a:r>
              <a:rPr kumimoji="1" lang="en-US" altLang="zh-TW" sz="2800" b="0" dirty="0" smtClean="0">
                <a:latin typeface="+mn-ea"/>
              </a:rPr>
              <a:t>=10, n=5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3 1 </a:t>
            </a:r>
            <a:r>
              <a:rPr kumimoji="1" lang="en-US" altLang="zh-TW" sz="2800" b="0" dirty="0" smtClean="0">
                <a:latin typeface="+mn-ea"/>
              </a:rPr>
              <a:t>3 4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3 6 </a:t>
            </a:r>
            <a:r>
              <a:rPr kumimoji="1" lang="en-US" altLang="zh-TW" sz="2800" b="0" dirty="0" smtClean="0">
                <a:latin typeface="+mn-ea"/>
              </a:rPr>
              <a:t>7 8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1 1</a:t>
            </a:r>
            <a:endParaRPr kumimoji="1" lang="en-US" altLang="zh-TW" sz="2800" b="0" dirty="0" smtClean="0">
              <a:latin typeface="+mn-ea"/>
            </a:endParaRP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3 7 </a:t>
            </a:r>
            <a:r>
              <a:rPr kumimoji="1" lang="en-US" altLang="zh-TW" sz="2800" b="0" dirty="0" smtClean="0">
                <a:latin typeface="+mn-ea"/>
              </a:rPr>
              <a:t>8 9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3 2 </a:t>
            </a:r>
            <a:r>
              <a:rPr kumimoji="1" lang="en-US" altLang="zh-TW" sz="2800" b="0" dirty="0" smtClean="0">
                <a:latin typeface="+mn-ea"/>
              </a:rPr>
              <a:t>7 8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The pair is 7 8</a:t>
            </a:r>
          </a:p>
        </p:txBody>
      </p:sp>
    </p:spTree>
    <p:extLst>
      <p:ext uri="{BB962C8B-B14F-4D97-AF65-F5344CB8AC3E}">
        <p14:creationId xmlns:p14="http://schemas.microsoft.com/office/powerpoint/2010/main" val="21063702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zh-TW" sz="4000" b="1" dirty="0">
                <a:latin typeface="+mj-ea"/>
              </a:rPr>
              <a:t>Practice #</a:t>
            </a:r>
            <a:r>
              <a:rPr kumimoji="1" lang="en-US" altLang="zh-TW" sz="4000" b="1" dirty="0" smtClean="0">
                <a:latin typeface="+mj-ea"/>
              </a:rPr>
              <a:t>3</a:t>
            </a:r>
            <a:endParaRPr kumimoji="1" lang="zh-TW" altLang="en-US" sz="4000" dirty="0"/>
          </a:p>
        </p:txBody>
      </p:sp>
      <p:sp>
        <p:nvSpPr>
          <p:cNvPr id="7" name="內容版面配置區 2"/>
          <p:cNvSpPr>
            <a:spLocks noGrp="1"/>
          </p:cNvSpPr>
          <p:nvPr>
            <p:ph idx="1"/>
          </p:nvPr>
        </p:nvSpPr>
        <p:spPr>
          <a:xfrm>
            <a:off x="457200" y="1752600"/>
            <a:ext cx="8260190" cy="4134663"/>
          </a:xfrm>
        </p:spPr>
        <p:txBody>
          <a:bodyPr>
            <a:normAutofit fontScale="92500" lnSpcReduction="10000"/>
          </a:bodyPr>
          <a:lstStyle/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Some data: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m=5, n=10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3 1 </a:t>
            </a:r>
            <a:r>
              <a:rPr kumimoji="1" lang="en-US" altLang="zh-TW" sz="2800" b="0" dirty="0" smtClean="0">
                <a:latin typeface="+mn-ea"/>
              </a:rPr>
              <a:t>3 4	</a:t>
            </a:r>
            <a:r>
              <a:rPr kumimoji="1" lang="en-US" altLang="zh-TW" sz="2800" b="0" dirty="0" smtClean="0">
                <a:latin typeface="+mn-ea"/>
              </a:rPr>
              <a:t>	1 2</a:t>
            </a:r>
            <a:endParaRPr kumimoji="1" lang="en-US" altLang="zh-TW" sz="2800" b="0" dirty="0" smtClean="0">
              <a:latin typeface="+mn-ea"/>
            </a:endParaRP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2 1 </a:t>
            </a:r>
            <a:r>
              <a:rPr kumimoji="1" lang="en-US" altLang="zh-TW" sz="2800" b="0" dirty="0" smtClean="0">
                <a:latin typeface="+mn-ea"/>
              </a:rPr>
              <a:t>3		</a:t>
            </a:r>
            <a:r>
              <a:rPr kumimoji="1" lang="en-US" altLang="zh-TW" sz="2800" b="0" dirty="0" smtClean="0">
                <a:latin typeface="+mn-ea"/>
              </a:rPr>
              <a:t>2 4 </a:t>
            </a:r>
            <a:r>
              <a:rPr kumimoji="1" lang="en-US" altLang="zh-TW" sz="2800" b="0" dirty="0" smtClean="0">
                <a:latin typeface="+mn-ea"/>
              </a:rPr>
              <a:t>5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3 1 </a:t>
            </a:r>
            <a:r>
              <a:rPr kumimoji="1" lang="en-US" altLang="zh-TW" sz="2800" b="0" dirty="0" smtClean="0">
                <a:latin typeface="+mn-ea"/>
              </a:rPr>
              <a:t>2 3	</a:t>
            </a:r>
            <a:r>
              <a:rPr kumimoji="1" lang="en-US" altLang="zh-TW" sz="2800" b="0" dirty="0" smtClean="0">
                <a:latin typeface="+mn-ea"/>
              </a:rPr>
              <a:t>	2 1 </a:t>
            </a:r>
            <a:r>
              <a:rPr kumimoji="1" lang="en-US" altLang="zh-TW" sz="2800" b="0" dirty="0" smtClean="0">
                <a:latin typeface="+mn-ea"/>
              </a:rPr>
              <a:t>5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2 4 </a:t>
            </a:r>
            <a:r>
              <a:rPr kumimoji="1" lang="en-US" altLang="zh-TW" sz="2800" b="0" dirty="0" smtClean="0">
                <a:latin typeface="+mn-ea"/>
              </a:rPr>
              <a:t>5		</a:t>
            </a:r>
            <a:r>
              <a:rPr kumimoji="1" lang="en-US" altLang="zh-TW" sz="2800" b="0" dirty="0" smtClean="0">
                <a:latin typeface="+mn-ea"/>
              </a:rPr>
              <a:t>3 1 </a:t>
            </a:r>
            <a:r>
              <a:rPr kumimoji="1" lang="en-US" altLang="zh-TW" sz="2800" b="0" dirty="0" smtClean="0">
                <a:latin typeface="+mn-ea"/>
              </a:rPr>
              <a:t>2 3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2 3 </a:t>
            </a:r>
            <a:r>
              <a:rPr kumimoji="1" lang="en-US" altLang="zh-TW" sz="2800" b="0" dirty="0" smtClean="0">
                <a:latin typeface="+mn-ea"/>
              </a:rPr>
              <a:t>4	</a:t>
            </a:r>
            <a:r>
              <a:rPr kumimoji="1" lang="en-US" altLang="zh-TW" sz="2800" b="0" smtClean="0">
                <a:latin typeface="+mn-ea"/>
              </a:rPr>
              <a:t>	</a:t>
            </a:r>
            <a:r>
              <a:rPr kumimoji="1" lang="en-US" altLang="zh-TW" sz="2800" b="0" smtClean="0">
                <a:latin typeface="+mn-ea"/>
              </a:rPr>
              <a:t>2 3 </a:t>
            </a:r>
            <a:r>
              <a:rPr kumimoji="1" lang="en-US" altLang="zh-TW" sz="2800" b="0" dirty="0" smtClean="0">
                <a:latin typeface="+mn-ea"/>
              </a:rPr>
              <a:t>5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The pair is 1 3</a:t>
            </a:r>
          </a:p>
        </p:txBody>
      </p:sp>
    </p:spTree>
    <p:extLst>
      <p:ext uri="{BB962C8B-B14F-4D97-AF65-F5344CB8AC3E}">
        <p14:creationId xmlns:p14="http://schemas.microsoft.com/office/powerpoint/2010/main" val="9157786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zh-TW" sz="4000" b="1" dirty="0" smtClean="0">
                <a:latin typeface="+mj-ea"/>
              </a:rPr>
              <a:t>Agenda</a:t>
            </a:r>
            <a:endParaRPr kumimoji="1" lang="zh-TW" altLang="en-US" sz="4000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Practice #1 – call by pointer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Practice #2 – call by reference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Practice #3 – </a:t>
            </a:r>
            <a:r>
              <a:rPr kumimoji="1" lang="en-US" altLang="zh-TW" sz="2800" b="0" dirty="0">
                <a:latin typeface="+mn-ea"/>
              </a:rPr>
              <a:t>dynamic two-dimensional arrays</a:t>
            </a:r>
          </a:p>
        </p:txBody>
      </p:sp>
    </p:spTree>
    <p:extLst>
      <p:ext uri="{BB962C8B-B14F-4D97-AF65-F5344CB8AC3E}">
        <p14:creationId xmlns:p14="http://schemas.microsoft.com/office/powerpoint/2010/main" val="27319120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zh-TW" sz="4000" b="1" dirty="0" smtClean="0">
                <a:latin typeface="+mj-ea"/>
              </a:rPr>
              <a:t>Agenda</a:t>
            </a:r>
            <a:endParaRPr kumimoji="1" lang="zh-TW" altLang="en-US" sz="4000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Practice #1 – call by pointer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solidFill>
                  <a:schemeClr val="bg1">
                    <a:lumMod val="50000"/>
                  </a:schemeClr>
                </a:solidFill>
                <a:latin typeface="+mn-ea"/>
              </a:rPr>
              <a:t>Practice #2 – call by reference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solidFill>
                  <a:schemeClr val="bg1">
                    <a:lumMod val="50000"/>
                  </a:schemeClr>
                </a:solidFill>
                <a:latin typeface="+mn-ea"/>
              </a:rPr>
              <a:t>Practice #3 – dynamic two-dimensional arrays</a:t>
            </a:r>
          </a:p>
        </p:txBody>
      </p:sp>
    </p:spTree>
    <p:extLst>
      <p:ext uri="{BB962C8B-B14F-4D97-AF65-F5344CB8AC3E}">
        <p14:creationId xmlns:p14="http://schemas.microsoft.com/office/powerpoint/2010/main" val="27994811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zh-TW" sz="4000" dirty="0" smtClean="0">
                <a:latin typeface="+mj-ea"/>
              </a:rPr>
              <a:t>Review</a:t>
            </a:r>
            <a:endParaRPr kumimoji="1" lang="zh-TW" altLang="en-US" sz="4000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457199" y="1752600"/>
            <a:ext cx="8517468" cy="4373563"/>
          </a:xfrm>
        </p:spPr>
        <p:txBody>
          <a:bodyPr>
            <a:normAutofit/>
          </a:bodyPr>
          <a:lstStyle/>
          <a:p>
            <a:r>
              <a:rPr kumimoji="1" lang="en-US" altLang="zh-TW" sz="2800" b="0" dirty="0">
                <a:latin typeface="+mn-ea"/>
              </a:rPr>
              <a:t>D</a:t>
            </a:r>
            <a:r>
              <a:rPr kumimoji="1" lang="en-US" altLang="zh-TW" sz="2800" b="0" dirty="0" smtClean="0">
                <a:latin typeface="+mn-ea"/>
              </a:rPr>
              <a:t>eclaration: </a:t>
            </a:r>
          </a:p>
          <a:p>
            <a:r>
              <a:rPr kumimoji="1" lang="en-US" altLang="zh-TW" sz="2800" i="1" u="sng" dirty="0" smtClean="0">
                <a:latin typeface="Courier New"/>
                <a:cs typeface="Courier New"/>
              </a:rPr>
              <a:t>data type</a:t>
            </a:r>
            <a:r>
              <a:rPr kumimoji="1" lang="en-US" altLang="zh-TW" sz="2800" dirty="0" smtClean="0">
                <a:latin typeface="Courier New"/>
                <a:cs typeface="Courier New"/>
              </a:rPr>
              <a:t>* </a:t>
            </a:r>
            <a:r>
              <a:rPr kumimoji="1" lang="en-US" altLang="zh-TW" sz="2800" i="1" u="sng" dirty="0" smtClean="0">
                <a:latin typeface="Courier New"/>
                <a:cs typeface="Courier New"/>
              </a:rPr>
              <a:t>variable name</a:t>
            </a:r>
            <a:r>
              <a:rPr kumimoji="1" lang="en-US" altLang="zh-TW" sz="2800" dirty="0" smtClean="0">
                <a:latin typeface="Courier New"/>
                <a:cs typeface="Courier New"/>
              </a:rPr>
              <a:t>;</a:t>
            </a:r>
          </a:p>
          <a:p>
            <a:endParaRPr kumimoji="1" lang="en-US" altLang="zh-TW" sz="2800" b="0" dirty="0" smtClean="0">
              <a:latin typeface="+mn-ea"/>
            </a:endParaRPr>
          </a:p>
          <a:p>
            <a:r>
              <a:rPr kumimoji="1" lang="en-US" altLang="zh-TW" sz="2800" b="0" dirty="0" smtClean="0">
                <a:latin typeface="+mn-ea"/>
              </a:rPr>
              <a:t>Initialization:</a:t>
            </a:r>
          </a:p>
          <a:p>
            <a:pPr marL="514350" indent="-514350">
              <a:buFont typeface="Wingdings" charset="2"/>
              <a:buAutoNum type="circleNumWdWhitePlain"/>
            </a:pPr>
            <a:r>
              <a:rPr kumimoji="1" lang="en-US" altLang="zh-TW" sz="2800" dirty="0" err="1">
                <a:latin typeface="Courier New"/>
                <a:cs typeface="Courier New"/>
              </a:rPr>
              <a:t>i</a:t>
            </a:r>
            <a:r>
              <a:rPr kumimoji="1" lang="en-US" altLang="zh-TW" sz="2800" dirty="0" err="1" smtClean="0">
                <a:latin typeface="Courier New"/>
                <a:cs typeface="Courier New"/>
              </a:rPr>
              <a:t>nt</a:t>
            </a:r>
            <a:r>
              <a:rPr kumimoji="1" lang="en-US" altLang="zh-TW" sz="2800" dirty="0" smtClean="0">
                <a:latin typeface="Courier New"/>
                <a:cs typeface="Courier New"/>
              </a:rPr>
              <a:t>* </a:t>
            </a:r>
            <a:r>
              <a:rPr kumimoji="1" lang="en-US" altLang="zh-TW" sz="2800" dirty="0" err="1" smtClean="0">
                <a:latin typeface="Courier New"/>
                <a:cs typeface="Courier New"/>
              </a:rPr>
              <a:t>numberPtr</a:t>
            </a:r>
            <a:r>
              <a:rPr kumimoji="1" lang="en-US" altLang="zh-TW" sz="2800" dirty="0" smtClean="0">
                <a:latin typeface="Courier New"/>
                <a:cs typeface="Courier New"/>
              </a:rPr>
              <a:t> = </a:t>
            </a:r>
            <a:r>
              <a:rPr kumimoji="1" lang="en-US" altLang="zh-TW" sz="2800" dirty="0">
                <a:latin typeface="Courier New"/>
                <a:cs typeface="Courier New"/>
              </a:rPr>
              <a:t>0</a:t>
            </a:r>
            <a:r>
              <a:rPr kumimoji="1" lang="en-US" altLang="zh-TW" sz="2800" dirty="0" smtClean="0">
                <a:latin typeface="Courier New"/>
                <a:cs typeface="Courier New"/>
              </a:rPr>
              <a:t>;</a:t>
            </a:r>
          </a:p>
          <a:p>
            <a:pPr marL="514350" indent="-514350">
              <a:buFont typeface="Wingdings" charset="2"/>
              <a:buAutoNum type="circleNumWdWhitePlain"/>
            </a:pPr>
            <a:r>
              <a:rPr kumimoji="1" lang="en-US" altLang="zh-TW" sz="2800" dirty="0" err="1">
                <a:latin typeface="Courier New"/>
                <a:cs typeface="Courier New"/>
              </a:rPr>
              <a:t>i</a:t>
            </a:r>
            <a:r>
              <a:rPr kumimoji="1" lang="en-US" altLang="zh-TW" sz="2800" dirty="0" err="1" smtClean="0">
                <a:latin typeface="Courier New"/>
                <a:cs typeface="Courier New"/>
              </a:rPr>
              <a:t>nt</a:t>
            </a:r>
            <a:r>
              <a:rPr kumimoji="1" lang="en-US" altLang="zh-TW" sz="2800" dirty="0" smtClean="0">
                <a:latin typeface="Courier New"/>
                <a:cs typeface="Courier New"/>
              </a:rPr>
              <a:t>* </a:t>
            </a:r>
            <a:r>
              <a:rPr kumimoji="1" lang="en-US" altLang="zh-TW" sz="2800" dirty="0" err="1" smtClean="0">
                <a:latin typeface="Courier New"/>
                <a:cs typeface="Courier New"/>
              </a:rPr>
              <a:t>numberPtr</a:t>
            </a:r>
            <a:r>
              <a:rPr kumimoji="1" lang="en-US" altLang="zh-TW" sz="2800" dirty="0" smtClean="0">
                <a:latin typeface="Courier New"/>
                <a:cs typeface="Courier New"/>
              </a:rPr>
              <a:t> = NULL;</a:t>
            </a:r>
          </a:p>
          <a:p>
            <a:endParaRPr kumimoji="1" lang="zh-TW" altLang="en-US" sz="2800" b="0" dirty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2620641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zh-TW" sz="4000" b="1" dirty="0" smtClean="0">
                <a:latin typeface="+mj-ea"/>
              </a:rPr>
              <a:t>Practice #1 (1/3)</a:t>
            </a:r>
            <a:endParaRPr kumimoji="1" lang="zh-TW" altLang="en-US" sz="4000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457199" y="1752600"/>
            <a:ext cx="8339560" cy="4968141"/>
          </a:xfrm>
        </p:spPr>
        <p:txBody>
          <a:bodyPr>
            <a:normAutofit/>
          </a:bodyPr>
          <a:lstStyle/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In C++, function can only return one value a time. If you want the function to return multiple values, there are 2 solutions.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1. Call by pointer/reference.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2. Return an array</a:t>
            </a:r>
          </a:p>
          <a:p>
            <a:pPr marL="342900" indent="-342900">
              <a:buFont typeface="Arial"/>
              <a:buChar char="•"/>
            </a:pPr>
            <a:endParaRPr kumimoji="1" lang="en-US" altLang="zh-TW" sz="2800" b="0" dirty="0">
              <a:latin typeface="+mn-ea"/>
            </a:endParaRP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We practice call by pointer.</a:t>
            </a:r>
          </a:p>
        </p:txBody>
      </p:sp>
    </p:spTree>
    <p:extLst>
      <p:ext uri="{BB962C8B-B14F-4D97-AF65-F5344CB8AC3E}">
        <p14:creationId xmlns:p14="http://schemas.microsoft.com/office/powerpoint/2010/main" val="394327293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zh-TW" sz="4000" b="1" dirty="0" smtClean="0">
                <a:latin typeface="+mj-ea"/>
              </a:rPr>
              <a:t>Practice #1 (2/3)</a:t>
            </a:r>
            <a:endParaRPr kumimoji="1" lang="zh-TW" altLang="en-US" sz="4000" b="1" dirty="0">
              <a:latin typeface="+mj-ea"/>
            </a:endParaRPr>
          </a:p>
        </p:txBody>
      </p:sp>
      <p:sp>
        <p:nvSpPr>
          <p:cNvPr id="9" name="內容版面配置區 2"/>
          <p:cNvSpPr>
            <a:spLocks noGrp="1"/>
          </p:cNvSpPr>
          <p:nvPr>
            <p:ph idx="1"/>
          </p:nvPr>
        </p:nvSpPr>
        <p:spPr>
          <a:xfrm>
            <a:off x="457199" y="1752600"/>
            <a:ext cx="8339560" cy="4968141"/>
          </a:xfrm>
        </p:spPr>
        <p:txBody>
          <a:bodyPr>
            <a:normAutofit/>
          </a:bodyPr>
          <a:lstStyle/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Given a rectangle on a chess board, compute the number of black block and white blocks of the rectangle.</a:t>
            </a:r>
          </a:p>
          <a:p>
            <a:pPr marL="342900" indent="-342900">
              <a:buFont typeface="Arial"/>
              <a:buChar char="•"/>
            </a:pPr>
            <a:endParaRPr kumimoji="1" lang="en-US" altLang="zh-TW" sz="2800" b="0" dirty="0">
              <a:latin typeface="+mn-ea"/>
            </a:endParaRP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Example: given a1 and b1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Answer is 1, 1</a:t>
            </a:r>
          </a:p>
          <a:p>
            <a:pPr marL="342900" indent="-342900">
              <a:buFont typeface="Arial"/>
              <a:buChar char="•"/>
            </a:pPr>
            <a:endParaRPr kumimoji="1" lang="en-US" altLang="zh-TW" sz="2800" b="0" dirty="0" smtClean="0">
              <a:latin typeface="+mn-ea"/>
            </a:endParaRP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96186" y="3176587"/>
            <a:ext cx="3019425" cy="2943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7" name="矩形 6"/>
          <p:cNvSpPr/>
          <p:nvPr/>
        </p:nvSpPr>
        <p:spPr>
          <a:xfrm>
            <a:off x="5529943" y="5468982"/>
            <a:ext cx="798060" cy="426721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777406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zh-TW" sz="4000" b="1" dirty="0" smtClean="0">
                <a:latin typeface="+mj-ea"/>
              </a:rPr>
              <a:t>Practice #1 (</a:t>
            </a:r>
            <a:r>
              <a:rPr kumimoji="1" lang="en-US" altLang="zh-TW" sz="4000" b="1" dirty="0">
                <a:latin typeface="+mj-ea"/>
              </a:rPr>
              <a:t>3</a:t>
            </a:r>
            <a:r>
              <a:rPr kumimoji="1" lang="en-US" altLang="zh-TW" sz="4000" b="1" dirty="0" smtClean="0">
                <a:latin typeface="+mj-ea"/>
              </a:rPr>
              <a:t>/3)</a:t>
            </a:r>
            <a:endParaRPr kumimoji="1" lang="zh-TW" altLang="en-US" sz="4000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457199" y="1752600"/>
            <a:ext cx="8339560" cy="4968141"/>
          </a:xfrm>
        </p:spPr>
        <p:txBody>
          <a:bodyPr>
            <a:normAutofit/>
          </a:bodyPr>
          <a:lstStyle/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The function should look like</a:t>
            </a:r>
            <a:br>
              <a:rPr kumimoji="1" lang="en-US" altLang="zh-TW" sz="2800" b="0" dirty="0" smtClean="0">
                <a:latin typeface="+mn-ea"/>
              </a:rPr>
            </a:br>
            <a:r>
              <a:rPr kumimoji="1" lang="en-US" altLang="zh-TW" sz="2800" b="0" dirty="0" smtClean="0">
                <a:latin typeface="+mn-ea"/>
              </a:rPr>
              <a:t>void count(char x1, </a:t>
            </a:r>
            <a:r>
              <a:rPr kumimoji="1" lang="en-US" altLang="zh-TW" sz="2800" b="0" dirty="0" err="1" smtClean="0">
                <a:latin typeface="+mn-ea"/>
              </a:rPr>
              <a:t>int</a:t>
            </a:r>
            <a:r>
              <a:rPr kumimoji="1" lang="en-US" altLang="zh-TW" sz="2800" b="0" dirty="0" smtClean="0">
                <a:latin typeface="+mn-ea"/>
              </a:rPr>
              <a:t> y1, char x2, </a:t>
            </a:r>
            <a:r>
              <a:rPr kumimoji="1" lang="en-US" altLang="zh-TW" sz="2800" b="0" dirty="0" err="1" smtClean="0">
                <a:latin typeface="+mn-ea"/>
              </a:rPr>
              <a:t>int</a:t>
            </a:r>
            <a:r>
              <a:rPr kumimoji="1" lang="en-US" altLang="zh-TW" sz="2800" b="0" dirty="0" smtClean="0">
                <a:latin typeface="+mn-ea"/>
              </a:rPr>
              <a:t> y2, </a:t>
            </a:r>
            <a:r>
              <a:rPr kumimoji="1" lang="en-US" altLang="zh-TW" sz="2800" b="0" dirty="0" err="1" smtClean="0">
                <a:latin typeface="+mn-ea"/>
              </a:rPr>
              <a:t>int</a:t>
            </a:r>
            <a:r>
              <a:rPr kumimoji="1" lang="en-US" altLang="zh-TW" sz="2800" b="0" dirty="0" smtClean="0">
                <a:latin typeface="+mn-ea"/>
              </a:rPr>
              <a:t>* black, </a:t>
            </a:r>
            <a:r>
              <a:rPr kumimoji="1" lang="en-US" altLang="zh-TW" sz="2800" b="0" dirty="0" err="1" smtClean="0">
                <a:latin typeface="+mn-ea"/>
              </a:rPr>
              <a:t>int</a:t>
            </a:r>
            <a:r>
              <a:rPr kumimoji="1" lang="en-US" altLang="zh-TW" sz="2800" b="0" dirty="0" smtClean="0">
                <a:latin typeface="+mn-ea"/>
              </a:rPr>
              <a:t>* white).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>
                <a:latin typeface="+mn-ea"/>
              </a:rPr>
              <a:t>x</a:t>
            </a:r>
            <a:r>
              <a:rPr kumimoji="1" lang="en-US" altLang="zh-TW" sz="2800" b="0" dirty="0" smtClean="0">
                <a:latin typeface="+mn-ea"/>
              </a:rPr>
              <a:t>1 and y1 form the point 1 while x2 and y2 form the point 2.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>
                <a:latin typeface="+mn-ea"/>
              </a:rPr>
              <a:t>b</a:t>
            </a:r>
            <a:r>
              <a:rPr kumimoji="1" lang="en-US" altLang="zh-TW" sz="2800" b="0" dirty="0" smtClean="0">
                <a:latin typeface="+mn-ea"/>
              </a:rPr>
              <a:t>lack and white are the value you should return.</a:t>
            </a:r>
          </a:p>
          <a:p>
            <a:pPr marL="342900" indent="-342900">
              <a:buFont typeface="Arial"/>
              <a:buChar char="•"/>
            </a:pPr>
            <a:endParaRPr kumimoji="1" lang="en-US" altLang="zh-TW" sz="2800" b="0" dirty="0" smtClean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288010197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zh-TW" sz="4000" b="1" dirty="0" smtClean="0">
                <a:latin typeface="+mj-ea"/>
              </a:rPr>
              <a:t>Agenda</a:t>
            </a:r>
            <a:endParaRPr kumimoji="1" lang="zh-TW" altLang="en-US" sz="4000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solidFill>
                  <a:srgbClr val="7F7F7F"/>
                </a:solidFill>
                <a:latin typeface="+mn-ea"/>
              </a:rPr>
              <a:t>Practice #1 – call by pointer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latin typeface="+mn-ea"/>
              </a:rPr>
              <a:t>Practice #2 – call by reference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2800" b="0" dirty="0" smtClean="0">
                <a:solidFill>
                  <a:srgbClr val="7F7F7F"/>
                </a:solidFill>
                <a:latin typeface="+mn-ea"/>
              </a:rPr>
              <a:t>Practice #3 – dynamic two-dimensional arrays</a:t>
            </a:r>
          </a:p>
        </p:txBody>
      </p:sp>
    </p:spTree>
    <p:extLst>
      <p:ext uri="{BB962C8B-B14F-4D97-AF65-F5344CB8AC3E}">
        <p14:creationId xmlns:p14="http://schemas.microsoft.com/office/powerpoint/2010/main" val="1998220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304250" y="152718"/>
            <a:ext cx="5791200" cy="1371600"/>
          </a:xfrm>
        </p:spPr>
        <p:txBody>
          <a:bodyPr>
            <a:normAutofit/>
          </a:bodyPr>
          <a:lstStyle/>
          <a:p>
            <a:r>
              <a:rPr kumimoji="1" lang="en-US" altLang="zh-TW" sz="4000" dirty="0" smtClean="0">
                <a:latin typeface="+mj-ea"/>
              </a:rPr>
              <a:t>Review</a:t>
            </a:r>
            <a:endParaRPr kumimoji="1" lang="zh-TW" altLang="en-US" sz="4000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04250" y="1752600"/>
            <a:ext cx="8670418" cy="4954911"/>
          </a:xfrm>
        </p:spPr>
        <p:txBody>
          <a:bodyPr>
            <a:normAutofit/>
          </a:bodyPr>
          <a:lstStyle/>
          <a:p>
            <a:r>
              <a:rPr kumimoji="1" lang="en-US" altLang="zh-TW" sz="2800" b="0" dirty="0" smtClean="0">
                <a:latin typeface="+mn-ea"/>
              </a:rPr>
              <a:t>Declaration: </a:t>
            </a:r>
          </a:p>
          <a:p>
            <a:r>
              <a:rPr kumimoji="1" lang="en-US" altLang="zh-TW" sz="2800" i="1" u="sng" dirty="0">
                <a:latin typeface="Courier New"/>
                <a:cs typeface="Courier New"/>
              </a:rPr>
              <a:t>r</a:t>
            </a:r>
            <a:r>
              <a:rPr kumimoji="1" lang="en-US" altLang="zh-TW" sz="2800" i="1" u="sng" dirty="0" smtClean="0">
                <a:latin typeface="Courier New"/>
                <a:cs typeface="Courier New"/>
              </a:rPr>
              <a:t>eturn type</a:t>
            </a:r>
            <a:r>
              <a:rPr kumimoji="1" lang="en-US" altLang="zh-TW" sz="2800" i="1" dirty="0" smtClean="0">
                <a:latin typeface="Courier New"/>
                <a:cs typeface="Courier New"/>
              </a:rPr>
              <a:t> </a:t>
            </a:r>
            <a:r>
              <a:rPr kumimoji="1" lang="en-US" altLang="zh-TW" sz="2800" i="1" u="sng" dirty="0" smtClean="0">
                <a:latin typeface="Courier New"/>
                <a:cs typeface="Courier New"/>
              </a:rPr>
              <a:t>function name</a:t>
            </a:r>
            <a:r>
              <a:rPr kumimoji="1" lang="en-US" altLang="zh-TW" sz="2800" i="1" dirty="0" smtClean="0">
                <a:latin typeface="Courier New"/>
                <a:cs typeface="Courier New"/>
              </a:rPr>
              <a:t>(</a:t>
            </a:r>
            <a:r>
              <a:rPr kumimoji="1" lang="en-US" altLang="zh-TW" sz="2800" i="1" u="sng" dirty="0" smtClean="0">
                <a:latin typeface="Courier New"/>
                <a:cs typeface="Courier New"/>
              </a:rPr>
              <a:t>parameter type&amp; parameters)</a:t>
            </a:r>
            <a:endParaRPr kumimoji="1" lang="en-US" altLang="zh-TW" sz="2800" b="0" dirty="0" smtClean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13890540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基礎">
  <a:themeElements>
    <a:clrScheme name="基礎">
      <a:dk1>
        <a:srgbClr val="000000"/>
      </a:dk1>
      <a:lt1>
        <a:srgbClr val="FFFFFF"/>
      </a:lt1>
      <a:dk2>
        <a:srgbClr val="D1282E"/>
      </a:dk2>
      <a:lt2>
        <a:srgbClr val="C8C8B1"/>
      </a:lt2>
      <a:accent1>
        <a:srgbClr val="7A7A7A"/>
      </a:accent1>
      <a:accent2>
        <a:srgbClr val="F5C201"/>
      </a:accent2>
      <a:accent3>
        <a:srgbClr val="526DB0"/>
      </a:accent3>
      <a:accent4>
        <a:srgbClr val="989AAC"/>
      </a:accent4>
      <a:accent5>
        <a:srgbClr val="DC5924"/>
      </a:accent5>
      <a:accent6>
        <a:srgbClr val="B4B392"/>
      </a:accent6>
      <a:hlink>
        <a:srgbClr val="CC9900"/>
      </a:hlink>
      <a:folHlink>
        <a:srgbClr val="969696"/>
      </a:folHlink>
    </a:clrScheme>
    <a:fontScheme name="基礎">
      <a:majorFont>
        <a:latin typeface="Arial Black"/>
        <a:ea typeface=""/>
        <a:cs typeface=""/>
        <a:font script="Jpan" typeface="ＭＳ Ｐゴシック"/>
        <a:font script="Hang" typeface="HY견고딕"/>
        <a:font script="Hans" typeface="微软雅黑"/>
        <a:font script="Hant" typeface="微軟正黑體"/>
        <a:font script="Arab" typeface="Tahoma"/>
        <a:font script="Hebr" typeface="Tahoma"/>
        <a:font script="Thai" typeface="Tahoma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基礎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250000"/>
              </a:schemeClr>
            </a:gs>
            <a:gs pos="35000">
              <a:schemeClr val="phClr">
                <a:tint val="47000"/>
                <a:satMod val="275000"/>
              </a:schemeClr>
            </a:gs>
            <a:gs pos="100000">
              <a:schemeClr val="phClr">
                <a:tint val="25000"/>
                <a:satMod val="300000"/>
              </a:schemeClr>
            </a:gs>
          </a:gsLst>
          <a:lin ang="16200000" scaled="1"/>
        </a:gradFill>
        <a:solidFill>
          <a:schemeClr val="phClr">
            <a:satMod val="110000"/>
          </a:schemeClr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  <a:ln w="4127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9999" dist="23000" algn="bl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19050" algn="bl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l"/>
          </a:scene3d>
          <a:sp3d prstMaterial="plastic">
            <a:bevelT w="38100" h="31750"/>
          </a:sp3d>
        </a:effectStyle>
      </a:effectStyleLst>
      <a:bg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>
                <a:tint val="96000"/>
              </a:schemeClr>
              <a:schemeClr val="phClr">
                <a:shade val="94000"/>
              </a:schemeClr>
            </a:duotone>
          </a:blip>
          <a:tile tx="0" ty="0" sx="100000" sy="100000" flip="none" algn="tl"/>
        </a:blipFill>
        <a:gradFill rotWithShape="1">
          <a:gsLst>
            <a:gs pos="0">
              <a:schemeClr val="phClr">
                <a:tint val="84000"/>
                <a:satMod val="110000"/>
              </a:schemeClr>
            </a:gs>
            <a:gs pos="44000">
              <a:schemeClr val="phClr">
                <a:tint val="93000"/>
                <a:satMod val="115000"/>
              </a:schemeClr>
            </a:gs>
            <a:gs pos="100000">
              <a:schemeClr val="phClr">
                <a:tint val="100000"/>
                <a:shade val="59000"/>
                <a:satMod val="120000"/>
              </a:schemeClr>
            </a:gs>
          </a:gsLst>
          <a:path path="circle">
            <a:fillToRect l="40000" t="60000" r="60000" b="4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基礎.thmx</Template>
  <TotalTime>935</TotalTime>
  <Words>379</Words>
  <Application>Microsoft Office PowerPoint</Application>
  <PresentationFormat>如螢幕大小 (4:3)</PresentationFormat>
  <Paragraphs>74</Paragraphs>
  <Slides>15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7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15</vt:i4>
      </vt:variant>
    </vt:vector>
  </HeadingPairs>
  <TitlesOfParts>
    <vt:vector size="23" baseType="lpstr">
      <vt:lpstr>微軟正黑體</vt:lpstr>
      <vt:lpstr>新細明體</vt:lpstr>
      <vt:lpstr>Arial</vt:lpstr>
      <vt:lpstr>Arial Black</vt:lpstr>
      <vt:lpstr>Calibri</vt:lpstr>
      <vt:lpstr>Courier New</vt:lpstr>
      <vt:lpstr>Wingdings</vt:lpstr>
      <vt:lpstr>基礎</vt:lpstr>
      <vt:lpstr>Lab #05</vt:lpstr>
      <vt:lpstr>Agenda</vt:lpstr>
      <vt:lpstr>Agenda</vt:lpstr>
      <vt:lpstr>Review</vt:lpstr>
      <vt:lpstr>Practice #1 (1/3)</vt:lpstr>
      <vt:lpstr>Practice #1 (2/3)</vt:lpstr>
      <vt:lpstr>Practice #1 (3/3)</vt:lpstr>
      <vt:lpstr>Agenda</vt:lpstr>
      <vt:lpstr>Review</vt:lpstr>
      <vt:lpstr>Practice #2</vt:lpstr>
      <vt:lpstr>Agenda</vt:lpstr>
      <vt:lpstr>Review</vt:lpstr>
      <vt:lpstr>Practice #3</vt:lpstr>
      <vt:lpstr>Practice #3</vt:lpstr>
      <vt:lpstr>Practice #3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Lab #01</dc:title>
  <dc:creator>Chang Tammy</dc:creator>
  <cp:lastModifiedBy>zxcal</cp:lastModifiedBy>
  <cp:revision>89</cp:revision>
  <dcterms:created xsi:type="dcterms:W3CDTF">2015-03-03T01:58:10Z</dcterms:created>
  <dcterms:modified xsi:type="dcterms:W3CDTF">2015-04-15T07:59:33Z</dcterms:modified>
</cp:coreProperties>
</file>

<file path=docProps/thumbnail.jpeg>
</file>