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3"/>
  </p:notesMasterIdLst>
  <p:sldIdLst>
    <p:sldId id="256" r:id="rId2"/>
    <p:sldId id="259" r:id="rId3"/>
    <p:sldId id="287" r:id="rId4"/>
    <p:sldId id="282" r:id="rId5"/>
    <p:sldId id="268" r:id="rId6"/>
    <p:sldId id="290" r:id="rId7"/>
    <p:sldId id="288" r:id="rId8"/>
    <p:sldId id="285" r:id="rId9"/>
    <p:sldId id="277" r:id="rId10"/>
    <p:sldId id="289" r:id="rId11"/>
    <p:sldId id="279" r:id="rId12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1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4/22/15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#09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2015/04/22</a:t>
            </a:r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tammy Chang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3227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Randomization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#2 – </a:t>
            </a:r>
            <a:r>
              <a:rPr kumimoji="1" lang="en-US" altLang="zh-TW" sz="2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struct</a:t>
            </a:r>
            <a:endParaRPr kumimoji="1" lang="en-US" altLang="zh-TW" sz="2800" dirty="0" smtClean="0">
              <a:solidFill>
                <a:srgbClr val="7F7F7F"/>
              </a:solidFill>
              <a:latin typeface="Courier New"/>
              <a:cs typeface="Courier New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b="0" dirty="0" smtClean="0">
                <a:latin typeface="+mn-ea"/>
              </a:rPr>
              <a:t> with member functions</a:t>
            </a:r>
          </a:p>
        </p:txBody>
      </p:sp>
    </p:spTree>
    <p:extLst>
      <p:ext uri="{BB962C8B-B14F-4D97-AF65-F5344CB8AC3E}">
        <p14:creationId xmlns:p14="http://schemas.microsoft.com/office/powerpoint/2010/main" val="3882382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3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7638"/>
            <a:ext cx="851596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According to practice #2, there are five restaurants, each restaurant has the name, open hour, close hour, price and chosen or not.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Your program should random a time (hour) and find the best choice (cheapest) of the available restaurant(s). 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Each restaurant can only be chosen once, the program will stop when there is no choice which satisfied the randomize time. 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8005932"/>
              </p:ext>
            </p:extLst>
          </p:nvPr>
        </p:nvGraphicFramePr>
        <p:xfrm>
          <a:off x="3495078" y="4465479"/>
          <a:ext cx="5017459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6895"/>
                <a:gridCol w="2496031"/>
                <a:gridCol w="107453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Restaurant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Opening</a:t>
                      </a:r>
                      <a:r>
                        <a:rPr lang="en-US" altLang="zh-TW" baseline="0" dirty="0" smtClean="0"/>
                        <a:t> hours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Price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05:00~12:00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35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12:00~22:00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70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11:00~18:00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300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14:00~24:00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150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21:00~04:00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6158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3227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Randomization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struct</a:t>
            </a:r>
            <a:endParaRPr kumimoji="1" lang="en-US" altLang="zh-TW" sz="2800" dirty="0" smtClean="0">
              <a:latin typeface="Courier New"/>
              <a:cs typeface="Courier New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b="0" dirty="0" smtClean="0">
                <a:latin typeface="+mn-ea"/>
              </a:rPr>
              <a:t> with member functions</a:t>
            </a: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3227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Randomization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#2 – </a:t>
            </a:r>
            <a:r>
              <a:rPr kumimoji="1" lang="en-US" altLang="zh-TW" sz="2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struct</a:t>
            </a:r>
            <a:endParaRPr kumimoji="1" lang="en-US" altLang="zh-TW" sz="2800" dirty="0" smtClean="0">
              <a:solidFill>
                <a:srgbClr val="7F7F7F"/>
              </a:solidFill>
              <a:latin typeface="Courier New"/>
              <a:cs typeface="Courier New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#3 – </a:t>
            </a:r>
            <a:r>
              <a:rPr kumimoji="1" lang="en-US" altLang="zh-TW" sz="2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struct</a:t>
            </a: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 with member functions</a:t>
            </a:r>
          </a:p>
        </p:txBody>
      </p:sp>
    </p:spTree>
    <p:extLst>
      <p:ext uri="{BB962C8B-B14F-4D97-AF65-F5344CB8AC3E}">
        <p14:creationId xmlns:p14="http://schemas.microsoft.com/office/powerpoint/2010/main" val="1998756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517468" cy="4373563"/>
          </a:xfrm>
        </p:spPr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Functions: </a:t>
            </a:r>
          </a:p>
          <a:p>
            <a:r>
              <a:rPr kumimoji="1" lang="en-US" altLang="zh-TW" sz="2800" dirty="0" err="1" smtClean="0">
                <a:latin typeface="Courier New"/>
                <a:cs typeface="Courier New"/>
              </a:rPr>
              <a:t>srand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()</a:t>
            </a:r>
            <a:r>
              <a:rPr kumimoji="1" lang="en-US" altLang="zh-TW" sz="2800" dirty="0">
                <a:latin typeface="Courier New"/>
                <a:cs typeface="Courier New"/>
              </a:rPr>
              <a:t> 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&amp; rand()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-&gt; defined in  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&lt;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cstdlib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&gt;</a:t>
            </a:r>
          </a:p>
          <a:p>
            <a:endParaRPr kumimoji="1" lang="en-US" altLang="zh-TW" sz="2800" b="0" dirty="0">
              <a:latin typeface="+mn-ea"/>
            </a:endParaRPr>
          </a:p>
          <a:p>
            <a:r>
              <a:rPr kumimoji="1" lang="en-US" altLang="zh-TW" sz="2800" dirty="0" err="1" smtClean="0">
                <a:latin typeface="Courier New"/>
                <a:cs typeface="Courier New"/>
              </a:rPr>
              <a:t>int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rand</a:t>
            </a:r>
            <a:r>
              <a:rPr kumimoji="1" lang="en-US" altLang="zh-TW" sz="2800" dirty="0">
                <a:latin typeface="Courier New"/>
                <a:cs typeface="Courier New"/>
              </a:rPr>
              <a:t>(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)</a:t>
            </a:r>
            <a:r>
              <a:rPr kumimoji="1" lang="en-US" altLang="zh-TW" sz="2800" b="0" dirty="0" smtClean="0">
                <a:latin typeface="+mn-ea"/>
              </a:rPr>
              <a:t>: It </a:t>
            </a:r>
            <a:r>
              <a:rPr kumimoji="1" lang="en-US" altLang="zh-TW" sz="2800" b="0" u="sng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randomly</a:t>
            </a:r>
            <a:r>
              <a:rPr kumimoji="1" lang="en-US" altLang="zh-TW" sz="2800" b="0" dirty="0" smtClean="0">
                <a:latin typeface="+mn-ea"/>
              </a:rPr>
              <a:t> returns an integer between 0 and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RAND_MAX</a:t>
            </a:r>
            <a:endParaRPr kumimoji="1" lang="en-US" altLang="zh-TW" sz="2800" b="0" dirty="0">
              <a:latin typeface="Courier New"/>
              <a:cs typeface="Courier New"/>
            </a:endParaRPr>
          </a:p>
          <a:p>
            <a:r>
              <a:rPr kumimoji="1" lang="en-US" altLang="zh-TW" sz="2800" dirty="0" smtClean="0">
                <a:latin typeface="Courier New"/>
                <a:cs typeface="Courier New"/>
              </a:rPr>
              <a:t>void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srand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(unsigned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int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)</a:t>
            </a:r>
            <a:r>
              <a:rPr kumimoji="1" lang="en-US" altLang="zh-TW" sz="2800" b="0" dirty="0" smtClean="0">
                <a:latin typeface="+mn-ea"/>
              </a:rPr>
              <a:t>: A seed can be generated based on the input number</a:t>
            </a:r>
          </a:p>
        </p:txBody>
      </p:sp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884696" cy="473108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program will </a:t>
            </a:r>
            <a:r>
              <a:rPr kumimoji="1" lang="en-US" altLang="zh-TW" sz="2800" b="0" dirty="0" smtClean="0">
                <a:latin typeface="+mn-ea"/>
              </a:rPr>
              <a:t>randomly generate </a:t>
            </a:r>
            <a:r>
              <a:rPr kumimoji="1" lang="en-US" altLang="zh-TW" sz="2800" b="0" dirty="0" smtClean="0">
                <a:latin typeface="+mn-ea"/>
              </a:rPr>
              <a:t>an integer between 1~100. 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However, you don</a:t>
            </a:r>
            <a:r>
              <a:rPr kumimoji="1" lang="fr-FR" altLang="zh-TW" sz="2800" b="0" dirty="0" smtClean="0"/>
              <a:t>’</a:t>
            </a:r>
            <a:r>
              <a:rPr kumimoji="1" lang="en-US" altLang="zh-TW" sz="2800" b="0" dirty="0" smtClean="0">
                <a:latin typeface="+mn-ea"/>
              </a:rPr>
              <a:t>t know the integer generated.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enter one integer in the same range and the program will compare the two integers and print </a:t>
            </a:r>
            <a:r>
              <a:rPr kumimoji="1" lang="en-US" altLang="zh-TW" sz="2800" b="0" dirty="0" smtClean="0"/>
              <a:t>“</a:t>
            </a:r>
            <a:r>
              <a:rPr kumimoji="1" lang="en-US" altLang="zh-TW" sz="2800" b="0" dirty="0" smtClean="0">
                <a:latin typeface="+mn-ea"/>
              </a:rPr>
              <a:t>too small</a:t>
            </a:r>
            <a:r>
              <a:rPr kumimoji="1" lang="en-US" altLang="zh-TW" sz="2800" b="0" dirty="0" smtClean="0"/>
              <a:t>”</a:t>
            </a:r>
            <a:r>
              <a:rPr kumimoji="1" lang="en-US" altLang="zh-TW" sz="2800" b="0" dirty="0" smtClean="0">
                <a:latin typeface="+mn-ea"/>
              </a:rPr>
              <a:t>, </a:t>
            </a:r>
            <a:r>
              <a:rPr kumimoji="1" lang="en-US" altLang="zh-TW" sz="2800" b="0" dirty="0" smtClean="0"/>
              <a:t>“</a:t>
            </a:r>
            <a:r>
              <a:rPr kumimoji="1" lang="en-US" altLang="zh-TW" sz="2800" b="0" dirty="0" smtClean="0">
                <a:latin typeface="+mn-ea"/>
              </a:rPr>
              <a:t>too large</a:t>
            </a:r>
            <a:r>
              <a:rPr kumimoji="1" lang="en-US" altLang="zh-TW" sz="2800" b="0" dirty="0" smtClean="0"/>
              <a:t>”</a:t>
            </a:r>
            <a:r>
              <a:rPr kumimoji="1" lang="en-US" altLang="zh-TW" sz="2800" b="0" dirty="0" smtClean="0">
                <a:latin typeface="+mn-ea"/>
              </a:rPr>
              <a:t> or </a:t>
            </a:r>
            <a:r>
              <a:rPr kumimoji="1" lang="en-US" altLang="zh-TW" sz="2800" b="0" dirty="0" smtClean="0"/>
              <a:t>“</a:t>
            </a:r>
            <a:r>
              <a:rPr kumimoji="1" lang="en-US" altLang="zh-TW" sz="2800" b="0" dirty="0" smtClean="0">
                <a:latin typeface="+mn-ea"/>
              </a:rPr>
              <a:t>bingo</a:t>
            </a:r>
            <a:r>
              <a:rPr kumimoji="1" lang="en-US" altLang="zh-TW" sz="2800" b="0" dirty="0" smtClean="0"/>
              <a:t>”.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should use both </a:t>
            </a:r>
            <a:r>
              <a:rPr kumimoji="1" lang="en-US" altLang="zh-TW" sz="2800" b="0" dirty="0" err="1" smtClean="0">
                <a:latin typeface="Courier New"/>
                <a:cs typeface="Courier New"/>
              </a:rPr>
              <a:t>srand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()</a:t>
            </a:r>
            <a:r>
              <a:rPr kumimoji="1" lang="en-US" altLang="zh-TW" sz="2800" b="0" dirty="0" smtClean="0">
                <a:latin typeface="+mn-ea"/>
              </a:rPr>
              <a:t> and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rand()</a:t>
            </a: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#1B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884696" cy="473108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same as 1A, you should let the user keep entering new integers until he/her gets </a:t>
            </a:r>
            <a:r>
              <a:rPr kumimoji="1" lang="en-US" altLang="zh-TW" sz="2800" b="0" dirty="0"/>
              <a:t>“</a:t>
            </a:r>
            <a:r>
              <a:rPr kumimoji="1" lang="en-US" altLang="zh-TW" sz="2800" b="0" dirty="0">
                <a:latin typeface="+mn-ea"/>
              </a:rPr>
              <a:t>bingo</a:t>
            </a:r>
            <a:r>
              <a:rPr kumimoji="1" lang="en-US" altLang="zh-TW" sz="2800" b="0" dirty="0" smtClean="0"/>
              <a:t>”.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Demo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52429" y="3754670"/>
            <a:ext cx="7389466" cy="2994414"/>
          </a:xfrm>
          <a:prstGeom prst="rect">
            <a:avLst/>
          </a:prstGeom>
          <a:noFill/>
          <a:ln w="7620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1210832" y="3769439"/>
            <a:ext cx="4129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an integer: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210832" y="4263123"/>
            <a:ext cx="13996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smaller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210832" y="4786343"/>
            <a:ext cx="4129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an integer: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1210832" y="5288709"/>
            <a:ext cx="1166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larger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210832" y="5811929"/>
            <a:ext cx="41299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Please enter an integer: 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1210832" y="6238593"/>
            <a:ext cx="1286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bingo!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5340739" y="3787320"/>
            <a:ext cx="600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75</a:t>
            </a:r>
            <a:endParaRPr kumimoji="1" lang="zh-TW" altLang="en-US" sz="2800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5340739" y="4765489"/>
            <a:ext cx="600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30</a:t>
            </a:r>
          </a:p>
        </p:txBody>
      </p:sp>
      <p:sp>
        <p:nvSpPr>
          <p:cNvPr id="14" name="文字方塊 13"/>
          <p:cNvSpPr txBox="1"/>
          <p:nvPr/>
        </p:nvSpPr>
        <p:spPr>
          <a:xfrm>
            <a:off x="5340739" y="5811929"/>
            <a:ext cx="6008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2800" dirty="0">
                <a:solidFill>
                  <a:schemeClr val="tx2">
                    <a:lumMod val="75000"/>
                  </a:schemeClr>
                </a:solidFill>
                <a:latin typeface="+mn-ea"/>
              </a:rPr>
              <a:t>4</a:t>
            </a:r>
            <a:r>
              <a:rPr kumimoji="1" lang="en-US" altLang="zh-TW" sz="2800" dirty="0" smtClean="0">
                <a:solidFill>
                  <a:schemeClr val="tx2">
                    <a:lumMod val="75000"/>
                  </a:schemeClr>
                </a:solidFill>
                <a:latin typeface="+mn-ea"/>
              </a:rPr>
              <a:t>5</a:t>
            </a:r>
            <a:endParaRPr kumimoji="1" lang="zh-TW" altLang="en-US" sz="2800" dirty="0">
              <a:solidFill>
                <a:schemeClr val="tx2">
                  <a:lumMod val="7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59724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8232275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#1 – Randomization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struct</a:t>
            </a:r>
            <a:endParaRPr kumimoji="1" lang="en-US" altLang="zh-TW" sz="2800" dirty="0" smtClean="0">
              <a:latin typeface="Courier New"/>
              <a:cs typeface="Courier New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#3 – </a:t>
            </a:r>
            <a:r>
              <a:rPr kumimoji="1" lang="en-US" altLang="zh-TW" sz="2800" dirty="0" err="1" smtClean="0">
                <a:solidFill>
                  <a:srgbClr val="7F7F7F"/>
                </a:solidFill>
                <a:latin typeface="Courier New"/>
                <a:cs typeface="Courier New"/>
              </a:rPr>
              <a:t>struct</a:t>
            </a: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 with member functions</a:t>
            </a:r>
          </a:p>
        </p:txBody>
      </p:sp>
    </p:spTree>
    <p:extLst>
      <p:ext uri="{BB962C8B-B14F-4D97-AF65-F5344CB8AC3E}">
        <p14:creationId xmlns:p14="http://schemas.microsoft.com/office/powerpoint/2010/main" val="18379264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04250" y="1524318"/>
            <a:ext cx="8670418" cy="495491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Definition: </a:t>
            </a:r>
          </a:p>
          <a:p>
            <a:r>
              <a:rPr kumimoji="1" lang="en-US" altLang="zh-TW" sz="2800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name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{</a:t>
            </a:r>
            <a:endParaRPr kumimoji="1" lang="en-US" altLang="zh-TW" sz="2800" dirty="0" smtClean="0">
              <a:latin typeface="Courier New"/>
              <a:cs typeface="Courier New"/>
            </a:endParaRPr>
          </a:p>
          <a:p>
            <a:r>
              <a:rPr kumimoji="1" lang="en-US" altLang="zh-TW" sz="2800" dirty="0" smtClean="0">
                <a:latin typeface="Courier New"/>
                <a:cs typeface="Courier New"/>
              </a:rPr>
              <a:t>	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type1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field 1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i="1" dirty="0">
                <a:latin typeface="Courier New"/>
                <a:cs typeface="Courier New"/>
              </a:rPr>
              <a:t>	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type2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field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2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i="1" dirty="0">
                <a:latin typeface="Courier New"/>
                <a:cs typeface="Courier New"/>
              </a:rPr>
              <a:t>	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type3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field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3</a:t>
            </a:r>
            <a:r>
              <a:rPr kumimoji="1" lang="en-US" altLang="zh-TW" sz="2800" i="1" dirty="0" smtClean="0">
                <a:latin typeface="Courier New"/>
                <a:cs typeface="Courier New"/>
              </a:rPr>
              <a:t>;</a:t>
            </a:r>
          </a:p>
          <a:p>
            <a:r>
              <a:rPr kumimoji="1" lang="en-US" altLang="zh-TW" sz="2800" dirty="0" smtClean="0">
                <a:latin typeface="Courier New"/>
                <a:cs typeface="Courier New"/>
              </a:rPr>
              <a:t>};</a:t>
            </a:r>
            <a:endParaRPr kumimoji="1" lang="en-US" altLang="zh-TW" sz="2800" b="0" dirty="0" smtClean="0">
              <a:latin typeface="+mn-ea"/>
            </a:endParaRPr>
          </a:p>
          <a:p>
            <a:pPr marL="457200" indent="-457200">
              <a:buFont typeface="Arial"/>
              <a:buChar char="•"/>
            </a:pPr>
            <a:r>
              <a:rPr kumimoji="1" lang="en-US" altLang="zh-TW" sz="2800" b="0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b="0" dirty="0" smtClean="0">
                <a:latin typeface="+mn-ea"/>
              </a:rPr>
              <a:t> variable declaration: </a:t>
            </a:r>
          </a:p>
          <a:p>
            <a:r>
              <a:rPr kumimoji="1" lang="en-US" altLang="zh-TW" sz="2800" i="1" u="sng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 name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variable name</a:t>
            </a:r>
            <a:r>
              <a:rPr kumimoji="1" lang="en-US" altLang="zh-TW" sz="2800" dirty="0" smtClean="0">
                <a:latin typeface="Courier New"/>
                <a:cs typeface="Courier New"/>
              </a:rPr>
              <a:t>;</a:t>
            </a:r>
          </a:p>
          <a:p>
            <a:pPr marL="457200" indent="-4572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Accessing </a:t>
            </a:r>
            <a:r>
              <a:rPr kumimoji="1" lang="en-US" altLang="zh-TW" sz="2800" b="0" dirty="0" err="1" smtClean="0">
                <a:latin typeface="Courier New"/>
                <a:cs typeface="Courier New"/>
              </a:rPr>
              <a:t>struct</a:t>
            </a:r>
            <a:r>
              <a:rPr kumimoji="1" lang="en-US" altLang="zh-TW" sz="2800" b="0" dirty="0" smtClean="0">
                <a:latin typeface="+mn-ea"/>
              </a:rPr>
              <a:t> attributes: </a:t>
            </a:r>
            <a:endParaRPr kumimoji="1" lang="en-US" altLang="zh-TW" sz="2800" b="0" dirty="0">
              <a:latin typeface="+mn-ea"/>
            </a:endParaRPr>
          </a:p>
          <a:p>
            <a:r>
              <a:rPr kumimoji="1" lang="en-US" altLang="zh-TW" sz="2800" i="1" u="sng" dirty="0" err="1">
                <a:latin typeface="Courier New"/>
                <a:cs typeface="Courier New"/>
              </a:rPr>
              <a:t>struct</a:t>
            </a:r>
            <a:r>
              <a:rPr kumimoji="1" lang="en-US" altLang="zh-TW" sz="2800" i="1" u="sng" dirty="0">
                <a:latin typeface="Courier New"/>
                <a:cs typeface="Courier New"/>
              </a:rPr>
              <a:t> </a:t>
            </a:r>
            <a:r>
              <a:rPr kumimoji="1" lang="en-US" altLang="zh-TW" sz="2800" i="1" u="sng" dirty="0" err="1" smtClean="0">
                <a:latin typeface="Courier New"/>
                <a:cs typeface="Courier New"/>
              </a:rPr>
              <a:t>variable.attribute</a:t>
            </a:r>
            <a:r>
              <a:rPr kumimoji="1" lang="en-US" altLang="zh-TW" sz="2800" i="1" u="sng" dirty="0" smtClean="0">
                <a:latin typeface="Courier New"/>
                <a:cs typeface="Courier New"/>
              </a:rPr>
              <a:t> name</a:t>
            </a:r>
            <a:endParaRPr kumimoji="1" lang="en-US" altLang="zh-TW" sz="2800" b="0" dirty="0">
              <a:latin typeface="+mn-ea"/>
              <a:cs typeface="Courier New"/>
            </a:endParaRPr>
          </a:p>
          <a:p>
            <a:endParaRPr kumimoji="1" lang="en-US" altLang="zh-TW" sz="2800" b="0" dirty="0" smtClean="0">
              <a:latin typeface="+mn-ea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89054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599"/>
            <a:ext cx="8260190" cy="474445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There are five restaurants (A~E), their opening hours are below.</a:t>
            </a: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You enter a time (hour) and the program should print the available restaurant(s).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Every restaurant is a structure with three fields (name, open hour and close hour)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265224"/>
              </p:ext>
            </p:extLst>
          </p:nvPr>
        </p:nvGraphicFramePr>
        <p:xfrm>
          <a:off x="4276557" y="2319418"/>
          <a:ext cx="3703053" cy="2225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57684"/>
                <a:gridCol w="204536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Restaurant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Opening</a:t>
                      </a:r>
                      <a:r>
                        <a:rPr lang="en-US" altLang="zh-TW" baseline="0" dirty="0" smtClean="0"/>
                        <a:t> hours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05:00~12:00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12:00~22:00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11:00~18:00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D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14:00~24:00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21:00~04:00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1722</TotalTime>
  <Words>489</Words>
  <Application>Microsoft Macintosh PowerPoint</Application>
  <PresentationFormat>如螢幕大小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基礎</vt:lpstr>
      <vt:lpstr>Lab #09</vt:lpstr>
      <vt:lpstr>Agenda</vt:lpstr>
      <vt:lpstr>Agenda</vt:lpstr>
      <vt:lpstr>Review</vt:lpstr>
      <vt:lpstr>Practice #1a</vt:lpstr>
      <vt:lpstr>Practice #1B</vt:lpstr>
      <vt:lpstr>Agenda</vt:lpstr>
      <vt:lpstr>Review</vt:lpstr>
      <vt:lpstr>Practice #2</vt:lpstr>
      <vt:lpstr>Agenda</vt:lpstr>
      <vt:lpstr>Practice #3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Chang Tammy</cp:lastModifiedBy>
  <cp:revision>91</cp:revision>
  <dcterms:created xsi:type="dcterms:W3CDTF">2015-03-03T01:58:10Z</dcterms:created>
  <dcterms:modified xsi:type="dcterms:W3CDTF">2015-04-22T14:10:40Z</dcterms:modified>
</cp:coreProperties>
</file>