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60" r:id="rId1"/>
  </p:sldMasterIdLst>
  <p:notesMasterIdLst>
    <p:notesMasterId r:id="rId20"/>
  </p:notesMasterIdLst>
  <p:sldIdLst>
    <p:sldId id="256" r:id="rId2"/>
    <p:sldId id="311" r:id="rId3"/>
    <p:sldId id="332" r:id="rId4"/>
    <p:sldId id="287" r:id="rId5"/>
    <p:sldId id="286" r:id="rId6"/>
    <p:sldId id="291" r:id="rId7"/>
    <p:sldId id="327" r:id="rId8"/>
    <p:sldId id="293" r:id="rId9"/>
    <p:sldId id="333" r:id="rId10"/>
    <p:sldId id="296" r:id="rId11"/>
    <p:sldId id="318" r:id="rId12"/>
    <p:sldId id="341" r:id="rId13"/>
    <p:sldId id="340" r:id="rId14"/>
    <p:sldId id="334" r:id="rId15"/>
    <p:sldId id="335" r:id="rId16"/>
    <p:sldId id="336" r:id="rId17"/>
    <p:sldId id="301" r:id="rId18"/>
    <p:sldId id="304" r:id="rId19"/>
  </p:sldIdLst>
  <p:sldSz cx="9144000" cy="6858000" type="screen4x3"/>
  <p:notesSz cx="6858000" cy="9144000"/>
  <p:defaultTextStyle>
    <a:defPPr>
      <a:defRPr lang="zh-TW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74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佈景主題樣式 2 - 輔色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D083AE6-46FA-4A59-8FB0-9F97EB10719F}" styleName="淺色樣式 3 - 輔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中等深淺樣式 4 - 輔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中等深淺樣式 4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DBED569-4797-4DF1-A0F4-6AAB3CD982D8}" styleName="淺色樣式 3 - 輔色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06" autoAdjust="0"/>
    <p:restoredTop sz="94424" autoAdjust="0"/>
  </p:normalViewPr>
  <p:slideViewPr>
    <p:cSldViewPr snapToGrid="0" snapToObjects="1">
      <p:cViewPr varScale="1">
        <p:scale>
          <a:sx n="71" d="100"/>
          <a:sy n="71" d="100"/>
        </p:scale>
        <p:origin x="141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F5BFDE-5963-144C-8E12-4933E90D95AB}" type="datetimeFigureOut">
              <a:rPr kumimoji="1" lang="zh-TW" altLang="en-US" smtClean="0"/>
              <a:t>2015/6/3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DD3AC-56C3-8643-A10C-791B8272748F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537993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200" b="0" dirty="0" smtClean="0">
                <a:latin typeface="+mn-ea"/>
              </a:rPr>
              <a:t>Separate the index and score with a space, and separate the two students with a new line character.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DD3AC-56C3-8643-A10C-791B8272748F}" type="slidenum">
              <a:rPr kumimoji="1" lang="zh-TW" altLang="en-US" smtClean="0"/>
              <a:t>17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955695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2015/6/3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2015/6/3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2015/6/3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2015/6/3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2015/6/3</a:t>
            </a:fld>
            <a:endParaRPr kumimoji="1" lang="zh-TW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2015/6/3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2015/6/3</a:t>
            </a:fld>
            <a:endParaRPr kumimoji="1"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2015/6/3</a:t>
            </a:fld>
            <a:endParaRPr kumimoji="1"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2015/6/3</a:t>
            </a:fld>
            <a:endParaRPr kumimoji="1"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2015/6/3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將圖片拖曳至版面配置區或按一下圖示以新增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2015/6/3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8FF04E4C-8F1D-E741-B5A8-406CF75EBD87}" type="datetimeFigureOut">
              <a:rPr kumimoji="1" lang="zh-TW" altLang="en-US" smtClean="0"/>
              <a:t>2015/6/3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1" r:id="rId1"/>
    <p:sldLayoutId id="2147484162" r:id="rId2"/>
    <p:sldLayoutId id="2147484163" r:id="rId3"/>
    <p:sldLayoutId id="2147484164" r:id="rId4"/>
    <p:sldLayoutId id="2147484165" r:id="rId5"/>
    <p:sldLayoutId id="2147484166" r:id="rId6"/>
    <p:sldLayoutId id="2147484167" r:id="rId7"/>
    <p:sldLayoutId id="2147484168" r:id="rId8"/>
    <p:sldLayoutId id="2147484169" r:id="rId9"/>
    <p:sldLayoutId id="2147484170" r:id="rId10"/>
    <p:sldLayoutId id="21474841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TW" dirty="0" smtClean="0"/>
              <a:t>Lab #09</a:t>
            </a:r>
            <a:endParaRPr kumimoji="1" lang="zh-TW" altLang="en-US" dirty="0"/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TW" dirty="0" smtClean="0"/>
              <a:t>Date: 2015/06/03 (week 15)</a:t>
            </a:r>
          </a:p>
          <a:p>
            <a:r>
              <a:rPr kumimoji="1" lang="en-US" altLang="zh-TW" dirty="0" smtClean="0"/>
              <a:t>Presenter: Shelley sun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13936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cap="none" dirty="0">
                <a:latin typeface="+mj-ea"/>
              </a:rPr>
              <a:t>Function overriding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400" b="0" dirty="0" smtClean="0">
                <a:latin typeface="+mn-ea"/>
              </a:rPr>
              <a:t>We may also redefine existing member function inherited from a parent by using same </a:t>
            </a:r>
            <a:r>
              <a:rPr kumimoji="1" lang="en-US" altLang="zh-TW" sz="2400" b="0" dirty="0" smtClean="0">
                <a:solidFill>
                  <a:schemeClr val="accent5"/>
                </a:solidFill>
                <a:latin typeface="+mn-ea"/>
              </a:rPr>
              <a:t>function signature</a:t>
            </a:r>
            <a:r>
              <a:rPr kumimoji="1" lang="en-US" altLang="zh-TW" sz="2400" b="0" dirty="0" smtClean="0">
                <a:latin typeface="+mn-ea"/>
              </a:rPr>
              <a:t>.</a:t>
            </a:r>
            <a:br>
              <a:rPr kumimoji="1" lang="en-US" altLang="zh-TW" sz="2400" b="0" dirty="0" smtClean="0">
                <a:latin typeface="+mn-ea"/>
              </a:rPr>
            </a:br>
            <a:endParaRPr kumimoji="1" lang="en-US" altLang="zh-TW" sz="24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400" b="0" dirty="0">
                <a:latin typeface="+mn-ea"/>
              </a:rPr>
              <a:t>Inside the child class, </a:t>
            </a:r>
            <a:br>
              <a:rPr kumimoji="1" lang="en-US" altLang="zh-TW" sz="2400" b="0" dirty="0">
                <a:latin typeface="+mn-ea"/>
              </a:rPr>
            </a:br>
            <a:r>
              <a:rPr kumimoji="1" lang="en-US" altLang="zh-TW" sz="2400" b="0" dirty="0">
                <a:latin typeface="+mn-ea"/>
              </a:rPr>
              <a:t>we may invoke a </a:t>
            </a:r>
            <a:r>
              <a:rPr kumimoji="1" lang="en-US" altLang="zh-TW" sz="2400" b="0" dirty="0" smtClean="0">
                <a:latin typeface="+mn-ea"/>
              </a:rPr>
              <a:t/>
            </a:r>
            <a:br>
              <a:rPr kumimoji="1" lang="en-US" altLang="zh-TW" sz="2400" b="0" dirty="0" smtClean="0">
                <a:latin typeface="+mn-ea"/>
              </a:rPr>
            </a:br>
            <a:r>
              <a:rPr kumimoji="1" lang="en-US" altLang="zh-TW" sz="2400" b="0" dirty="0" smtClean="0">
                <a:latin typeface="+mn-ea"/>
              </a:rPr>
              <a:t>parent's </a:t>
            </a:r>
            <a:r>
              <a:rPr kumimoji="1" lang="en-US" altLang="zh-TW" sz="2400" b="0" dirty="0">
                <a:latin typeface="+mn-ea"/>
              </a:rPr>
              <a:t>member </a:t>
            </a:r>
            <a:br>
              <a:rPr kumimoji="1" lang="en-US" altLang="zh-TW" sz="2400" b="0" dirty="0">
                <a:latin typeface="+mn-ea"/>
              </a:rPr>
            </a:br>
            <a:r>
              <a:rPr kumimoji="1" lang="en-US" altLang="zh-TW" sz="2400" b="0" dirty="0">
                <a:latin typeface="+mn-ea"/>
              </a:rPr>
              <a:t>function by using ::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4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</p:txBody>
      </p:sp>
      <p:sp>
        <p:nvSpPr>
          <p:cNvPr id="8" name="內容版面配置區 2"/>
          <p:cNvSpPr txBox="1">
            <a:spLocks/>
          </p:cNvSpPr>
          <p:nvPr/>
        </p:nvSpPr>
        <p:spPr>
          <a:xfrm>
            <a:off x="4141694" y="2852195"/>
            <a:ext cx="4213412" cy="337521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550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class MyVector2D : public 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MyVector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{ </a:t>
            </a:r>
          </a:p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public: </a:t>
            </a:r>
          </a:p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  <a:endParaRPr lang="en-US" altLang="zh-TW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sz="28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void print() </a:t>
            </a:r>
            <a:r>
              <a:rPr lang="en-US" altLang="zh-TW" sz="2800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altLang="zh-TW" sz="28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</a:p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}; </a:t>
            </a:r>
          </a:p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void MyVector2D::print() 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{ </a:t>
            </a: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sz="2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cout</a:t>
            </a:r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&lt;&lt; "2D: "; </a:t>
            </a:r>
          </a:p>
          <a:p>
            <a:r>
              <a:rPr lang="en-US" altLang="zh-TW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sz="2800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MyVector</a:t>
            </a:r>
            <a:r>
              <a:rPr lang="en-US" altLang="zh-TW" sz="28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::print(); </a:t>
            </a:r>
            <a:endParaRPr lang="en-US" altLang="zh-TW" sz="2800" dirty="0" smtClean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endParaRPr lang="zh-TW" altLang="en-US" sz="2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62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724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cap="none" dirty="0" smtClean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#2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Continue with practice #1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>
                <a:latin typeface="+mn-ea"/>
              </a:rPr>
              <a:t>Now, let's override </a:t>
            </a:r>
            <a:r>
              <a:rPr kumimoji="1" lang="en-US" altLang="zh-TW" sz="2800" b="0" dirty="0">
                <a:solidFill>
                  <a:schemeClr val="accent5"/>
                </a:solidFill>
                <a:latin typeface="+mn-ea"/>
              </a:rPr>
              <a:t>print() </a:t>
            </a:r>
            <a:r>
              <a:rPr kumimoji="1" lang="en-US" altLang="zh-TW" sz="2800" b="0" dirty="0">
                <a:latin typeface="+mn-ea"/>
              </a:rPr>
              <a:t>so the print() in </a:t>
            </a:r>
            <a:r>
              <a:rPr kumimoji="1" lang="en-US" altLang="zh-TW" sz="2800" dirty="0">
                <a:latin typeface="+mn-ea"/>
              </a:rPr>
              <a:t>Rectangle</a:t>
            </a:r>
            <a:r>
              <a:rPr kumimoji="1" lang="en-US" altLang="zh-TW" sz="2800" b="0" dirty="0">
                <a:latin typeface="+mn-ea"/>
              </a:rPr>
              <a:t> would output</a:t>
            </a:r>
          </a:p>
          <a:p>
            <a:pPr lvl="1" indent="0">
              <a:buNone/>
            </a:pPr>
            <a:r>
              <a:rPr kumimoji="1" lang="en-US" altLang="zh-TW" sz="2400" dirty="0">
                <a:latin typeface="+mn-ea"/>
              </a:rPr>
              <a:t>"The width and height of the rectangle are :" a </a:t>
            </a:r>
            <a:r>
              <a:rPr kumimoji="1" lang="en-US" altLang="zh-TW" sz="2400" dirty="0" smtClean="0">
                <a:latin typeface="+mn-ea"/>
              </a:rPr>
              <a:t>b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>
                <a:latin typeface="+mn-ea"/>
              </a:rPr>
              <a:t>Next, define a member function </a:t>
            </a:r>
            <a:r>
              <a:rPr kumimoji="1" lang="en-US" altLang="zh-TW" sz="2800" b="0" dirty="0">
                <a:solidFill>
                  <a:schemeClr val="accent5"/>
                </a:solidFill>
                <a:latin typeface="+mn-ea"/>
              </a:rPr>
              <a:t>area()</a:t>
            </a:r>
            <a:r>
              <a:rPr kumimoji="1" lang="en-US" altLang="zh-TW" sz="2800" b="0" dirty="0">
                <a:latin typeface="+mn-ea"/>
              </a:rPr>
              <a:t> to calculate the area of the </a:t>
            </a:r>
            <a:r>
              <a:rPr kumimoji="1" lang="en-US" altLang="zh-TW" sz="2800" dirty="0">
                <a:latin typeface="+mn-ea"/>
              </a:rPr>
              <a:t>Rectangle</a:t>
            </a:r>
            <a:r>
              <a:rPr kumimoji="1" lang="en-US" altLang="zh-TW" sz="2800" b="0" dirty="0" smtClean="0">
                <a:latin typeface="+mn-ea"/>
              </a:rPr>
              <a:t>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Also </a:t>
            </a:r>
            <a:r>
              <a:rPr kumimoji="1" lang="en-US" altLang="zh-TW" sz="2800" b="0" dirty="0">
                <a:latin typeface="+mn-ea"/>
              </a:rPr>
              <a:t>define a member function </a:t>
            </a:r>
            <a:r>
              <a:rPr kumimoji="1" lang="en-US" altLang="zh-TW" sz="2800" b="0" dirty="0" smtClean="0">
                <a:solidFill>
                  <a:schemeClr val="accent5"/>
                </a:solidFill>
                <a:latin typeface="+mn-ea"/>
              </a:rPr>
              <a:t>perimeter()</a:t>
            </a:r>
            <a:r>
              <a:rPr kumimoji="1" lang="en-US" altLang="zh-TW" sz="2800" b="0" dirty="0" smtClean="0">
                <a:latin typeface="+mn-ea"/>
              </a:rPr>
              <a:t> </a:t>
            </a:r>
            <a:r>
              <a:rPr kumimoji="1" lang="en-US" altLang="zh-TW" sz="2800" b="0" dirty="0">
                <a:latin typeface="+mn-ea"/>
              </a:rPr>
              <a:t>to calculate the </a:t>
            </a:r>
            <a:r>
              <a:rPr kumimoji="1" lang="en-US" altLang="zh-TW" sz="2800" b="0" dirty="0" smtClean="0">
                <a:latin typeface="+mn-ea"/>
              </a:rPr>
              <a:t>perimeter </a:t>
            </a:r>
            <a:r>
              <a:rPr kumimoji="1" lang="en-US" altLang="zh-TW" sz="2800" b="0" dirty="0">
                <a:latin typeface="+mn-ea"/>
              </a:rPr>
              <a:t>of </a:t>
            </a:r>
            <a:r>
              <a:rPr kumimoji="1" lang="en-US" altLang="zh-TW" sz="2800" b="0" dirty="0" smtClean="0">
                <a:latin typeface="+mn-ea"/>
              </a:rPr>
              <a:t>the </a:t>
            </a:r>
            <a:r>
              <a:rPr kumimoji="1" lang="en-US" altLang="zh-TW" sz="2800" dirty="0" smtClean="0">
                <a:latin typeface="+mn-ea"/>
              </a:rPr>
              <a:t>Polygon</a:t>
            </a:r>
            <a:endParaRPr kumimoji="1" lang="en-US" altLang="zh-TW" sz="280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85144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724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cap="none" dirty="0" smtClean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#2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Example</a:t>
            </a:r>
            <a:r>
              <a:rPr kumimoji="1" lang="en-US" altLang="zh-TW" sz="2800" b="0" dirty="0">
                <a:latin typeface="+mn-ea"/>
              </a:rPr>
              <a:t> </a:t>
            </a:r>
            <a:r>
              <a:rPr kumimoji="1" lang="en-US" altLang="zh-TW" sz="2800" b="0" dirty="0" smtClean="0">
                <a:latin typeface="+mn-ea"/>
              </a:rPr>
              <a:t>format:</a:t>
            </a:r>
            <a:endParaRPr kumimoji="1" lang="en-US" altLang="zh-TW" sz="28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</p:txBody>
      </p:sp>
      <p:sp>
        <p:nvSpPr>
          <p:cNvPr id="4" name="內容版面配置區 2"/>
          <p:cNvSpPr txBox="1">
            <a:spLocks/>
          </p:cNvSpPr>
          <p:nvPr/>
        </p:nvSpPr>
        <p:spPr>
          <a:xfrm>
            <a:off x="607637" y="2782527"/>
            <a:ext cx="3797394" cy="3415035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class Rectangle </a:t>
            </a:r>
            <a:r>
              <a:rPr lang="en-US" altLang="zh-TW" sz="18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  <a:p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public:</a:t>
            </a:r>
          </a:p>
          <a:p>
            <a:r>
              <a:rPr lang="en-US" altLang="zh-TW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Rectangle</a:t>
            </a:r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Rectangle(</a:t>
            </a:r>
            <a:r>
              <a:rPr lang="en-US" altLang="zh-TW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a, </a:t>
            </a:r>
            <a:r>
              <a:rPr lang="en-US" altLang="zh-TW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b);</a:t>
            </a:r>
          </a:p>
          <a:p>
            <a:r>
              <a:rPr lang="en-US" altLang="zh-TW" sz="1800" dirty="0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sz="1800" dirty="0" err="1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1800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area</a:t>
            </a:r>
            <a:r>
              <a:rPr lang="en-US" altLang="zh-TW" sz="1800" dirty="0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(); </a:t>
            </a:r>
            <a:r>
              <a:rPr lang="en-US" altLang="zh-TW" sz="18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//implement</a:t>
            </a:r>
            <a:endParaRPr lang="en-US" altLang="zh-TW" sz="1800" dirty="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sz="1800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void print();</a:t>
            </a:r>
          </a:p>
          <a:p>
            <a:r>
              <a:rPr lang="en-US" altLang="zh-TW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}; </a:t>
            </a:r>
            <a:endParaRPr lang="en-US" altLang="zh-TW" sz="1800" dirty="0" smtClean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4745690" y="1752600"/>
            <a:ext cx="3672169" cy="4444962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class </a:t>
            </a:r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Poly</a:t>
            </a:r>
          </a:p>
          <a:p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 </a:t>
            </a:r>
          </a:p>
          <a:p>
            <a:r>
              <a:rPr lang="en-US" altLang="zh-TW" sz="18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...: </a:t>
            </a:r>
          </a:p>
          <a:p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n;</a:t>
            </a:r>
          </a:p>
          <a:p>
            <a:r>
              <a:rPr lang="en-US" altLang="zh-TW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* sides;</a:t>
            </a:r>
          </a:p>
          <a:p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public:</a:t>
            </a:r>
          </a:p>
          <a:p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Poly(); </a:t>
            </a:r>
            <a:endParaRPr lang="en-US" altLang="zh-TW" sz="1800" dirty="0" smtClean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Poly(</a:t>
            </a:r>
            <a:r>
              <a:rPr lang="en-US" altLang="zh-TW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dim, </a:t>
            </a:r>
            <a:r>
              <a:rPr lang="en-US" altLang="zh-TW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v[]); </a:t>
            </a:r>
          </a:p>
          <a:p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void print</a:t>
            </a:r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();</a:t>
            </a:r>
          </a:p>
          <a:p>
            <a:r>
              <a:rPr lang="en-US" altLang="zh-TW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1800" dirty="0" err="1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1800" dirty="0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perimeter();</a:t>
            </a:r>
            <a:endParaRPr lang="en-US" altLang="zh-TW" sz="1800" dirty="0" smtClean="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}; </a:t>
            </a:r>
            <a:endParaRPr lang="zh-TW" altLang="en-US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912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52600"/>
            <a:ext cx="7772400" cy="43735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Input the </a:t>
            </a:r>
            <a:r>
              <a:rPr kumimoji="1" lang="en-US" altLang="zh-TW" sz="2800" dirty="0" smtClean="0">
                <a:latin typeface="+mn-ea"/>
              </a:rPr>
              <a:t>width</a:t>
            </a:r>
            <a:r>
              <a:rPr kumimoji="1" lang="en-US" altLang="zh-TW" sz="2800" b="0" dirty="0" smtClean="0">
                <a:latin typeface="+mn-ea"/>
              </a:rPr>
              <a:t> and </a:t>
            </a:r>
            <a:r>
              <a:rPr kumimoji="1" lang="en-US" altLang="zh-TW" sz="2800" dirty="0" smtClean="0">
                <a:latin typeface="+mn-ea"/>
              </a:rPr>
              <a:t>height</a:t>
            </a:r>
            <a:r>
              <a:rPr kumimoji="1" lang="en-US" altLang="zh-TW" sz="2800" b="0" dirty="0" smtClean="0">
                <a:latin typeface="+mn-ea"/>
              </a:rPr>
              <a:t> to initialize a Rectangle, and use </a:t>
            </a:r>
            <a:r>
              <a:rPr kumimoji="1" lang="en-US" altLang="zh-TW" sz="2800" dirty="0" smtClean="0">
                <a:latin typeface="+mn-ea"/>
              </a:rPr>
              <a:t>print(), </a:t>
            </a:r>
            <a:r>
              <a:rPr kumimoji="1" lang="en-US" altLang="zh-TW" sz="2800" dirty="0">
                <a:latin typeface="+mn-ea"/>
              </a:rPr>
              <a:t>area</a:t>
            </a:r>
            <a:r>
              <a:rPr kumimoji="1" lang="en-US" altLang="zh-TW" sz="2800" dirty="0" smtClean="0">
                <a:latin typeface="+mn-ea"/>
              </a:rPr>
              <a:t>(), perimeter() </a:t>
            </a:r>
            <a:r>
              <a:rPr kumimoji="1" lang="en-US" altLang="zh-TW" sz="2800" b="0" dirty="0" smtClean="0">
                <a:latin typeface="+mn-ea"/>
              </a:rPr>
              <a:t>to output the w and h of the rectangle and  calculate the area, perimeter.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Input</a:t>
            </a:r>
            <a:br>
              <a:rPr kumimoji="1" lang="en-US" altLang="zh-TW" sz="2800" b="0" dirty="0" smtClean="0">
                <a:latin typeface="+mn-ea"/>
              </a:rPr>
            </a:b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Output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>
              <a:latin typeface="+mn-ea"/>
            </a:endParaRPr>
          </a:p>
          <a:p>
            <a:endParaRPr kumimoji="1" lang="en-US" altLang="zh-TW" sz="2800" b="0" dirty="0">
              <a:latin typeface="+mn-ea"/>
            </a:endParaRPr>
          </a:p>
          <a:p>
            <a:endParaRPr kumimoji="1" lang="en-US" altLang="zh-TW" sz="2800" b="0" dirty="0" smtClean="0">
              <a:latin typeface="+mn-ea"/>
            </a:endParaRPr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457200" y="152718"/>
            <a:ext cx="77724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TW" sz="4000" b="1" cap="none" dirty="0" smtClean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#</a:t>
            </a:r>
            <a:r>
              <a:rPr kumimoji="1" lang="en-US" altLang="zh-TW" sz="4000" b="1" dirty="0">
                <a:latin typeface="+mj-ea"/>
              </a:rPr>
              <a:t>2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2336730" y="4459866"/>
            <a:ext cx="6134372" cy="2123658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kumimoji="1" lang="en-US" altLang="zh-TW" sz="2800" dirty="0" smtClean="0">
                <a:latin typeface="+mn-ea"/>
              </a:rPr>
              <a:t>The </a:t>
            </a:r>
            <a:r>
              <a:rPr kumimoji="1" lang="en-US" altLang="zh-TW" sz="2800" dirty="0">
                <a:latin typeface="+mn-ea"/>
              </a:rPr>
              <a:t>width and height of the </a:t>
            </a:r>
            <a:r>
              <a:rPr kumimoji="1" lang="en-US" altLang="zh-TW" sz="2800" dirty="0" smtClean="0">
                <a:latin typeface="+mn-ea"/>
              </a:rPr>
              <a:t/>
            </a:r>
            <a:br>
              <a:rPr kumimoji="1" lang="en-US" altLang="zh-TW" sz="2800" dirty="0" smtClean="0">
                <a:latin typeface="+mn-ea"/>
              </a:rPr>
            </a:br>
            <a:r>
              <a:rPr kumimoji="1" lang="en-US" altLang="zh-TW" sz="2800" dirty="0" smtClean="0">
                <a:latin typeface="+mn-ea"/>
              </a:rPr>
              <a:t>rectangle </a:t>
            </a:r>
            <a:r>
              <a:rPr kumimoji="1" lang="en-US" altLang="zh-TW" sz="2800" dirty="0">
                <a:latin typeface="+mn-ea"/>
              </a:rPr>
              <a:t>are </a:t>
            </a:r>
            <a:r>
              <a:rPr kumimoji="1" lang="en-US" altLang="zh-TW" sz="2800" dirty="0" smtClean="0">
                <a:latin typeface="+mn-ea"/>
              </a:rPr>
              <a:t>: 5 3</a:t>
            </a:r>
            <a:endParaRPr kumimoji="1" lang="en-US" altLang="zh-TW" sz="2800" dirty="0">
              <a:latin typeface="+mn-ea"/>
            </a:endParaRPr>
          </a:p>
          <a:p>
            <a:pPr>
              <a:spcAft>
                <a:spcPts val="1200"/>
              </a:spcAft>
            </a:pPr>
            <a:r>
              <a:rPr kumimoji="1" lang="en-US" altLang="zh-TW" sz="2800" dirty="0" smtClean="0">
                <a:latin typeface="+mn-ea"/>
              </a:rPr>
              <a:t>The </a:t>
            </a:r>
            <a:r>
              <a:rPr kumimoji="1" lang="en-US" altLang="zh-TW" sz="2800" dirty="0">
                <a:latin typeface="+mn-ea"/>
              </a:rPr>
              <a:t>area of the rectangle is </a:t>
            </a:r>
            <a:r>
              <a:rPr kumimoji="1" lang="en-US" altLang="zh-TW" sz="2800" dirty="0" smtClean="0">
                <a:latin typeface="+mn-ea"/>
              </a:rPr>
              <a:t>: 15</a:t>
            </a:r>
          </a:p>
          <a:p>
            <a:r>
              <a:rPr kumimoji="1" lang="en-US" altLang="zh-TW" sz="2800" dirty="0" smtClean="0">
                <a:latin typeface="+mn-ea"/>
              </a:rPr>
              <a:t>The perimeter of the polygon is : 16</a:t>
            </a:r>
            <a:endParaRPr kumimoji="1" lang="en-US" altLang="zh-TW" sz="2800" dirty="0">
              <a:latin typeface="+mn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336730" y="3703335"/>
            <a:ext cx="691215" cy="523220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TW" sz="2800" dirty="0" smtClean="0">
                <a:latin typeface="+mn-ea"/>
              </a:rPr>
              <a:t>5 3</a:t>
            </a:r>
          </a:p>
        </p:txBody>
      </p:sp>
    </p:spTree>
    <p:extLst>
      <p:ext uri="{BB962C8B-B14F-4D97-AF65-F5344CB8AC3E}">
        <p14:creationId xmlns:p14="http://schemas.microsoft.com/office/powerpoint/2010/main" val="118773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3200" b="0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Practice #1 </a:t>
            </a:r>
            <a:r>
              <a:rPr kumimoji="1" lang="en-US" altLang="zh-TW" sz="3200" b="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– Inheritance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Practice </a:t>
            </a:r>
            <a:r>
              <a:rPr kumimoji="1" lang="en-US" altLang="zh-TW" sz="3200" b="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#2 </a:t>
            </a:r>
            <a:r>
              <a:rPr kumimoji="1" lang="en-US" altLang="zh-TW" sz="3200" b="0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– </a:t>
            </a:r>
            <a:r>
              <a:rPr kumimoji="1" lang="en-US" altLang="zh-TW" sz="3200" b="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Function overriding</a:t>
            </a:r>
            <a:endParaRPr kumimoji="1" lang="en-US" altLang="zh-TW" sz="3200" b="0" dirty="0">
              <a:solidFill>
                <a:schemeClr val="accent1">
                  <a:lumMod val="40000"/>
                  <a:lumOff val="60000"/>
                </a:schemeClr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>
                <a:latin typeface="+mn-ea"/>
              </a:rPr>
              <a:t>Practice </a:t>
            </a:r>
            <a:r>
              <a:rPr kumimoji="1" lang="en-US" altLang="zh-TW" sz="3200" b="0" dirty="0" smtClean="0">
                <a:latin typeface="+mn-ea"/>
              </a:rPr>
              <a:t>#3 – Cascade Inheritance</a:t>
            </a:r>
            <a:endParaRPr kumimoji="1" lang="en-US" altLang="zh-TW" sz="32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4263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cap="none" dirty="0">
                <a:latin typeface="+mj-ea"/>
              </a:rPr>
              <a:t>Cascade Inheritance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400" b="0" dirty="0">
                <a:latin typeface="+mn-ea"/>
              </a:rPr>
              <a:t>While a child inherits its parent, it may have a grandchild </a:t>
            </a:r>
            <a:r>
              <a:rPr kumimoji="1" lang="en-US" altLang="zh-TW" sz="2400" b="0" dirty="0" smtClean="0">
                <a:latin typeface="+mn-ea"/>
              </a:rPr>
              <a:t>inheriting </a:t>
            </a:r>
            <a:r>
              <a:rPr kumimoji="1" lang="en-US" altLang="zh-TW" sz="2400" b="0" dirty="0">
                <a:latin typeface="+mn-ea"/>
              </a:rPr>
              <a:t>itself</a:t>
            </a:r>
            <a:r>
              <a:rPr kumimoji="1" lang="en-US" altLang="zh-TW" sz="2400" b="0" dirty="0" smtClean="0">
                <a:latin typeface="+mn-ea"/>
              </a:rPr>
              <a:t>.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4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4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</p:txBody>
      </p:sp>
      <p:grpSp>
        <p:nvGrpSpPr>
          <p:cNvPr id="17" name="群組 16"/>
          <p:cNvGrpSpPr/>
          <p:nvPr/>
        </p:nvGrpSpPr>
        <p:grpSpPr>
          <a:xfrm>
            <a:off x="6400799" y="2633271"/>
            <a:ext cx="2160495" cy="3581400"/>
            <a:chOff x="5916705" y="2633271"/>
            <a:chExt cx="2160495" cy="3581400"/>
          </a:xfrm>
        </p:grpSpPr>
        <p:sp>
          <p:nvSpPr>
            <p:cNvPr id="5" name="內容版面配置區 2"/>
            <p:cNvSpPr txBox="1">
              <a:spLocks/>
            </p:cNvSpPr>
            <p:nvPr/>
          </p:nvSpPr>
          <p:spPr>
            <a:xfrm>
              <a:off x="5916706" y="2633271"/>
              <a:ext cx="2160494" cy="805404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rm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spcAft>
                  <a:spcPts val="600"/>
                </a:spcAft>
                <a:buFont typeface="Arial" pitchFamily="34" charset="0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Font typeface="Arial" pitchFamily="34" charset="0"/>
                <a:buChar char="•"/>
                <a:defRPr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TW" sz="2400" dirty="0" err="1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Myvector</a:t>
              </a:r>
              <a:endParaRPr lang="zh-TW" alt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7" name="內容版面配置區 2"/>
            <p:cNvSpPr txBox="1">
              <a:spLocks/>
            </p:cNvSpPr>
            <p:nvPr/>
          </p:nvSpPr>
          <p:spPr>
            <a:xfrm>
              <a:off x="5916705" y="5409267"/>
              <a:ext cx="2160495" cy="805404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rm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spcAft>
                  <a:spcPts val="600"/>
                </a:spcAft>
                <a:buFont typeface="Arial" pitchFamily="34" charset="0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Font typeface="Arial" pitchFamily="34" charset="0"/>
                <a:buChar char="•"/>
                <a:defRPr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TW" sz="2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NNVector2D</a:t>
              </a:r>
              <a:endParaRPr lang="zh-TW" alt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0" name="內容版面配置區 2"/>
            <p:cNvSpPr txBox="1">
              <a:spLocks/>
            </p:cNvSpPr>
            <p:nvPr/>
          </p:nvSpPr>
          <p:spPr>
            <a:xfrm>
              <a:off x="5916707" y="4021269"/>
              <a:ext cx="2160493" cy="805404"/>
            </a:xfrm>
            <a:prstGeom prst="rect">
              <a:avLst/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 anchorCtr="0">
              <a:normAutofit/>
            </a:bodyPr>
            <a:lstStyle>
              <a:lvl1pPr marL="0" indent="0" algn="l" defTabSz="914400" rtl="0" eaLnBrk="1" latinLnBrk="0" hangingPunct="1">
                <a:spcBef>
                  <a:spcPct val="20000"/>
                </a:spcBef>
                <a:spcAft>
                  <a:spcPts val="600"/>
                </a:spcAft>
                <a:buFont typeface="Arial" pitchFamily="34" charset="0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-18288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Font typeface="Arial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Font typeface="Arial" pitchFamily="34" charset="0"/>
                <a:buChar char="•"/>
                <a:defRPr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Clr>
                  <a:schemeClr val="tx2"/>
                </a:buClr>
                <a:buFont typeface="Arial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TW" sz="24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MyVector2D</a:t>
              </a:r>
              <a:endParaRPr lang="zh-TW" altLang="en-US" sz="2400" dirty="0" smtClean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cxnSp>
          <p:nvCxnSpPr>
            <p:cNvPr id="11" name="直線單箭頭接點 10"/>
            <p:cNvCxnSpPr>
              <a:stCxn id="10" idx="0"/>
              <a:endCxn id="5" idx="2"/>
            </p:cNvCxnSpPr>
            <p:nvPr/>
          </p:nvCxnSpPr>
          <p:spPr>
            <a:xfrm flipH="1" flipV="1">
              <a:off x="6996953" y="3438675"/>
              <a:ext cx="1" cy="582594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2" name="直線單箭頭接點 11"/>
            <p:cNvCxnSpPr>
              <a:stCxn id="7" idx="0"/>
              <a:endCxn id="10" idx="2"/>
            </p:cNvCxnSpPr>
            <p:nvPr/>
          </p:nvCxnSpPr>
          <p:spPr>
            <a:xfrm flipV="1">
              <a:off x="6996953" y="4826673"/>
              <a:ext cx="1" cy="582594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18" name="內容版面配置區 2"/>
          <p:cNvSpPr txBox="1">
            <a:spLocks/>
          </p:cNvSpPr>
          <p:nvPr/>
        </p:nvSpPr>
        <p:spPr>
          <a:xfrm>
            <a:off x="656664" y="2972753"/>
            <a:ext cx="5392272" cy="290243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class NNVector2D </a:t>
            </a:r>
            <a:r>
              <a:rPr lang="en-US" altLang="zh-TW" sz="18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public MyVector2D </a:t>
            </a:r>
          </a:p>
          <a:p>
            <a:r>
              <a:rPr lang="en-US" altLang="zh-TW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{ </a:t>
            </a:r>
          </a:p>
          <a:p>
            <a:r>
              <a:rPr lang="en-US" altLang="zh-TW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public: </a:t>
            </a:r>
          </a:p>
          <a:p>
            <a:r>
              <a:rPr lang="en-US" altLang="zh-TW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NNVector2D(); // do we need it?  </a:t>
            </a:r>
          </a:p>
          <a:p>
            <a:r>
              <a:rPr lang="en-US" altLang="zh-TW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NNVector2D(double m[]);   </a:t>
            </a:r>
          </a:p>
          <a:p>
            <a:r>
              <a:rPr lang="en-US" altLang="zh-TW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void </a:t>
            </a:r>
            <a:r>
              <a:rPr lang="en-US" altLang="zh-TW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setValue</a:t>
            </a:r>
            <a:r>
              <a:rPr lang="en-US" altLang="zh-TW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(double i1, double i2); </a:t>
            </a:r>
          </a:p>
          <a:p>
            <a:r>
              <a:rPr lang="en-US" altLang="zh-TW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}; </a:t>
            </a:r>
            <a:endParaRPr lang="zh-TW" alt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36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cap="none" dirty="0">
                <a:latin typeface="+mj-ea"/>
              </a:rPr>
              <a:t>Cascade Inheritance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400" b="0" dirty="0">
                <a:latin typeface="+mn-ea"/>
              </a:rPr>
              <a:t>In general, a class has all the protected and public members </a:t>
            </a:r>
            <a:r>
              <a:rPr kumimoji="1" lang="en-US" altLang="zh-TW" sz="2400" b="0" dirty="0" smtClean="0">
                <a:latin typeface="+mn-ea"/>
              </a:rPr>
              <a:t>of </a:t>
            </a:r>
            <a:r>
              <a:rPr kumimoji="1" lang="en-US" altLang="zh-TW" sz="2400" b="0" dirty="0">
                <a:latin typeface="+mn-ea"/>
              </a:rPr>
              <a:t>its predecessors</a:t>
            </a:r>
            <a:r>
              <a:rPr kumimoji="1" lang="en-US" altLang="zh-TW" sz="2400" b="0" dirty="0" smtClean="0">
                <a:latin typeface="+mn-ea"/>
              </a:rPr>
              <a:t>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400" b="0" dirty="0">
                <a:latin typeface="+mn-ea"/>
              </a:rPr>
              <a:t>Constructors are invoked from the </a:t>
            </a:r>
            <a:r>
              <a:rPr kumimoji="1" lang="en-US" altLang="zh-TW" sz="2400" u="sng" dirty="0" smtClean="0">
                <a:latin typeface="+mn-ea"/>
              </a:rPr>
              <a:t>oldest class to the youngest class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400" b="0" dirty="0">
                <a:latin typeface="+mn-ea"/>
              </a:rPr>
              <a:t>Each constructor can specify a </a:t>
            </a:r>
            <a:r>
              <a:rPr kumimoji="1" lang="en-US" altLang="zh-TW" sz="2400" dirty="0">
                <a:solidFill>
                  <a:schemeClr val="accent5"/>
                </a:solidFill>
                <a:latin typeface="+mn-ea"/>
              </a:rPr>
              <a:t>one-level-above</a:t>
            </a:r>
            <a:r>
              <a:rPr kumimoji="1" lang="en-US" altLang="zh-TW" sz="2400" b="0" dirty="0">
                <a:latin typeface="+mn-ea"/>
              </a:rPr>
              <a:t> constructor to invoke.</a:t>
            </a:r>
            <a:endParaRPr kumimoji="1" lang="en-US" altLang="zh-TW" sz="2400" b="0" dirty="0" smtClean="0">
              <a:latin typeface="+mn-ea"/>
            </a:endParaRPr>
          </a:p>
        </p:txBody>
      </p:sp>
      <p:sp>
        <p:nvSpPr>
          <p:cNvPr id="18" name="內容版面配置區 2"/>
          <p:cNvSpPr txBox="1">
            <a:spLocks/>
          </p:cNvSpPr>
          <p:nvPr/>
        </p:nvSpPr>
        <p:spPr>
          <a:xfrm>
            <a:off x="887505" y="4518212"/>
            <a:ext cx="7324165" cy="195725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NNVector2D::NNVector2D(double m[]) </a:t>
            </a:r>
            <a:r>
              <a:rPr lang="en-US" altLang="zh-TW" sz="18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MyVector2D(2, m)</a:t>
            </a:r>
            <a:r>
              <a:rPr lang="en-US" altLang="zh-TW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altLang="zh-TW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{ </a:t>
            </a:r>
          </a:p>
          <a:p>
            <a:r>
              <a:rPr lang="en-US" altLang="zh-TW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if(m[0] &lt; 0) </a:t>
            </a:r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this-&gt;m[0] = 0; </a:t>
            </a:r>
          </a:p>
          <a:p>
            <a:r>
              <a:rPr lang="en-US" altLang="zh-TW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if(m[1] &lt; 0) </a:t>
            </a:r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this-&gt;m[1] = 0; </a:t>
            </a:r>
          </a:p>
          <a:p>
            <a:r>
              <a:rPr lang="en-US" altLang="zh-TW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  <a:endParaRPr lang="zh-TW" alt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7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724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cap="none" dirty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#3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>
                <a:latin typeface="+mn-ea"/>
              </a:rPr>
              <a:t>Continue with practice </a:t>
            </a:r>
            <a:r>
              <a:rPr kumimoji="1" lang="en-US" altLang="zh-TW" sz="2800" b="0" dirty="0" smtClean="0">
                <a:latin typeface="+mn-ea"/>
              </a:rPr>
              <a:t>#</a:t>
            </a:r>
            <a:r>
              <a:rPr kumimoji="1" lang="en-US" altLang="zh-TW" sz="2800" b="0" dirty="0">
                <a:latin typeface="+mn-ea"/>
              </a:rPr>
              <a:t>2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Implement </a:t>
            </a:r>
            <a:r>
              <a:rPr kumimoji="1" lang="en-US" altLang="zh-TW" sz="2800" b="0" dirty="0">
                <a:latin typeface="+mn-ea"/>
              </a:rPr>
              <a:t>a </a:t>
            </a:r>
            <a:r>
              <a:rPr kumimoji="1" lang="en-US" altLang="zh-TW" sz="2800" b="0" dirty="0" smtClean="0">
                <a:latin typeface="+mn-ea"/>
              </a:rPr>
              <a:t>Class </a:t>
            </a:r>
            <a:r>
              <a:rPr kumimoji="1" lang="en-US" altLang="zh-TW" sz="2800" dirty="0" smtClean="0">
                <a:latin typeface="+mn-ea"/>
              </a:rPr>
              <a:t>Square</a:t>
            </a:r>
            <a:r>
              <a:rPr kumimoji="1" lang="en-US" altLang="zh-TW" sz="2800" b="0" dirty="0" smtClean="0">
                <a:latin typeface="+mn-ea"/>
              </a:rPr>
              <a:t>, </a:t>
            </a:r>
            <a:r>
              <a:rPr kumimoji="1" lang="en-US" altLang="zh-TW" sz="2800" b="0" dirty="0">
                <a:latin typeface="+mn-ea"/>
              </a:rPr>
              <a:t>which is a child class </a:t>
            </a:r>
            <a:r>
              <a:rPr kumimoji="1" lang="en-US" altLang="zh-TW" sz="2800" b="0" dirty="0" smtClean="0">
                <a:latin typeface="+mn-ea"/>
              </a:rPr>
              <a:t>of Rectangle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It should contain</a:t>
            </a:r>
            <a:endParaRPr kumimoji="1" lang="en-US" altLang="zh-TW" sz="2600" b="1" dirty="0" smtClean="0"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600" dirty="0" smtClean="0">
                <a:solidFill>
                  <a:schemeClr val="accent5"/>
                </a:solidFill>
                <a:latin typeface="+mn-ea"/>
              </a:rPr>
              <a:t>default constructor</a:t>
            </a:r>
            <a:endParaRPr kumimoji="1" lang="en-US" altLang="zh-TW" sz="2600" dirty="0" smtClean="0"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600" dirty="0" smtClean="0">
                <a:solidFill>
                  <a:schemeClr val="accent5"/>
                </a:solidFill>
                <a:latin typeface="+mn-ea"/>
              </a:rPr>
              <a:t>constructor</a:t>
            </a:r>
            <a:r>
              <a:rPr kumimoji="1" lang="en-US" altLang="zh-TW" sz="2600" dirty="0" smtClean="0">
                <a:latin typeface="+mn-ea"/>
              </a:rPr>
              <a:t> that </a:t>
            </a:r>
            <a:br>
              <a:rPr kumimoji="1" lang="en-US" altLang="zh-TW" sz="2600" dirty="0" smtClean="0">
                <a:latin typeface="+mn-ea"/>
              </a:rPr>
            </a:br>
            <a:r>
              <a:rPr kumimoji="1" lang="en-US" altLang="zh-TW" sz="2600" dirty="0" smtClean="0">
                <a:latin typeface="+mn-ea"/>
              </a:rPr>
              <a:t>initialize 4 sides</a:t>
            </a:r>
            <a:endParaRPr kumimoji="1" lang="en-US" altLang="zh-TW" sz="280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</p:txBody>
      </p:sp>
      <p:sp>
        <p:nvSpPr>
          <p:cNvPr id="4" name="內容版面配置區 2"/>
          <p:cNvSpPr txBox="1">
            <a:spLocks/>
          </p:cNvSpPr>
          <p:nvPr/>
        </p:nvSpPr>
        <p:spPr>
          <a:xfrm>
            <a:off x="4666129" y="3436434"/>
            <a:ext cx="3411071" cy="2453377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class </a:t>
            </a:r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Square </a:t>
            </a:r>
            <a:r>
              <a:rPr lang="en-US" altLang="zh-TW" sz="18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  <a:p>
            <a:r>
              <a:rPr lang="en-US" altLang="zh-TW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public</a:t>
            </a:r>
            <a:r>
              <a:rPr lang="en-US" altLang="zh-TW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:</a:t>
            </a:r>
          </a:p>
          <a:p>
            <a:r>
              <a:rPr lang="en-US" altLang="zh-TW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Square(); </a:t>
            </a:r>
            <a:r>
              <a:rPr lang="en-US" altLang="zh-TW" sz="18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//implement</a:t>
            </a:r>
            <a:endParaRPr lang="en-US" altLang="zh-TW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Square(</a:t>
            </a:r>
            <a:r>
              <a:rPr lang="en-US" altLang="zh-TW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a);</a:t>
            </a:r>
          </a:p>
          <a:p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}; </a:t>
            </a:r>
            <a:endParaRPr lang="zh-TW" alt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1037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724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cap="none" dirty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#3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52600"/>
            <a:ext cx="8148919" cy="4594412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>
                <a:latin typeface="+mn-ea"/>
              </a:rPr>
              <a:t>Input </a:t>
            </a:r>
            <a:r>
              <a:rPr kumimoji="1" lang="en-US" altLang="zh-TW" sz="2800" b="0" dirty="0" smtClean="0">
                <a:latin typeface="+mn-ea"/>
              </a:rPr>
              <a:t>n integer to </a:t>
            </a:r>
            <a:r>
              <a:rPr kumimoji="1" lang="en-US" altLang="zh-TW" sz="2800" b="0" dirty="0">
                <a:latin typeface="+mn-ea"/>
              </a:rPr>
              <a:t>initialize </a:t>
            </a:r>
            <a:r>
              <a:rPr kumimoji="1" lang="en-US" altLang="zh-TW" sz="2800" b="0" dirty="0" smtClean="0">
                <a:latin typeface="+mn-ea"/>
              </a:rPr>
              <a:t>n Squares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Input the indexes</a:t>
            </a:r>
            <a:r>
              <a:rPr kumimoji="1" lang="zh-TW" altLang="en-US" sz="2800" b="0" dirty="0" smtClean="0">
                <a:latin typeface="+mn-ea"/>
              </a:rPr>
              <a:t> </a:t>
            </a:r>
            <a:r>
              <a:rPr kumimoji="1" lang="en-US" altLang="zh-TW" sz="2800" b="0" dirty="0" smtClean="0">
                <a:latin typeface="+mn-ea"/>
              </a:rPr>
              <a:t>(start from 1) of squares that you want to add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Output the </a:t>
            </a:r>
            <a:r>
              <a:rPr kumimoji="1" lang="en-US" altLang="zh-TW" sz="2800" dirty="0" smtClean="0">
                <a:latin typeface="+mn-ea"/>
              </a:rPr>
              <a:t>total area </a:t>
            </a:r>
            <a:r>
              <a:rPr kumimoji="1" lang="en-US" altLang="zh-TW" sz="2800" b="0" dirty="0" smtClean="0">
                <a:latin typeface="+mn-ea"/>
              </a:rPr>
              <a:t>and </a:t>
            </a:r>
            <a:r>
              <a:rPr kumimoji="1" lang="en-US" altLang="zh-TW" sz="2800" dirty="0" smtClean="0">
                <a:latin typeface="+mn-ea"/>
              </a:rPr>
              <a:t>total perimeter </a:t>
            </a:r>
            <a:r>
              <a:rPr kumimoji="1" lang="en-US" altLang="zh-TW" sz="2800" b="0" dirty="0" smtClean="0">
                <a:latin typeface="+mn-ea"/>
              </a:rPr>
              <a:t>of the squares</a:t>
            </a:r>
            <a:endParaRPr kumimoji="1" lang="en-US" altLang="zh-TW" sz="2800" b="0" u="sng" dirty="0">
              <a:latin typeface="+mn-ea"/>
            </a:endParaRPr>
          </a:p>
          <a:p>
            <a:pPr lvl="1"/>
            <a:r>
              <a:rPr kumimoji="1" lang="en-US" altLang="zh-TW" sz="2200" b="0" dirty="0" smtClean="0">
                <a:latin typeface="+mn-ea"/>
              </a:rPr>
              <a:t>Input</a:t>
            </a:r>
            <a:br>
              <a:rPr kumimoji="1" lang="en-US" altLang="zh-TW" sz="2200" b="0" dirty="0" smtClean="0">
                <a:latin typeface="+mn-ea"/>
              </a:rPr>
            </a:br>
            <a:r>
              <a:rPr kumimoji="1" lang="en-US" altLang="zh-TW" sz="2200" b="0" dirty="0" smtClean="0">
                <a:latin typeface="+mn-ea"/>
              </a:rPr>
              <a:t/>
            </a:r>
            <a:br>
              <a:rPr kumimoji="1" lang="en-US" altLang="zh-TW" sz="2200" b="0" dirty="0" smtClean="0">
                <a:latin typeface="+mn-ea"/>
              </a:rPr>
            </a:br>
            <a:r>
              <a:rPr kumimoji="1" lang="en-US" altLang="zh-TW" sz="2200" b="0" dirty="0" smtClean="0">
                <a:latin typeface="+mn-ea"/>
              </a:rPr>
              <a:t/>
            </a:r>
            <a:br>
              <a:rPr kumimoji="1" lang="en-US" altLang="zh-TW" sz="2200" b="0" dirty="0" smtClean="0">
                <a:latin typeface="+mn-ea"/>
              </a:rPr>
            </a:br>
            <a:endParaRPr kumimoji="1" lang="en-US" altLang="zh-TW" sz="2200" b="0" dirty="0" smtClean="0">
              <a:latin typeface="+mn-ea"/>
            </a:endParaRPr>
          </a:p>
          <a:p>
            <a:pPr lvl="1"/>
            <a:r>
              <a:rPr kumimoji="1" lang="en-US" altLang="zh-TW" sz="2200" b="0" dirty="0" smtClean="0">
                <a:latin typeface="+mn-ea"/>
              </a:rPr>
              <a:t>Output</a:t>
            </a:r>
          </a:p>
        </p:txBody>
      </p:sp>
      <p:sp>
        <p:nvSpPr>
          <p:cNvPr id="8" name="文字方塊 7"/>
          <p:cNvSpPr txBox="1"/>
          <p:nvPr/>
        </p:nvSpPr>
        <p:spPr>
          <a:xfrm>
            <a:off x="2141908" y="4334847"/>
            <a:ext cx="1382110" cy="1200329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TW" sz="2400" dirty="0" smtClean="0">
                <a:latin typeface="+mn-ea"/>
              </a:rPr>
              <a:t>5</a:t>
            </a:r>
          </a:p>
          <a:p>
            <a:r>
              <a:rPr kumimoji="1" lang="en-US" altLang="zh-TW" sz="2400" dirty="0" smtClean="0">
                <a:solidFill>
                  <a:srgbClr val="C00000"/>
                </a:solidFill>
                <a:latin typeface="+mn-ea"/>
              </a:rPr>
              <a:t>2 5 </a:t>
            </a:r>
            <a:r>
              <a:rPr kumimoji="1" lang="en-US" altLang="zh-TW" sz="2400" dirty="0" smtClean="0">
                <a:latin typeface="+mn-ea"/>
              </a:rPr>
              <a:t>3 </a:t>
            </a:r>
            <a:r>
              <a:rPr kumimoji="1" lang="en-US" altLang="zh-TW" sz="2400" dirty="0" smtClean="0">
                <a:solidFill>
                  <a:srgbClr val="C00000"/>
                </a:solidFill>
                <a:latin typeface="+mn-ea"/>
              </a:rPr>
              <a:t>7</a:t>
            </a:r>
            <a:r>
              <a:rPr kumimoji="1" lang="en-US" altLang="zh-TW" sz="2400" dirty="0" smtClean="0">
                <a:latin typeface="+mn-ea"/>
              </a:rPr>
              <a:t> 4</a:t>
            </a:r>
            <a:endParaRPr kumimoji="1" lang="en-US" altLang="zh-TW" sz="2400" dirty="0">
              <a:latin typeface="+mn-ea"/>
            </a:endParaRPr>
          </a:p>
          <a:p>
            <a:r>
              <a:rPr kumimoji="1" lang="en-US" altLang="zh-TW" sz="2400" dirty="0" smtClean="0">
                <a:latin typeface="+mn-ea"/>
              </a:rPr>
              <a:t>1 2 4</a:t>
            </a:r>
          </a:p>
        </p:txBody>
      </p:sp>
      <p:sp>
        <p:nvSpPr>
          <p:cNvPr id="9" name="文字方塊 8"/>
          <p:cNvSpPr txBox="1"/>
          <p:nvPr/>
        </p:nvSpPr>
        <p:spPr>
          <a:xfrm>
            <a:off x="2141908" y="5744297"/>
            <a:ext cx="5941563" cy="830997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TW" sz="2400" dirty="0" smtClean="0">
                <a:latin typeface="+mn-ea"/>
              </a:rPr>
              <a:t>The total area of the squares is : 78</a:t>
            </a:r>
            <a:endParaRPr kumimoji="1" lang="en-US" altLang="zh-TW" sz="2400" dirty="0">
              <a:latin typeface="+mn-ea"/>
            </a:endParaRPr>
          </a:p>
          <a:p>
            <a:r>
              <a:rPr kumimoji="1" lang="en-US" altLang="zh-TW" sz="2400" dirty="0">
                <a:latin typeface="+mn-ea"/>
              </a:rPr>
              <a:t>The total </a:t>
            </a:r>
            <a:r>
              <a:rPr kumimoji="1" lang="en-US" altLang="zh-TW" sz="2400" dirty="0" smtClean="0">
                <a:latin typeface="+mn-ea"/>
              </a:rPr>
              <a:t>perimeter </a:t>
            </a:r>
            <a:r>
              <a:rPr kumimoji="1" lang="en-US" altLang="zh-TW" sz="2400" dirty="0">
                <a:latin typeface="+mn-ea"/>
              </a:rPr>
              <a:t>of the </a:t>
            </a:r>
            <a:r>
              <a:rPr kumimoji="1" lang="en-US" altLang="zh-TW" sz="2400" dirty="0" smtClean="0">
                <a:latin typeface="+mn-ea"/>
              </a:rPr>
              <a:t>squares is </a:t>
            </a:r>
            <a:r>
              <a:rPr kumimoji="1" lang="en-US" altLang="zh-TW" sz="2400" dirty="0">
                <a:latin typeface="+mn-ea"/>
              </a:rPr>
              <a:t>: </a:t>
            </a:r>
            <a:r>
              <a:rPr kumimoji="1" lang="en-US" altLang="zh-TW" sz="2400" dirty="0" smtClean="0">
                <a:latin typeface="+mn-ea"/>
              </a:rPr>
              <a:t>56</a:t>
            </a:r>
            <a:endParaRPr kumimoji="1" lang="en-US" altLang="zh-TW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9542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3200" b="0" dirty="0">
                <a:latin typeface="+mn-ea"/>
              </a:rPr>
              <a:t>Practice #1 </a:t>
            </a:r>
            <a:r>
              <a:rPr kumimoji="1" lang="en-US" altLang="zh-TW" sz="3200" b="0" dirty="0" smtClean="0">
                <a:latin typeface="+mn-ea"/>
              </a:rPr>
              <a:t>– Inheritance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>
                <a:latin typeface="+mn-ea"/>
              </a:rPr>
              <a:t>Practice </a:t>
            </a:r>
            <a:r>
              <a:rPr kumimoji="1" lang="en-US" altLang="zh-TW" sz="3200" b="0" dirty="0" smtClean="0">
                <a:latin typeface="+mn-ea"/>
              </a:rPr>
              <a:t>#2 </a:t>
            </a:r>
            <a:r>
              <a:rPr kumimoji="1" lang="en-US" altLang="zh-TW" sz="3200" b="0" dirty="0">
                <a:latin typeface="+mn-ea"/>
              </a:rPr>
              <a:t>– </a:t>
            </a:r>
            <a:r>
              <a:rPr kumimoji="1" lang="en-US" altLang="zh-TW" sz="3200" b="0" dirty="0" smtClean="0">
                <a:latin typeface="+mn-ea"/>
              </a:rPr>
              <a:t>Function overriding</a:t>
            </a:r>
            <a:endParaRPr kumimoji="1" lang="en-US" altLang="zh-TW" sz="32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>
                <a:latin typeface="+mn-ea"/>
              </a:rPr>
              <a:t>Practice </a:t>
            </a:r>
            <a:r>
              <a:rPr kumimoji="1" lang="en-US" altLang="zh-TW" sz="3200" b="0" dirty="0" smtClean="0">
                <a:latin typeface="+mn-ea"/>
              </a:rPr>
              <a:t>#3 – </a:t>
            </a:r>
            <a:r>
              <a:rPr kumimoji="1" lang="en-US" altLang="zh-TW" sz="3200" b="0" dirty="0">
                <a:latin typeface="+mn-ea"/>
              </a:rPr>
              <a:t>Cascade </a:t>
            </a:r>
            <a:r>
              <a:rPr kumimoji="1" lang="en-US" altLang="zh-TW" sz="3200" b="0" dirty="0" smtClean="0">
                <a:latin typeface="+mn-ea"/>
              </a:rPr>
              <a:t>Inheritance</a:t>
            </a:r>
            <a:endParaRPr kumimoji="1" lang="en-US" altLang="zh-TW" sz="320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468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3200" b="0" dirty="0">
                <a:latin typeface="+mn-ea"/>
              </a:rPr>
              <a:t>Practice #1 </a:t>
            </a:r>
            <a:r>
              <a:rPr kumimoji="1" lang="en-US" altLang="zh-TW" sz="3200" b="0" dirty="0" smtClean="0">
                <a:latin typeface="+mn-ea"/>
              </a:rPr>
              <a:t>– Inheritance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Practice </a:t>
            </a:r>
            <a:r>
              <a:rPr kumimoji="1" lang="en-US" altLang="zh-TW" sz="3200" b="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#2 </a:t>
            </a:r>
            <a:r>
              <a:rPr kumimoji="1" lang="en-US" altLang="zh-TW" sz="3200" b="0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– </a:t>
            </a:r>
            <a:r>
              <a:rPr kumimoji="1" lang="en-US" altLang="zh-TW" sz="3200" b="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Function overriding</a:t>
            </a:r>
            <a:endParaRPr kumimoji="1" lang="en-US" altLang="zh-TW" sz="3200" b="0" dirty="0">
              <a:solidFill>
                <a:schemeClr val="accent1">
                  <a:lumMod val="40000"/>
                  <a:lumOff val="60000"/>
                </a:schemeClr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Practice </a:t>
            </a:r>
            <a:r>
              <a:rPr kumimoji="1" lang="en-US" altLang="zh-TW" sz="3200" b="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#3 – </a:t>
            </a:r>
            <a:r>
              <a:rPr kumimoji="1" lang="en-US" altLang="zh-TW" sz="3200" b="0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Cascade </a:t>
            </a:r>
            <a:r>
              <a:rPr kumimoji="1" lang="en-US" altLang="zh-TW" sz="3200" b="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Inheritance</a:t>
            </a:r>
            <a:endParaRPr kumimoji="1" lang="en-US" altLang="zh-TW" sz="3200" dirty="0" smtClean="0">
              <a:solidFill>
                <a:schemeClr val="accent1">
                  <a:lumMod val="40000"/>
                  <a:lumOff val="6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3946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cap="none" dirty="0">
                <a:latin typeface="+mj-ea"/>
              </a:rPr>
              <a:t>Inheritance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50719"/>
            <a:ext cx="7920318" cy="4373563"/>
          </a:xfrm>
        </p:spPr>
        <p:txBody>
          <a:bodyPr>
            <a:no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400" b="0" dirty="0">
                <a:latin typeface="+mn-ea"/>
              </a:rPr>
              <a:t>Through inheritance, </a:t>
            </a:r>
            <a:r>
              <a:rPr lang="en-US" altLang="zh-TW" sz="2400" b="0" dirty="0" smtClean="0">
                <a:latin typeface="+mn-ea"/>
              </a:rPr>
              <a:t>we </a:t>
            </a:r>
            <a:br>
              <a:rPr lang="en-US" altLang="zh-TW" sz="2400" b="0" dirty="0" smtClean="0">
                <a:latin typeface="+mn-ea"/>
              </a:rPr>
            </a:br>
            <a:r>
              <a:rPr lang="en-US" altLang="zh-TW" sz="2400" b="0" dirty="0" smtClean="0">
                <a:latin typeface="+mn-ea"/>
              </a:rPr>
              <a:t>may </a:t>
            </a:r>
            <a:r>
              <a:rPr lang="en-US" altLang="zh-TW" sz="2400" u="sng" dirty="0">
                <a:latin typeface="+mn-ea"/>
              </a:rPr>
              <a:t>create new </a:t>
            </a:r>
            <a:r>
              <a:rPr lang="en-US" altLang="zh-TW" sz="2400" u="sng" dirty="0" smtClean="0">
                <a:latin typeface="+mn-ea"/>
              </a:rPr>
              <a:t>classes </a:t>
            </a:r>
            <a:br>
              <a:rPr lang="en-US" altLang="zh-TW" sz="2400" u="sng" dirty="0" smtClean="0">
                <a:latin typeface="+mn-ea"/>
              </a:rPr>
            </a:br>
            <a:r>
              <a:rPr lang="en-US" altLang="zh-TW" sz="2400" u="sng" dirty="0" smtClean="0">
                <a:latin typeface="+mn-ea"/>
              </a:rPr>
              <a:t>from </a:t>
            </a:r>
            <a:r>
              <a:rPr lang="en-US" altLang="zh-TW" sz="2400" u="sng" dirty="0">
                <a:latin typeface="+mn-ea"/>
              </a:rPr>
              <a:t>existing </a:t>
            </a:r>
            <a:r>
              <a:rPr lang="en-US" altLang="zh-TW" sz="2400" u="sng" dirty="0" smtClean="0">
                <a:latin typeface="+mn-ea"/>
              </a:rPr>
              <a:t>classes</a:t>
            </a:r>
            <a:r>
              <a:rPr lang="en-US" altLang="zh-TW" sz="2400" b="0" dirty="0">
                <a:latin typeface="+mn-ea"/>
              </a:rPr>
              <a:t>.</a:t>
            </a:r>
            <a:endParaRPr lang="en-US" altLang="zh-TW" sz="2400" i="1" u="sng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6" name="內容版面配置區 2"/>
          <p:cNvSpPr txBox="1">
            <a:spLocks/>
          </p:cNvSpPr>
          <p:nvPr/>
        </p:nvSpPr>
        <p:spPr>
          <a:xfrm>
            <a:off x="4819650" y="1190824"/>
            <a:ext cx="3960159" cy="493834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class </a:t>
            </a:r>
            <a:r>
              <a:rPr lang="en-US" altLang="zh-TW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MyVector</a:t>
            </a:r>
            <a:r>
              <a:rPr lang="en-US" altLang="zh-T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altLang="zh-T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{ </a:t>
            </a:r>
          </a:p>
          <a:p>
            <a:r>
              <a:rPr lang="en-US" altLang="zh-TW" sz="16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protected: </a:t>
            </a:r>
          </a:p>
          <a:p>
            <a:r>
              <a:rPr lang="en-US" altLang="zh-T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n;  </a:t>
            </a:r>
          </a:p>
          <a:p>
            <a:r>
              <a:rPr lang="en-US" altLang="zh-T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double* m;  </a:t>
            </a:r>
          </a:p>
          <a:p>
            <a:r>
              <a:rPr lang="en-US" altLang="zh-T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public: </a:t>
            </a:r>
          </a:p>
          <a:p>
            <a:r>
              <a:rPr lang="en-US" altLang="zh-T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MyVector</a:t>
            </a:r>
            <a:r>
              <a:rPr lang="en-US" altLang="zh-T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(); </a:t>
            </a:r>
          </a:p>
          <a:p>
            <a:r>
              <a:rPr lang="en-US" altLang="zh-T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MyVector</a:t>
            </a:r>
            <a:r>
              <a:rPr lang="en-US" altLang="zh-T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zh-TW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n, double m[]);   </a:t>
            </a:r>
          </a:p>
          <a:p>
            <a:r>
              <a:rPr lang="en-US" altLang="zh-T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MyVector</a:t>
            </a:r>
            <a:r>
              <a:rPr lang="en-US" altLang="zh-T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altLang="zh-TW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altLang="zh-T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MyVector</a:t>
            </a:r>
            <a:r>
              <a:rPr lang="en-US" altLang="zh-T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&amp; v); </a:t>
            </a:r>
          </a:p>
          <a:p>
            <a:r>
              <a:rPr lang="en-US" altLang="zh-T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~</a:t>
            </a:r>
            <a:r>
              <a:rPr lang="en-US" altLang="zh-TW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MyVector</a:t>
            </a:r>
            <a:r>
              <a:rPr lang="en-US" altLang="zh-T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() </a:t>
            </a:r>
          </a:p>
          <a:p>
            <a:r>
              <a:rPr lang="en-US" altLang="zh-T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void print() </a:t>
            </a:r>
            <a:r>
              <a:rPr lang="en-US" altLang="zh-TW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</a:t>
            </a:r>
            <a:r>
              <a:rPr lang="en-US" altLang="zh-T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</a:p>
          <a:p>
            <a:r>
              <a:rPr lang="en-US" altLang="zh-T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sz="16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==, !=, &lt;, [], =, += </a:t>
            </a:r>
          </a:p>
          <a:p>
            <a:r>
              <a:rPr lang="en-US" altLang="zh-T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}; </a:t>
            </a:r>
            <a:endParaRPr lang="zh-TW" alt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內容版面配置區 2"/>
          <p:cNvSpPr txBox="1">
            <a:spLocks/>
          </p:cNvSpPr>
          <p:nvPr/>
        </p:nvSpPr>
        <p:spPr>
          <a:xfrm>
            <a:off x="228600" y="3184256"/>
            <a:ext cx="4353485" cy="225910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class MyVector2D : </a:t>
            </a:r>
            <a:r>
              <a:rPr lang="en-US" altLang="zh-TW" sz="16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public </a:t>
            </a:r>
            <a:r>
              <a:rPr lang="en-US" altLang="zh-TW" sz="1600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MyVector</a:t>
            </a:r>
            <a:r>
              <a:rPr lang="en-US" altLang="zh-TW" sz="16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altLang="zh-T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{ </a:t>
            </a:r>
          </a:p>
          <a:p>
            <a:r>
              <a:rPr lang="en-US" altLang="zh-T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public: </a:t>
            </a:r>
          </a:p>
          <a:p>
            <a:r>
              <a:rPr lang="en-US" altLang="zh-T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MyVector2D(); </a:t>
            </a:r>
          </a:p>
          <a:p>
            <a:r>
              <a:rPr lang="en-US" altLang="zh-T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MyVector2D(double m[]);   </a:t>
            </a:r>
          </a:p>
          <a:p>
            <a:r>
              <a:rPr lang="en-US" altLang="zh-T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}; </a:t>
            </a:r>
            <a:endParaRPr lang="en-US" altLang="zh-TW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78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cap="none" dirty="0" smtClean="0">
                <a:latin typeface="+mj-ea"/>
              </a:rPr>
              <a:t>Inheritance</a:t>
            </a:r>
            <a:endParaRPr kumimoji="1" lang="en-US" altLang="zh-TW" sz="4000" b="1" cap="none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800" b="0" dirty="0" smtClean="0">
                <a:latin typeface="+mn-ea"/>
              </a:rPr>
              <a:t>Members </a:t>
            </a:r>
            <a:r>
              <a:rPr lang="en-US" altLang="zh-TW" sz="2800" b="0" dirty="0">
                <a:latin typeface="+mn-ea"/>
              </a:rPr>
              <a:t>in the parent </a:t>
            </a:r>
            <a:r>
              <a:rPr lang="en-US" altLang="zh-TW" sz="2800" b="0" dirty="0" smtClean="0">
                <a:latin typeface="+mn-ea"/>
              </a:rPr>
              <a:t>are inherited by the child.</a:t>
            </a:r>
            <a:r>
              <a:rPr lang="en-US" altLang="zh-TW" sz="2800" b="0" dirty="0">
                <a:latin typeface="+mn-ea"/>
              </a:rPr>
              <a:t> </a:t>
            </a:r>
            <a:r>
              <a:rPr lang="en-US" altLang="zh-TW" sz="2800" b="0" dirty="0" smtClean="0">
                <a:latin typeface="+mn-ea"/>
              </a:rPr>
              <a:t>Except </a:t>
            </a:r>
            <a:r>
              <a:rPr lang="en-US" altLang="zh-TW" sz="2800" b="0" dirty="0">
                <a:solidFill>
                  <a:schemeClr val="accent5"/>
                </a:solidFill>
                <a:latin typeface="+mn-ea"/>
              </a:rPr>
              <a:t>private members</a:t>
            </a:r>
            <a:r>
              <a:rPr lang="en-US" altLang="zh-TW" sz="2800" b="0" dirty="0">
                <a:latin typeface="+mn-ea"/>
              </a:rPr>
              <a:t>, </a:t>
            </a:r>
            <a:r>
              <a:rPr lang="en-US" altLang="zh-TW" sz="2800" b="0" dirty="0">
                <a:solidFill>
                  <a:schemeClr val="accent5"/>
                </a:solidFill>
                <a:latin typeface="+mn-ea"/>
              </a:rPr>
              <a:t>constructors</a:t>
            </a:r>
            <a:r>
              <a:rPr lang="en-US" altLang="zh-TW" sz="2800" b="0" dirty="0">
                <a:latin typeface="+mn-ea"/>
              </a:rPr>
              <a:t>,  </a:t>
            </a:r>
            <a:r>
              <a:rPr lang="en-US" altLang="zh-TW" sz="2800" b="0" dirty="0" smtClean="0">
                <a:latin typeface="+mn-ea"/>
              </a:rPr>
              <a:t>and </a:t>
            </a:r>
            <a:r>
              <a:rPr lang="en-US" altLang="zh-TW" sz="2800" b="0" dirty="0">
                <a:latin typeface="+mn-ea"/>
              </a:rPr>
              <a:t>the </a:t>
            </a:r>
            <a:r>
              <a:rPr lang="en-US" altLang="zh-TW" sz="2800" b="0" dirty="0">
                <a:solidFill>
                  <a:schemeClr val="accent5"/>
                </a:solidFill>
                <a:latin typeface="+mn-ea"/>
              </a:rPr>
              <a:t>destructor</a:t>
            </a:r>
            <a:r>
              <a:rPr lang="en-US" altLang="zh-TW" sz="2800" b="0" dirty="0">
                <a:latin typeface="+mn-ea"/>
              </a:rPr>
              <a:t>. </a:t>
            </a:r>
            <a:endParaRPr lang="en-US" altLang="zh-TW" sz="2800" b="0" dirty="0" smtClean="0">
              <a:latin typeface="+mn-ea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800" b="0" dirty="0">
                <a:latin typeface="+mn-ea"/>
              </a:rPr>
              <a:t>The </a:t>
            </a:r>
            <a:r>
              <a:rPr lang="en-US" altLang="zh-TW" sz="2800" b="0" dirty="0" smtClean="0">
                <a:latin typeface="+mn-ea"/>
              </a:rPr>
              <a:t>parent's </a:t>
            </a:r>
            <a:r>
              <a:rPr lang="en-US" altLang="zh-TW" sz="2800" b="0" dirty="0">
                <a:latin typeface="+mn-ea"/>
              </a:rPr>
              <a:t>constructor </a:t>
            </a:r>
            <a:r>
              <a:rPr lang="en-US" altLang="zh-TW" sz="2800" b="0" dirty="0" smtClean="0">
                <a:latin typeface="+mn-ea"/>
              </a:rPr>
              <a:t>will </a:t>
            </a:r>
            <a:r>
              <a:rPr lang="en-US" altLang="zh-TW" sz="2800" b="0" dirty="0">
                <a:latin typeface="+mn-ea"/>
              </a:rPr>
              <a:t>be </a:t>
            </a:r>
            <a:r>
              <a:rPr lang="en-US" altLang="zh-TW" sz="2800" b="0" dirty="0" smtClean="0">
                <a:latin typeface="+mn-ea"/>
              </a:rPr>
              <a:t>invoked </a:t>
            </a:r>
            <a:r>
              <a:rPr lang="en-US" altLang="zh-TW" sz="2800" dirty="0" smtClean="0">
                <a:latin typeface="+mn-ea"/>
              </a:rPr>
              <a:t>before</a:t>
            </a:r>
            <a:r>
              <a:rPr lang="en-US" altLang="zh-TW" sz="2800" b="0" dirty="0" smtClean="0">
                <a:latin typeface="+mn-ea"/>
              </a:rPr>
              <a:t> </a:t>
            </a:r>
            <a:r>
              <a:rPr lang="en-US" altLang="zh-TW" sz="2800" b="0" dirty="0">
                <a:latin typeface="+mn-ea"/>
              </a:rPr>
              <a:t>the </a:t>
            </a:r>
            <a:r>
              <a:rPr lang="en-US" altLang="zh-TW" sz="2800" b="0" dirty="0" smtClean="0">
                <a:latin typeface="+mn-ea"/>
              </a:rPr>
              <a:t>child's.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zh-TW" sz="2800" b="0" dirty="0">
                <a:latin typeface="+mn-ea"/>
              </a:rPr>
              <a:t>To specify a </a:t>
            </a:r>
            <a:r>
              <a:rPr lang="en-US" altLang="zh-TW" sz="2800" b="0" dirty="0" smtClean="0">
                <a:latin typeface="+mn-ea"/>
              </a:rPr>
              <a:t>parent's </a:t>
            </a:r>
            <a:r>
              <a:rPr lang="en-US" altLang="zh-TW" sz="2800" b="0" dirty="0">
                <a:latin typeface="+mn-ea"/>
              </a:rPr>
              <a:t>constructor, use </a:t>
            </a:r>
            <a:r>
              <a:rPr lang="en-US" altLang="zh-TW" sz="2800" b="0" dirty="0" smtClean="0">
                <a:latin typeface="+mn-ea"/>
              </a:rPr>
              <a:t>the </a:t>
            </a:r>
            <a:r>
              <a:rPr lang="en-US" altLang="zh-TW" sz="2800" b="0" dirty="0">
                <a:solidFill>
                  <a:schemeClr val="accent5"/>
                </a:solidFill>
                <a:latin typeface="+mn-ea"/>
              </a:rPr>
              <a:t>member </a:t>
            </a:r>
            <a:r>
              <a:rPr lang="en-US" altLang="zh-TW" sz="2800" b="0" dirty="0" smtClean="0">
                <a:solidFill>
                  <a:schemeClr val="accent5"/>
                </a:solidFill>
                <a:latin typeface="+mn-ea"/>
              </a:rPr>
              <a:t>initializer</a:t>
            </a:r>
            <a:r>
              <a:rPr lang="en-US" altLang="zh-TW" sz="2800" b="0" dirty="0" smtClean="0">
                <a:latin typeface="+mn-ea"/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altLang="zh-TW" sz="2800" b="0" dirty="0" smtClean="0">
              <a:latin typeface="+mn-ea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zh-TW" altLang="en-US" sz="2800" b="0" dirty="0" smtClean="0">
              <a:latin typeface="+mn-ea"/>
            </a:endParaRPr>
          </a:p>
        </p:txBody>
      </p:sp>
      <p:sp>
        <p:nvSpPr>
          <p:cNvPr id="9" name="內容版面配置區 2"/>
          <p:cNvSpPr txBox="1">
            <a:spLocks/>
          </p:cNvSpPr>
          <p:nvPr/>
        </p:nvSpPr>
        <p:spPr>
          <a:xfrm>
            <a:off x="907676" y="5332451"/>
            <a:ext cx="7169524" cy="80951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MyVector2D::MyVector2D(double m[]) </a:t>
            </a:r>
            <a:r>
              <a:rPr lang="en-US" altLang="zh-TW" sz="18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altLang="zh-TW" sz="1800" dirty="0" err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MyVector</a:t>
            </a:r>
            <a:r>
              <a:rPr lang="en-US" altLang="zh-TW" sz="18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(2, m)</a:t>
            </a:r>
            <a:r>
              <a:rPr lang="en-US" altLang="zh-TW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r>
              <a:rPr lang="en-US" altLang="zh-TW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{ </a:t>
            </a:r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sz="18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not </a:t>
            </a:r>
            <a:r>
              <a:rPr lang="en-US" altLang="zh-TW" sz="1800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MyVector</a:t>
            </a:r>
            <a:r>
              <a:rPr lang="en-US" altLang="zh-TW" sz="18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(2, m) here!  </a:t>
            </a:r>
            <a:r>
              <a:rPr lang="en-US" altLang="zh-TW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 </a:t>
            </a:r>
          </a:p>
        </p:txBody>
      </p:sp>
    </p:spTree>
    <p:extLst>
      <p:ext uri="{BB962C8B-B14F-4D97-AF65-F5344CB8AC3E}">
        <p14:creationId xmlns:p14="http://schemas.microsoft.com/office/powerpoint/2010/main" val="419980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724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cap="none" dirty="0" smtClean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#1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Define a class </a:t>
            </a:r>
            <a:r>
              <a:rPr kumimoji="1" lang="en-US" altLang="zh-TW" sz="2800" dirty="0" smtClean="0">
                <a:latin typeface="+mn-ea"/>
              </a:rPr>
              <a:t>Poly</a:t>
            </a:r>
            <a:r>
              <a:rPr kumimoji="1" lang="en-US" altLang="zh-TW" sz="2800" b="0" dirty="0" smtClean="0">
                <a:latin typeface="+mn-ea"/>
              </a:rPr>
              <a:t>(which means Polygon</a:t>
            </a:r>
            <a:r>
              <a:rPr kumimoji="1" lang="zh-TW" altLang="en-US" sz="2800" b="0" dirty="0" smtClean="0">
                <a:latin typeface="+mn-ea"/>
              </a:rPr>
              <a:t>多邊形</a:t>
            </a:r>
            <a:r>
              <a:rPr kumimoji="1" lang="en-US" altLang="zh-TW" sz="2800" b="0" dirty="0" smtClean="0">
                <a:latin typeface="+mn-ea"/>
              </a:rPr>
              <a:t>), which has n sides.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Implement the class with 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 smtClean="0">
                <a:solidFill>
                  <a:schemeClr val="accent5"/>
                </a:solidFill>
                <a:latin typeface="+mn-ea"/>
              </a:rPr>
              <a:t>default constructor </a:t>
            </a:r>
            <a:r>
              <a:rPr kumimoji="1" lang="en-US" altLang="zh-TW" sz="2800" b="0" dirty="0" smtClean="0">
                <a:latin typeface="+mn-ea"/>
              </a:rPr>
              <a:t>that set </a:t>
            </a:r>
            <a:r>
              <a:rPr kumimoji="1" lang="en-US" altLang="zh-TW" sz="2800" dirty="0">
                <a:latin typeface="+mn-ea"/>
              </a:rPr>
              <a:t>n</a:t>
            </a:r>
            <a:r>
              <a:rPr kumimoji="1" lang="zh-TW" altLang="en-US" sz="2800" b="0" dirty="0" smtClean="0">
                <a:latin typeface="+mn-ea"/>
              </a:rPr>
              <a:t> </a:t>
            </a:r>
            <a:r>
              <a:rPr kumimoji="1" lang="en-US" altLang="zh-TW" sz="2800" b="0" dirty="0" smtClean="0">
                <a:latin typeface="+mn-ea"/>
              </a:rPr>
              <a:t>to 0, 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 smtClean="0">
                <a:solidFill>
                  <a:schemeClr val="accent5"/>
                </a:solidFill>
                <a:latin typeface="+mn-ea"/>
              </a:rPr>
              <a:t>constructor</a:t>
            </a:r>
            <a:r>
              <a:rPr kumimoji="1" lang="en-US" altLang="zh-TW" sz="2800" b="0" dirty="0" smtClean="0">
                <a:latin typeface="+mn-ea"/>
              </a:rPr>
              <a:t> that can initialize n sides, 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a function </a:t>
            </a:r>
            <a:r>
              <a:rPr kumimoji="1" lang="en-US" altLang="zh-TW" sz="2800" dirty="0" smtClean="0">
                <a:solidFill>
                  <a:schemeClr val="accent5"/>
                </a:solidFill>
                <a:latin typeface="+mn-ea"/>
              </a:rPr>
              <a:t>print() </a:t>
            </a:r>
            <a:r>
              <a:rPr kumimoji="1" lang="en-US" altLang="zh-TW" sz="2800" b="0" dirty="0" smtClean="0">
                <a:latin typeface="+mn-ea"/>
              </a:rPr>
              <a:t>that prints out</a:t>
            </a:r>
          </a:p>
          <a:p>
            <a:pPr lvl="1" indent="0">
              <a:buNone/>
            </a:pPr>
            <a:r>
              <a:rPr kumimoji="1" lang="en-US" altLang="zh-TW" sz="2800" dirty="0">
                <a:latin typeface="+mn-ea"/>
              </a:rPr>
              <a:t>	</a:t>
            </a:r>
            <a:r>
              <a:rPr kumimoji="1" lang="en-US" altLang="zh-TW" sz="2400" b="0" dirty="0" smtClean="0">
                <a:latin typeface="+mn-ea"/>
              </a:rPr>
              <a:t>The n sides </a:t>
            </a:r>
            <a:r>
              <a:rPr kumimoji="1" lang="en-US" altLang="zh-TW" sz="2400" b="0" dirty="0">
                <a:latin typeface="+mn-ea"/>
              </a:rPr>
              <a:t>of the </a:t>
            </a:r>
            <a:r>
              <a:rPr kumimoji="1" lang="en-US" altLang="zh-TW" sz="2400" b="0" dirty="0" smtClean="0">
                <a:latin typeface="+mn-ea"/>
              </a:rPr>
              <a:t>polygon are: a b c d … n</a:t>
            </a:r>
          </a:p>
        </p:txBody>
      </p:sp>
    </p:spTree>
    <p:extLst>
      <p:ext uri="{BB962C8B-B14F-4D97-AF65-F5344CB8AC3E}">
        <p14:creationId xmlns:p14="http://schemas.microsoft.com/office/powerpoint/2010/main" val="186257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0"/>
            <a:ext cx="77724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cap="none" dirty="0" smtClean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#1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524318"/>
            <a:ext cx="7620000" cy="43735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400" b="0" dirty="0">
                <a:latin typeface="+mn-ea"/>
              </a:rPr>
              <a:t>You should </a:t>
            </a:r>
            <a:r>
              <a:rPr kumimoji="1" lang="en-US" altLang="zh-TW" sz="2400" b="0" dirty="0" smtClean="0">
                <a:latin typeface="+mn-ea"/>
              </a:rPr>
              <a:t>also implement </a:t>
            </a:r>
            <a:r>
              <a:rPr kumimoji="1" lang="en-US" altLang="zh-TW" sz="2400" b="0" dirty="0">
                <a:latin typeface="+mn-ea"/>
              </a:rPr>
              <a:t>a </a:t>
            </a:r>
            <a:r>
              <a:rPr kumimoji="1" lang="en-US" altLang="zh-TW" sz="2400" b="0" dirty="0" smtClean="0">
                <a:latin typeface="+mn-ea"/>
              </a:rPr>
              <a:t>Class </a:t>
            </a:r>
            <a:r>
              <a:rPr kumimoji="1" lang="en-US" altLang="zh-TW" sz="2400" dirty="0" smtClean="0">
                <a:latin typeface="+mn-ea"/>
              </a:rPr>
              <a:t>Rectangle</a:t>
            </a:r>
            <a:r>
              <a:rPr kumimoji="1" lang="en-US" altLang="zh-TW" sz="2400" b="0" dirty="0" smtClean="0">
                <a:latin typeface="+mn-ea"/>
              </a:rPr>
              <a:t>, which is a child class of Poly.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400" b="0" dirty="0" smtClean="0">
                <a:latin typeface="+mn-ea"/>
              </a:rPr>
              <a:t>Rectangle also has it's </a:t>
            </a:r>
            <a:r>
              <a:rPr kumimoji="1" lang="en-US" altLang="zh-TW" sz="2400" b="0" dirty="0">
                <a:solidFill>
                  <a:schemeClr val="accent5"/>
                </a:solidFill>
                <a:latin typeface="+mn-ea"/>
              </a:rPr>
              <a:t>default </a:t>
            </a:r>
            <a:r>
              <a:rPr kumimoji="1" lang="en-US" altLang="zh-TW" sz="2400" b="0" dirty="0" smtClean="0">
                <a:solidFill>
                  <a:schemeClr val="accent5"/>
                </a:solidFill>
                <a:latin typeface="+mn-ea"/>
              </a:rPr>
              <a:t>constructor</a:t>
            </a:r>
            <a:r>
              <a:rPr kumimoji="1" lang="en-US" altLang="zh-TW" sz="2400" b="0" dirty="0" smtClean="0">
                <a:latin typeface="+mn-ea"/>
              </a:rPr>
              <a:t> and </a:t>
            </a:r>
            <a:r>
              <a:rPr kumimoji="1" lang="en-US" altLang="zh-TW" sz="2400" b="0" dirty="0" smtClean="0">
                <a:solidFill>
                  <a:schemeClr val="accent5"/>
                </a:solidFill>
                <a:latin typeface="+mn-ea"/>
              </a:rPr>
              <a:t>constructor</a:t>
            </a:r>
          </a:p>
        </p:txBody>
      </p:sp>
      <p:sp>
        <p:nvSpPr>
          <p:cNvPr id="4" name="內容版面配置區 2"/>
          <p:cNvSpPr txBox="1">
            <a:spLocks/>
          </p:cNvSpPr>
          <p:nvPr/>
        </p:nvSpPr>
        <p:spPr>
          <a:xfrm>
            <a:off x="4745690" y="3039027"/>
            <a:ext cx="3672169" cy="3684495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class </a:t>
            </a:r>
            <a:r>
              <a:rPr lang="en-US" altLang="zh-T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Poly</a:t>
            </a:r>
          </a:p>
          <a:p>
            <a:r>
              <a:rPr lang="en-US" altLang="zh-T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 </a:t>
            </a:r>
          </a:p>
          <a:p>
            <a:r>
              <a:rPr lang="en-US" altLang="zh-TW" sz="16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...: </a:t>
            </a:r>
          </a:p>
          <a:p>
            <a:r>
              <a:rPr lang="en-US" altLang="zh-T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altLang="zh-TW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n;</a:t>
            </a:r>
          </a:p>
          <a:p>
            <a:r>
              <a:rPr lang="en-US" altLang="zh-TW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altLang="zh-TW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* sides;</a:t>
            </a:r>
          </a:p>
          <a:p>
            <a:r>
              <a:rPr lang="en-US" altLang="zh-T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public:</a:t>
            </a:r>
          </a:p>
          <a:p>
            <a:r>
              <a:rPr lang="en-US" altLang="zh-T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Poly(); </a:t>
            </a:r>
            <a:r>
              <a:rPr lang="en-US" altLang="zh-TW" sz="16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//implement!</a:t>
            </a:r>
          </a:p>
          <a:p>
            <a:r>
              <a:rPr lang="en-US" altLang="zh-T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Poly(</a:t>
            </a:r>
            <a:r>
              <a:rPr lang="en-US" altLang="zh-TW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dim, </a:t>
            </a:r>
            <a:r>
              <a:rPr lang="en-US" altLang="zh-TW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v[]); </a:t>
            </a:r>
          </a:p>
          <a:p>
            <a:r>
              <a:rPr lang="en-US" altLang="zh-T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void print();</a:t>
            </a:r>
          </a:p>
          <a:p>
            <a:r>
              <a:rPr lang="en-US" altLang="zh-T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}; </a:t>
            </a:r>
            <a:endParaRPr lang="zh-TW" alt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447113" y="3715580"/>
            <a:ext cx="3896288" cy="2281519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class Rectangle </a:t>
            </a:r>
            <a:r>
              <a:rPr lang="en-US" altLang="zh-TW" sz="16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</a:p>
          <a:p>
            <a:r>
              <a:rPr lang="en-US" altLang="zh-T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{ </a:t>
            </a:r>
          </a:p>
          <a:p>
            <a:r>
              <a:rPr lang="en-US" altLang="zh-T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public:</a:t>
            </a:r>
          </a:p>
          <a:p>
            <a:r>
              <a:rPr lang="en-US" altLang="zh-T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Rectangle(); </a:t>
            </a:r>
            <a:r>
              <a:rPr lang="en-US" altLang="zh-TW" sz="16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//implement</a:t>
            </a:r>
            <a:endParaRPr lang="en-US" altLang="zh-TW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Rectangle(</a:t>
            </a:r>
            <a:r>
              <a:rPr lang="en-US" altLang="zh-TW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w, </a:t>
            </a:r>
            <a:r>
              <a:rPr lang="en-US" altLang="zh-TW" sz="16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h);</a:t>
            </a:r>
          </a:p>
          <a:p>
            <a:r>
              <a:rPr lang="en-US" altLang="zh-TW" sz="1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}; </a:t>
            </a:r>
            <a:endParaRPr lang="zh-TW" altLang="en-US" sz="16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92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Input the </a:t>
            </a:r>
            <a:r>
              <a:rPr kumimoji="1" lang="en-US" altLang="zh-TW" sz="2800" dirty="0" smtClean="0">
                <a:latin typeface="+mn-ea"/>
              </a:rPr>
              <a:t>width</a:t>
            </a:r>
            <a:r>
              <a:rPr kumimoji="1" lang="en-US" altLang="zh-TW" sz="2800" b="0" dirty="0" smtClean="0">
                <a:latin typeface="+mn-ea"/>
              </a:rPr>
              <a:t> and </a:t>
            </a:r>
            <a:r>
              <a:rPr kumimoji="1" lang="en-US" altLang="zh-TW" sz="2800" dirty="0" smtClean="0">
                <a:latin typeface="+mn-ea"/>
              </a:rPr>
              <a:t>height</a:t>
            </a:r>
            <a:r>
              <a:rPr kumimoji="1" lang="en-US" altLang="zh-TW" sz="2800" b="0" dirty="0" smtClean="0">
                <a:latin typeface="+mn-ea"/>
              </a:rPr>
              <a:t> to initialize a Rectangle, and use the function </a:t>
            </a:r>
            <a:r>
              <a:rPr kumimoji="1" lang="en-US" altLang="zh-TW" sz="2800" dirty="0" smtClean="0">
                <a:latin typeface="+mn-ea"/>
              </a:rPr>
              <a:t>print() </a:t>
            </a:r>
            <a:r>
              <a:rPr kumimoji="1" lang="en-US" altLang="zh-TW" sz="2800" b="0" dirty="0" smtClean="0">
                <a:latin typeface="+mn-ea"/>
              </a:rPr>
              <a:t>to output the sides of the polygon.</a:t>
            </a:r>
            <a:br>
              <a:rPr kumimoji="1" lang="en-US" altLang="zh-TW" sz="2800" b="0" dirty="0" smtClean="0">
                <a:latin typeface="+mn-ea"/>
              </a:rPr>
            </a:b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Input</a:t>
            </a:r>
            <a:br>
              <a:rPr kumimoji="1" lang="en-US" altLang="zh-TW" sz="2800" b="0" dirty="0" smtClean="0">
                <a:latin typeface="+mn-ea"/>
              </a:rPr>
            </a:b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Output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>
              <a:latin typeface="+mn-ea"/>
            </a:endParaRPr>
          </a:p>
          <a:p>
            <a:endParaRPr kumimoji="1" lang="en-US" altLang="zh-TW" sz="2800" b="0" dirty="0">
              <a:latin typeface="+mn-ea"/>
            </a:endParaRPr>
          </a:p>
          <a:p>
            <a:endParaRPr kumimoji="1" lang="en-US" altLang="zh-TW" sz="2800" b="0" dirty="0" smtClean="0">
              <a:latin typeface="+mn-ea"/>
            </a:endParaRPr>
          </a:p>
        </p:txBody>
      </p:sp>
      <p:sp>
        <p:nvSpPr>
          <p:cNvPr id="7" name="標題 1"/>
          <p:cNvSpPr txBox="1">
            <a:spLocks/>
          </p:cNvSpPr>
          <p:nvPr/>
        </p:nvSpPr>
        <p:spPr>
          <a:xfrm>
            <a:off x="457200" y="152718"/>
            <a:ext cx="77724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TW" sz="4000" b="1" cap="none" dirty="0" smtClean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#1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15" name="文字方塊 14"/>
          <p:cNvSpPr txBox="1"/>
          <p:nvPr/>
        </p:nvSpPr>
        <p:spPr>
          <a:xfrm>
            <a:off x="2457754" y="4661986"/>
            <a:ext cx="3948517" cy="1077218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TW" sz="3200" dirty="0">
                <a:latin typeface="+mn-ea"/>
              </a:rPr>
              <a:t>The 4 sides of the </a:t>
            </a:r>
            <a:r>
              <a:rPr kumimoji="1" lang="en-US" altLang="zh-TW" sz="3200" dirty="0" smtClean="0">
                <a:latin typeface="+mn-ea"/>
              </a:rPr>
              <a:t/>
            </a:r>
            <a:br>
              <a:rPr kumimoji="1" lang="en-US" altLang="zh-TW" sz="3200" dirty="0" smtClean="0">
                <a:latin typeface="+mn-ea"/>
              </a:rPr>
            </a:br>
            <a:r>
              <a:rPr kumimoji="1" lang="en-US" altLang="zh-TW" sz="3200" dirty="0" smtClean="0">
                <a:latin typeface="+mn-ea"/>
              </a:rPr>
              <a:t>polygon are: 5 3 5 3</a:t>
            </a:r>
            <a:endParaRPr kumimoji="1" lang="en-US" altLang="zh-TW" sz="3200" dirty="0">
              <a:latin typeface="+mn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2457754" y="3670683"/>
            <a:ext cx="761747" cy="584775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zh-TW" sz="3200" dirty="0" smtClean="0">
                <a:latin typeface="+mn-ea"/>
              </a:rPr>
              <a:t>5 3</a:t>
            </a:r>
          </a:p>
        </p:txBody>
      </p:sp>
    </p:spTree>
    <p:extLst>
      <p:ext uri="{BB962C8B-B14F-4D97-AF65-F5344CB8AC3E}">
        <p14:creationId xmlns:p14="http://schemas.microsoft.com/office/powerpoint/2010/main" val="2754729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3200" b="0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Practice #1 </a:t>
            </a:r>
            <a:r>
              <a:rPr kumimoji="1" lang="en-US" altLang="zh-TW" sz="3200" b="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– Inheritance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>
                <a:latin typeface="+mn-ea"/>
              </a:rPr>
              <a:t>Practice </a:t>
            </a:r>
            <a:r>
              <a:rPr kumimoji="1" lang="en-US" altLang="zh-TW" sz="3200" b="0" dirty="0" smtClean="0">
                <a:latin typeface="+mn-ea"/>
              </a:rPr>
              <a:t>#2 </a:t>
            </a:r>
            <a:r>
              <a:rPr kumimoji="1" lang="en-US" altLang="zh-TW" sz="3200" b="0" dirty="0">
                <a:latin typeface="+mn-ea"/>
              </a:rPr>
              <a:t>– </a:t>
            </a:r>
            <a:r>
              <a:rPr kumimoji="1" lang="en-US" altLang="zh-TW" sz="3200" b="0" dirty="0" smtClean="0">
                <a:latin typeface="+mn-ea"/>
              </a:rPr>
              <a:t>Function overriding</a:t>
            </a:r>
            <a:endParaRPr kumimoji="1" lang="en-US" altLang="zh-TW" sz="32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3200" b="0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Practice </a:t>
            </a:r>
            <a:r>
              <a:rPr kumimoji="1" lang="en-US" altLang="zh-TW" sz="3200" b="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#3 – </a:t>
            </a:r>
            <a:r>
              <a:rPr kumimoji="1" lang="en-US" altLang="zh-TW" sz="3200" b="0" dirty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Cascade </a:t>
            </a:r>
            <a:r>
              <a:rPr kumimoji="1" lang="en-US" altLang="zh-TW" sz="3200" b="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+mn-ea"/>
              </a:rPr>
              <a:t>Inheritance</a:t>
            </a:r>
            <a:endParaRPr kumimoji="1" lang="en-US" altLang="zh-TW" sz="3200" dirty="0" smtClean="0">
              <a:solidFill>
                <a:schemeClr val="accent1">
                  <a:lumMod val="40000"/>
                  <a:lumOff val="6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53289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基礎">
  <a:themeElements>
    <a:clrScheme name="基礎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基礎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基礎.thmx</Template>
  <TotalTime>3790</TotalTime>
  <Words>862</Words>
  <Application>Microsoft Office PowerPoint</Application>
  <PresentationFormat>如螢幕大小 (4:3)</PresentationFormat>
  <Paragraphs>176</Paragraphs>
  <Slides>18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18</vt:i4>
      </vt:variant>
    </vt:vector>
  </HeadingPairs>
  <TitlesOfParts>
    <vt:vector size="25" baseType="lpstr">
      <vt:lpstr>微軟正黑體</vt:lpstr>
      <vt:lpstr>新細明體</vt:lpstr>
      <vt:lpstr>Arial</vt:lpstr>
      <vt:lpstr>Arial Black</vt:lpstr>
      <vt:lpstr>Calibri</vt:lpstr>
      <vt:lpstr>Courier New</vt:lpstr>
      <vt:lpstr>基礎</vt:lpstr>
      <vt:lpstr>Lab #09</vt:lpstr>
      <vt:lpstr>Agenda</vt:lpstr>
      <vt:lpstr>Agenda</vt:lpstr>
      <vt:lpstr>Inheritance</vt:lpstr>
      <vt:lpstr>Inheritance</vt:lpstr>
      <vt:lpstr>Practice #1</vt:lpstr>
      <vt:lpstr>Practice #1</vt:lpstr>
      <vt:lpstr>PowerPoint 簡報</vt:lpstr>
      <vt:lpstr>Agenda</vt:lpstr>
      <vt:lpstr>Function overriding</vt:lpstr>
      <vt:lpstr>Practice #2</vt:lpstr>
      <vt:lpstr>Practice #2</vt:lpstr>
      <vt:lpstr>PowerPoint 簡報</vt:lpstr>
      <vt:lpstr>Agenda</vt:lpstr>
      <vt:lpstr>Cascade Inheritance</vt:lpstr>
      <vt:lpstr>Cascade Inheritance</vt:lpstr>
      <vt:lpstr>Practice #3</vt:lpstr>
      <vt:lpstr>Practice #3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#09</dc:title>
  <dc:creator>ShelleySun</dc:creator>
  <cp:lastModifiedBy>shelley sun</cp:lastModifiedBy>
  <cp:revision>207</cp:revision>
  <dcterms:created xsi:type="dcterms:W3CDTF">2015-03-03T01:58:10Z</dcterms:created>
  <dcterms:modified xsi:type="dcterms:W3CDTF">2015-06-03T05:34:01Z</dcterms:modified>
</cp:coreProperties>
</file>