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17"/>
  </p:notesMasterIdLst>
  <p:sldIdLst>
    <p:sldId id="256" r:id="rId2"/>
    <p:sldId id="259" r:id="rId3"/>
    <p:sldId id="282" r:id="rId4"/>
    <p:sldId id="291" r:id="rId5"/>
    <p:sldId id="292" r:id="rId6"/>
    <p:sldId id="300" r:id="rId7"/>
    <p:sldId id="268" r:id="rId8"/>
    <p:sldId id="296" r:id="rId9"/>
    <p:sldId id="294" r:id="rId10"/>
    <p:sldId id="302" r:id="rId11"/>
    <p:sldId id="297" r:id="rId12"/>
    <p:sldId id="298" r:id="rId13"/>
    <p:sldId id="299" r:id="rId14"/>
    <p:sldId id="301" r:id="rId15"/>
    <p:sldId id="303" r:id="rId16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12" y="-4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6/10/15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#16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2015/06/10</a:t>
            </a:r>
          </a:p>
          <a:p>
            <a:r>
              <a:rPr kumimoji="1" lang="en-US" altLang="zh-TW" dirty="0" smtClean="0"/>
              <a:t>Presenter:</a:t>
            </a:r>
            <a:r>
              <a:rPr kumimoji="1" lang="en-US" altLang="zh-TW" dirty="0"/>
              <a:t> </a:t>
            </a:r>
            <a:r>
              <a:rPr kumimoji="1" lang="en-US" altLang="zh-TW" dirty="0" smtClean="0"/>
              <a:t>tammy Chang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7695077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#1 – Class declaration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#2, 3 – Polymorphism + Virtual functions</a:t>
            </a:r>
            <a:endParaRPr kumimoji="1" lang="en-US" altLang="zh-TW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00883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</a:t>
            </a:r>
            <a:r>
              <a:rPr kumimoji="1" lang="en-US" altLang="zh-TW" sz="4000" b="1" dirty="0">
                <a:latin typeface="+mj-ea"/>
              </a:rPr>
              <a:t>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524318"/>
            <a:ext cx="7884696" cy="4959365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Now you need to create two class 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Elephant</a:t>
            </a:r>
            <a:r>
              <a:rPr kumimoji="1" lang="en-US" altLang="zh-TW" sz="2800" b="0" dirty="0" smtClean="0">
                <a:latin typeface="+mn-ea"/>
              </a:rPr>
              <a:t> and 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Koala</a:t>
            </a:r>
            <a:r>
              <a:rPr kumimoji="1" lang="en-US" altLang="zh-TW" sz="2800" b="0" dirty="0" smtClean="0">
                <a:latin typeface="+mn-ea"/>
              </a:rPr>
              <a:t> that inherit 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Animal</a:t>
            </a:r>
            <a:r>
              <a:rPr kumimoji="1" lang="en-US" altLang="zh-TW" sz="2800" b="0" dirty="0" smtClean="0">
                <a:latin typeface="+mn-ea"/>
              </a:rPr>
              <a:t> class.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  <a:cs typeface="Courier New"/>
              </a:rPr>
              <a:t>Each 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child 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class has its frequency and cost as its </a:t>
            </a:r>
            <a:r>
              <a:rPr kumimoji="1" lang="en-US" altLang="zh-TW" sz="2800" u="sng" dirty="0" smtClean="0">
                <a:latin typeface="+mn-ea"/>
                <a:cs typeface="Courier New"/>
              </a:rPr>
              <a:t>static constant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 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type private information.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  <a:cs typeface="Courier New"/>
              </a:rPr>
              <a:t>Override the print function: you need to print </a:t>
            </a:r>
            <a:r>
              <a:rPr kumimoji="1" lang="en-US" altLang="zh-TW" sz="2800" b="0" dirty="0" smtClean="0">
                <a:cs typeface="Courier New"/>
              </a:rPr>
              <a:t>“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Elephant / Koala</a:t>
            </a:r>
            <a:r>
              <a:rPr kumimoji="1" lang="en-US" altLang="zh-TW" sz="2800" b="0" dirty="0" smtClean="0">
                <a:cs typeface="Courier New"/>
              </a:rPr>
              <a:t>”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+ it</a:t>
            </a:r>
            <a:r>
              <a:rPr kumimoji="1" lang="en-US" altLang="zh-TW" sz="2800" b="0" dirty="0" smtClean="0">
                <a:cs typeface="Courier New"/>
              </a:rPr>
              <a:t>’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s height, weight (by calling 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parent</a:t>
            </a:r>
            <a:r>
              <a:rPr kumimoji="1" lang="en-US" altLang="zh-TW" sz="2800" b="0" dirty="0" smtClean="0">
                <a:cs typeface="Courier New"/>
              </a:rPr>
              <a:t>’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s 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print function) + if energy isn</a:t>
            </a:r>
            <a:r>
              <a:rPr kumimoji="1" lang="en-US" altLang="zh-TW" sz="2800" b="0" dirty="0">
                <a:cs typeface="Courier New"/>
              </a:rPr>
              <a:t>’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t larger than 0, print its name 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+ is 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hungry.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  <a:cs typeface="Courier New"/>
              </a:rPr>
              <a:t>Override the exercise function (it</a:t>
            </a:r>
            <a:r>
              <a:rPr kumimoji="1" lang="en-US" altLang="zh-TW" sz="2800" b="0" dirty="0">
                <a:cs typeface="Courier New"/>
              </a:rPr>
              <a:t>’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s basically the same as practice#1). When the 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child classes 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call the exercise function, you need to print 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  <a:cs typeface="Courier New"/>
              </a:rPr>
              <a:t>(Elephant) </a:t>
            </a:r>
            <a:r>
              <a:rPr kumimoji="1" lang="en-US" altLang="zh-TW" sz="2800" b="0" u="sng" dirty="0" smtClean="0">
                <a:latin typeface="+mn-ea"/>
                <a:cs typeface="Courier New"/>
              </a:rPr>
              <a:t>Animal name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 is doing exercise by wallowing in the mud.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  <a:cs typeface="Courier New"/>
              </a:rPr>
              <a:t>(Koala) </a:t>
            </a:r>
            <a:r>
              <a:rPr kumimoji="1" lang="en-US" altLang="zh-TW" sz="2800" u="sng" dirty="0" smtClean="0">
                <a:latin typeface="+mn-ea"/>
                <a:cs typeface="Courier New"/>
              </a:rPr>
              <a:t>Animal name</a:t>
            </a:r>
            <a:r>
              <a:rPr kumimoji="1" lang="en-US" altLang="zh-TW" sz="2800" dirty="0" smtClean="0">
                <a:latin typeface="+mn-ea"/>
                <a:cs typeface="Courier New"/>
              </a:rPr>
              <a:t> is doing exercise by climbing the tree.</a:t>
            </a:r>
            <a:endParaRPr kumimoji="1" lang="en-US" altLang="zh-TW" sz="2800" b="0" dirty="0" smtClean="0">
              <a:latin typeface="+mn-ea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1506477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</a:t>
            </a:r>
            <a:r>
              <a:rPr kumimoji="1" lang="en-US" altLang="zh-TW" sz="4000" b="1" dirty="0">
                <a:latin typeface="+mj-ea"/>
              </a:rPr>
              <a:t>2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7884696" cy="4731083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 the main function, you need to create an Animal array with length three and let the array contains one Elephant, two koalas.</a:t>
            </a:r>
            <a:endParaRPr kumimoji="1" lang="en-US" altLang="zh-TW" sz="2800" b="0" dirty="0">
              <a:latin typeface="+mn-ea"/>
              <a:cs typeface="Courier New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  <a:cs typeface="Courier New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  <a:cs typeface="Courier New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  <a:cs typeface="Courier New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  <a:cs typeface="Courier New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  <a:cs typeface="Courier New"/>
              </a:rPr>
              <a:t>Elephant</a:t>
            </a:r>
            <a:r>
              <a:rPr kumimoji="1" lang="en-US" altLang="zh-TW" sz="2800" b="0" dirty="0">
                <a:cs typeface="Courier New"/>
              </a:rPr>
              <a:t>’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s frequency is 8 (hour), cost is 50.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  <a:cs typeface="Courier New"/>
              </a:rPr>
              <a:t>Koala</a:t>
            </a:r>
            <a:r>
              <a:rPr kumimoji="1" lang="en-US" altLang="zh-TW" sz="2800" b="0" dirty="0">
                <a:cs typeface="Courier New"/>
              </a:rPr>
              <a:t>’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s frequency is 12(hour), cost is 30.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  <a:cs typeface="Courier New"/>
              </a:rPr>
              <a:t>You will call the 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exercise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 function and </a:t>
            </a:r>
            <a:r>
              <a:rPr kumimoji="1" lang="en-US" altLang="zh-TW" sz="2800" b="0" dirty="0" err="1" smtClean="0">
                <a:latin typeface="+mn-ea"/>
                <a:cs typeface="Courier New"/>
              </a:rPr>
              <a:t>cin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 hours for each animal, and call the 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print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 function.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  <a:cs typeface="Courier New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789300"/>
              </p:ext>
            </p:extLst>
          </p:nvPr>
        </p:nvGraphicFramePr>
        <p:xfrm>
          <a:off x="1387446" y="2831413"/>
          <a:ext cx="6096000" cy="1483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Class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Name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Height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Weight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Energy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Elephant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E1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150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300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90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Koala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K1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50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65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40</a:t>
                      </a:r>
                      <a:endParaRPr lang="zh-TW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Koala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K2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20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30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 smtClean="0"/>
                        <a:t>5</a:t>
                      </a:r>
                      <a:endParaRPr lang="zh-TW" alt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0089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32127"/>
            <a:ext cx="5791200" cy="1024478"/>
          </a:xfrm>
        </p:spPr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</a:t>
            </a:r>
            <a:r>
              <a:rPr kumimoji="1" lang="en-US" altLang="zh-TW" sz="4000" b="1" dirty="0" smtClean="0">
                <a:latin typeface="+mj-ea"/>
              </a:rPr>
              <a:t>#2</a:t>
            </a:r>
            <a:endParaRPr kumimoji="1" lang="zh-TW" altLang="en-US" sz="4000" dirty="0"/>
          </a:p>
        </p:txBody>
      </p:sp>
      <p:sp>
        <p:nvSpPr>
          <p:cNvPr id="5" name="內容版面配置區 2"/>
          <p:cNvSpPr txBox="1">
            <a:spLocks/>
          </p:cNvSpPr>
          <p:nvPr/>
        </p:nvSpPr>
        <p:spPr>
          <a:xfrm>
            <a:off x="457199" y="1256605"/>
            <a:ext cx="8569023" cy="55029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class Elephant : public Animal{</a:t>
            </a:r>
          </a:p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private:</a:t>
            </a:r>
          </a:p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    </a:t>
            </a:r>
            <a:r>
              <a:rPr lang="en-US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initialize </a:t>
            </a:r>
            <a:r>
              <a:rPr lang="en-US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frequency and cost</a:t>
            </a:r>
            <a:endParaRPr lang="en-US" altLang="zh-TW" sz="1400" dirty="0">
              <a:solidFill>
                <a:srgbClr val="D1282E"/>
              </a:solidFill>
              <a:latin typeface="Courier New"/>
              <a:cs typeface="Courier New"/>
            </a:endParaRPr>
          </a:p>
          <a:p>
            <a:pPr>
              <a:lnSpc>
                <a:spcPct val="50000"/>
              </a:lnSpc>
            </a:pPr>
            <a:r>
              <a:rPr lang="en-US" altLang="zh-TW" sz="1400" dirty="0" smtClean="0">
                <a:latin typeface="Courier New"/>
                <a:cs typeface="Courier New"/>
              </a:rPr>
              <a:t>public</a:t>
            </a:r>
            <a:r>
              <a:rPr lang="en-US" altLang="zh-TW" sz="1400" dirty="0">
                <a:latin typeface="Courier New"/>
                <a:cs typeface="Courier New"/>
              </a:rPr>
              <a:t>:</a:t>
            </a:r>
          </a:p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    </a:t>
            </a:r>
            <a:r>
              <a:rPr lang="en-US" altLang="zh-TW" sz="1400" dirty="0" smtClean="0">
                <a:latin typeface="Courier New"/>
                <a:cs typeface="Courier New"/>
              </a:rPr>
              <a:t>Elephant</a:t>
            </a:r>
          </a:p>
          <a:p>
            <a:pPr>
              <a:lnSpc>
                <a:spcPct val="50000"/>
              </a:lnSpc>
            </a:pPr>
            <a:r>
              <a:rPr lang="fi-FI" altLang="zh-TW" sz="1400" dirty="0" smtClean="0">
                <a:latin typeface="Courier New"/>
                <a:cs typeface="Courier New"/>
              </a:rPr>
              <a:t>    </a:t>
            </a:r>
            <a:r>
              <a:rPr lang="fi-FI" altLang="zh-TW" sz="1400" dirty="0" err="1" smtClean="0">
                <a:latin typeface="Courier New"/>
                <a:cs typeface="Courier New"/>
              </a:rPr>
              <a:t>void</a:t>
            </a:r>
            <a:r>
              <a:rPr lang="fi-FI" altLang="zh-TW" sz="1400" dirty="0" smtClean="0">
                <a:latin typeface="Courier New"/>
                <a:cs typeface="Courier New"/>
              </a:rPr>
              <a:t> </a:t>
            </a:r>
            <a:r>
              <a:rPr lang="fi-FI" altLang="zh-TW" sz="1400" dirty="0" err="1" smtClean="0">
                <a:latin typeface="Courier New"/>
                <a:cs typeface="Courier New"/>
              </a:rPr>
              <a:t>print</a:t>
            </a:r>
            <a:r>
              <a:rPr lang="fi-FI" altLang="zh-TW" sz="1400" dirty="0" smtClean="0">
                <a:latin typeface="Courier New"/>
                <a:cs typeface="Courier New"/>
              </a:rPr>
              <a:t>() {</a:t>
            </a:r>
          </a:p>
          <a:p>
            <a:pPr>
              <a:lnSpc>
                <a:spcPct val="50000"/>
              </a:lnSpc>
            </a:pPr>
            <a:r>
              <a:rPr lang="fr-FR" altLang="zh-TW" sz="1400" dirty="0" smtClean="0">
                <a:latin typeface="Courier New"/>
                <a:cs typeface="Courier New"/>
              </a:rPr>
              <a:t>        </a:t>
            </a:r>
            <a:r>
              <a:rPr lang="fr-FR" altLang="zh-TW" sz="1400" dirty="0">
                <a:latin typeface="Courier New"/>
                <a:cs typeface="Courier New"/>
              </a:rPr>
              <a:t>cout &lt;&lt; "</a:t>
            </a:r>
            <a:r>
              <a:rPr lang="fr-FR" altLang="zh-TW" sz="1400" dirty="0" err="1">
                <a:latin typeface="Courier New"/>
                <a:cs typeface="Courier New"/>
              </a:rPr>
              <a:t>Elephant</a:t>
            </a:r>
            <a:r>
              <a:rPr lang="fr-FR" altLang="zh-TW" sz="1400" dirty="0">
                <a:latin typeface="Courier New"/>
                <a:cs typeface="Courier New"/>
              </a:rPr>
              <a:t> ";</a:t>
            </a:r>
          </a:p>
          <a:p>
            <a:pPr>
              <a:lnSpc>
                <a:spcPct val="50000"/>
              </a:lnSpc>
            </a:pPr>
            <a:r>
              <a:rPr lang="ro-RO" altLang="zh-TW" sz="1400" dirty="0">
                <a:latin typeface="Courier New"/>
                <a:cs typeface="Courier New"/>
              </a:rPr>
              <a:t>        </a:t>
            </a:r>
            <a:r>
              <a:rPr lang="ro-RO" altLang="zh-TW" sz="1400" dirty="0" smtClean="0">
                <a:solidFill>
                  <a:schemeClr val="tx2"/>
                </a:solidFill>
                <a:latin typeface="Courier New"/>
                <a:cs typeface="Courier New"/>
              </a:rPr>
              <a:t>print it’s height and weight</a:t>
            </a:r>
            <a:endParaRPr lang="ro-RO" altLang="zh-TW" sz="1400" dirty="0">
              <a:solidFill>
                <a:schemeClr val="tx2"/>
              </a:solidFill>
              <a:latin typeface="Courier New"/>
              <a:cs typeface="Courier New"/>
            </a:endParaRPr>
          </a:p>
          <a:p>
            <a:pPr>
              <a:lnSpc>
                <a:spcPct val="50000"/>
              </a:lnSpc>
            </a:pPr>
            <a:r>
              <a:rPr lang="hu-HU" altLang="zh-TW" sz="1400" dirty="0">
                <a:latin typeface="Courier New"/>
                <a:cs typeface="Courier New"/>
              </a:rPr>
              <a:t>        if(energy&lt;=0){</a:t>
            </a:r>
          </a:p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            </a:t>
            </a:r>
            <a:r>
              <a:rPr lang="en-US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print its name is hungry</a:t>
            </a:r>
            <a:r>
              <a:rPr lang="en-US" altLang="zh-TW" sz="1400" dirty="0">
                <a:solidFill>
                  <a:srgbClr val="D1282E"/>
                </a:solidFill>
                <a:latin typeface="Courier New"/>
                <a:cs typeface="Courier New"/>
              </a:rPr>
              <a:t>.</a:t>
            </a:r>
          </a:p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        }</a:t>
            </a:r>
          </a:p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    }</a:t>
            </a:r>
          </a:p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    void exercise(</a:t>
            </a:r>
            <a:r>
              <a:rPr lang="en-US" altLang="zh-TW" sz="1400" dirty="0" err="1">
                <a:latin typeface="Courier New"/>
                <a:cs typeface="Courier New"/>
              </a:rPr>
              <a:t>int</a:t>
            </a:r>
            <a:r>
              <a:rPr lang="en-US" altLang="zh-TW" sz="1400" dirty="0">
                <a:latin typeface="Courier New"/>
                <a:cs typeface="Courier New"/>
              </a:rPr>
              <a:t> hour)</a:t>
            </a:r>
          </a:p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    {</a:t>
            </a:r>
          </a:p>
          <a:p>
            <a:pPr>
              <a:lnSpc>
                <a:spcPct val="50000"/>
              </a:lnSpc>
            </a:pPr>
            <a:r>
              <a:rPr lang="en-US" altLang="zh-TW" sz="1400" dirty="0">
                <a:solidFill>
                  <a:srgbClr val="D1282E"/>
                </a:solidFill>
                <a:latin typeface="Courier New"/>
                <a:cs typeface="Courier New"/>
              </a:rPr>
              <a:t>        </a:t>
            </a:r>
            <a:r>
              <a:rPr lang="en-US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...</a:t>
            </a:r>
            <a:endParaRPr lang="en-US" altLang="zh-TW" sz="1400" dirty="0">
              <a:solidFill>
                <a:srgbClr val="D1282E"/>
              </a:solidFill>
              <a:latin typeface="Courier New"/>
              <a:cs typeface="Courier New"/>
            </a:endParaRPr>
          </a:p>
          <a:p>
            <a:pPr>
              <a:lnSpc>
                <a:spcPct val="50000"/>
              </a:lnSpc>
            </a:pPr>
            <a:r>
              <a:rPr lang="fr-FR" altLang="zh-TW" sz="1400" dirty="0">
                <a:solidFill>
                  <a:srgbClr val="D1282E"/>
                </a:solidFill>
                <a:latin typeface="Courier New"/>
                <a:cs typeface="Courier New"/>
              </a:rPr>
              <a:t>        </a:t>
            </a:r>
            <a:r>
              <a:rPr lang="fr-FR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...</a:t>
            </a:r>
            <a:endParaRPr lang="fr-FR" altLang="zh-TW" sz="1400" dirty="0">
              <a:solidFill>
                <a:srgbClr val="D1282E"/>
              </a:solidFill>
              <a:latin typeface="Courier New"/>
              <a:cs typeface="Courier New"/>
            </a:endParaRPr>
          </a:p>
          <a:p>
            <a:pPr>
              <a:lnSpc>
                <a:spcPct val="50000"/>
              </a:lnSpc>
            </a:pPr>
            <a:r>
              <a:rPr lang="fr-FR" altLang="zh-TW" sz="1400" dirty="0">
                <a:latin typeface="Courier New"/>
                <a:cs typeface="Courier New"/>
              </a:rPr>
              <a:t>        </a:t>
            </a:r>
            <a:r>
              <a:rPr lang="fr-FR" altLang="zh-TW" sz="1400" dirty="0" smtClean="0">
                <a:latin typeface="Courier New"/>
                <a:cs typeface="Courier New"/>
              </a:rPr>
              <a:t>	</a:t>
            </a:r>
            <a:r>
              <a:rPr lang="fr-FR" altLang="zh-TW" sz="1400" dirty="0" err="1" smtClean="0">
                <a:solidFill>
                  <a:srgbClr val="D1282E"/>
                </a:solidFill>
                <a:latin typeface="Courier New"/>
                <a:cs typeface="Courier New"/>
              </a:rPr>
              <a:t>print</a:t>
            </a:r>
            <a:r>
              <a:rPr lang="fr-FR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 </a:t>
            </a:r>
            <a:r>
              <a:rPr lang="fr-FR" altLang="zh-TW" sz="1400" dirty="0" err="1" smtClean="0">
                <a:solidFill>
                  <a:srgbClr val="D1282E"/>
                </a:solidFill>
                <a:latin typeface="Courier New"/>
                <a:cs typeface="Courier New"/>
              </a:rPr>
              <a:t>its</a:t>
            </a:r>
            <a:r>
              <a:rPr lang="fr-FR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 </a:t>
            </a:r>
            <a:r>
              <a:rPr lang="fr-FR" altLang="zh-TW" sz="1400" dirty="0" err="1" smtClean="0">
                <a:solidFill>
                  <a:srgbClr val="D1282E"/>
                </a:solidFill>
                <a:latin typeface="Courier New"/>
                <a:cs typeface="Courier New"/>
              </a:rPr>
              <a:t>name</a:t>
            </a:r>
            <a:r>
              <a:rPr lang="fr-FR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 </a:t>
            </a:r>
            <a:r>
              <a:rPr lang="fr-FR" altLang="zh-TW" sz="1400" dirty="0" err="1" smtClean="0">
                <a:solidFill>
                  <a:srgbClr val="D1282E"/>
                </a:solidFill>
                <a:latin typeface="Courier New"/>
                <a:cs typeface="Courier New"/>
              </a:rPr>
              <a:t>is</a:t>
            </a:r>
            <a:r>
              <a:rPr lang="fr-FR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 </a:t>
            </a:r>
            <a:r>
              <a:rPr lang="fr-FR" altLang="zh-TW" sz="1400" dirty="0" err="1">
                <a:solidFill>
                  <a:srgbClr val="D1282E"/>
                </a:solidFill>
                <a:latin typeface="Courier New"/>
                <a:cs typeface="Courier New"/>
              </a:rPr>
              <a:t>doing</a:t>
            </a:r>
            <a:r>
              <a:rPr lang="fr-FR" altLang="zh-TW" sz="1400" dirty="0">
                <a:solidFill>
                  <a:srgbClr val="D1282E"/>
                </a:solidFill>
                <a:latin typeface="Courier New"/>
                <a:cs typeface="Courier New"/>
              </a:rPr>
              <a:t> </a:t>
            </a:r>
            <a:r>
              <a:rPr lang="fr-FR" altLang="zh-TW" sz="1400" dirty="0" err="1">
                <a:solidFill>
                  <a:srgbClr val="D1282E"/>
                </a:solidFill>
                <a:latin typeface="Courier New"/>
                <a:cs typeface="Courier New"/>
              </a:rPr>
              <a:t>exercise</a:t>
            </a:r>
            <a:r>
              <a:rPr lang="fr-FR" altLang="zh-TW" sz="1400" dirty="0">
                <a:solidFill>
                  <a:srgbClr val="D1282E"/>
                </a:solidFill>
                <a:latin typeface="Courier New"/>
                <a:cs typeface="Courier New"/>
              </a:rPr>
              <a:t> by </a:t>
            </a:r>
            <a:r>
              <a:rPr lang="fr-FR" altLang="zh-TW" sz="1400" dirty="0" err="1">
                <a:solidFill>
                  <a:srgbClr val="D1282E"/>
                </a:solidFill>
                <a:latin typeface="Courier New"/>
                <a:cs typeface="Courier New"/>
              </a:rPr>
              <a:t>wallowing</a:t>
            </a:r>
            <a:r>
              <a:rPr lang="fr-FR" altLang="zh-TW" sz="1400" dirty="0">
                <a:solidFill>
                  <a:srgbClr val="D1282E"/>
                </a:solidFill>
                <a:latin typeface="Courier New"/>
                <a:cs typeface="Courier New"/>
              </a:rPr>
              <a:t> in the </a:t>
            </a:r>
            <a:r>
              <a:rPr lang="fr-FR" altLang="zh-TW" sz="1400" dirty="0" err="1">
                <a:solidFill>
                  <a:srgbClr val="D1282E"/>
                </a:solidFill>
                <a:latin typeface="Courier New"/>
                <a:cs typeface="Courier New"/>
              </a:rPr>
              <a:t>mud</a:t>
            </a:r>
            <a:r>
              <a:rPr lang="fr-FR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.</a:t>
            </a:r>
            <a:endParaRPr lang="en-US" altLang="zh-TW" sz="1400" dirty="0" smtClean="0">
              <a:latin typeface="Courier New"/>
              <a:cs typeface="Courier New"/>
            </a:endParaRPr>
          </a:p>
          <a:p>
            <a:pPr>
              <a:lnSpc>
                <a:spcPct val="50000"/>
              </a:lnSpc>
            </a:pPr>
            <a:r>
              <a:rPr lang="hu-HU" altLang="zh-TW" sz="1400" dirty="0" smtClean="0">
                <a:latin typeface="Courier New"/>
                <a:cs typeface="Courier New"/>
              </a:rPr>
              <a:t>            if(energy&gt;0</a:t>
            </a:r>
            <a:r>
              <a:rPr lang="hu-HU" altLang="zh-TW" sz="1400" dirty="0" smtClean="0">
                <a:latin typeface="Courier New"/>
                <a:cs typeface="Courier New"/>
              </a:rPr>
              <a:t>)</a:t>
            </a:r>
          </a:p>
          <a:p>
            <a:pPr>
              <a:lnSpc>
                <a:spcPct val="50000"/>
              </a:lnSpc>
            </a:pPr>
            <a:r>
              <a:rPr lang="hu-HU" altLang="zh-TW" sz="1400" dirty="0">
                <a:latin typeface="Courier New"/>
                <a:cs typeface="Courier New"/>
              </a:rPr>
              <a:t>	 </a:t>
            </a:r>
            <a:r>
              <a:rPr lang="hu-HU" altLang="zh-TW" sz="1400" dirty="0" smtClean="0">
                <a:latin typeface="Courier New"/>
                <a:cs typeface="Courier New"/>
              </a:rPr>
              <a:t>      ...</a:t>
            </a:r>
            <a:endParaRPr lang="hu-HU" altLang="zh-TW" sz="1400" dirty="0" smtClean="0">
              <a:latin typeface="Courier New"/>
              <a:cs typeface="Courier New"/>
            </a:endParaRPr>
          </a:p>
          <a:p>
            <a:pPr>
              <a:lnSpc>
                <a:spcPct val="50000"/>
              </a:lnSpc>
            </a:pPr>
            <a:r>
              <a:rPr lang="en-US" altLang="zh-TW" sz="1400" dirty="0" smtClean="0">
                <a:latin typeface="Courier New"/>
                <a:cs typeface="Courier New"/>
              </a:rPr>
              <a:t>                </a:t>
            </a:r>
            <a:r>
              <a:rPr lang="en-US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print its name has ____ energy </a:t>
            </a:r>
            <a:r>
              <a:rPr lang="en-US" altLang="zh-TW" sz="1400" dirty="0">
                <a:solidFill>
                  <a:srgbClr val="D1282E"/>
                </a:solidFill>
                <a:latin typeface="Courier New"/>
                <a:cs typeface="Courier New"/>
              </a:rPr>
              <a:t>left</a:t>
            </a:r>
            <a:r>
              <a:rPr lang="en-US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.</a:t>
            </a:r>
          </a:p>
          <a:p>
            <a:pPr>
              <a:lnSpc>
                <a:spcPct val="50000"/>
              </a:lnSpc>
            </a:pPr>
            <a:r>
              <a:rPr lang="hu-HU" altLang="zh-TW" sz="1400" dirty="0" smtClean="0">
                <a:latin typeface="Courier New"/>
                <a:cs typeface="Courier New"/>
              </a:rPr>
              <a:t>            else</a:t>
            </a:r>
            <a:endParaRPr lang="hu-HU" altLang="zh-TW" sz="1400" dirty="0">
              <a:latin typeface="Courier New"/>
              <a:cs typeface="Courier New"/>
            </a:endParaRPr>
          </a:p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                </a:t>
            </a:r>
            <a:r>
              <a:rPr lang="en-US" altLang="zh-TW" sz="1400" dirty="0">
                <a:solidFill>
                  <a:srgbClr val="D1282E"/>
                </a:solidFill>
                <a:latin typeface="Courier New"/>
                <a:cs typeface="Courier New"/>
              </a:rPr>
              <a:t>print its name has </a:t>
            </a:r>
            <a:r>
              <a:rPr lang="en-US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no </a:t>
            </a:r>
            <a:r>
              <a:rPr lang="en-US" altLang="zh-TW" sz="1400" dirty="0">
                <a:solidFill>
                  <a:srgbClr val="D1282E"/>
                </a:solidFill>
                <a:latin typeface="Courier New"/>
                <a:cs typeface="Courier New"/>
              </a:rPr>
              <a:t>energy </a:t>
            </a:r>
            <a:r>
              <a:rPr lang="en-US" altLang="zh-TW" sz="1400" dirty="0" smtClean="0">
                <a:solidFill>
                  <a:srgbClr val="D1282E"/>
                </a:solidFill>
                <a:latin typeface="Courier New"/>
                <a:cs typeface="Courier New"/>
              </a:rPr>
              <a:t>to do exercise.</a:t>
            </a:r>
            <a:endParaRPr lang="en-US" altLang="zh-TW" sz="1400" dirty="0">
              <a:solidFill>
                <a:srgbClr val="D1282E"/>
              </a:solidFill>
              <a:latin typeface="Courier New"/>
              <a:cs typeface="Courier New"/>
            </a:endParaRPr>
          </a:p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        }</a:t>
            </a:r>
          </a:p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    }</a:t>
            </a:r>
          </a:p>
          <a:p>
            <a:pPr>
              <a:lnSpc>
                <a:spcPct val="50000"/>
              </a:lnSpc>
            </a:pPr>
            <a:r>
              <a:rPr lang="en-US" altLang="zh-TW" sz="1400" dirty="0">
                <a:latin typeface="Courier New"/>
                <a:cs typeface="Courier New"/>
              </a:rPr>
              <a:t>};</a:t>
            </a:r>
          </a:p>
        </p:txBody>
      </p:sp>
    </p:spTree>
    <p:extLst>
      <p:ext uri="{BB962C8B-B14F-4D97-AF65-F5344CB8AC3E}">
        <p14:creationId xmlns:p14="http://schemas.microsoft.com/office/powerpoint/2010/main" val="16127521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7695077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rgbClr val="7F7F7F"/>
                </a:solidFill>
                <a:latin typeface="+mn-ea"/>
              </a:rPr>
              <a:t>Practice #1 – Class declaration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#2, 3 – Polymorphism + Virtual functions</a:t>
            </a:r>
            <a:endParaRPr kumimoji="1" lang="en-US" altLang="zh-TW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400883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#3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524318"/>
            <a:ext cx="7884696" cy="4731083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Now you need to add one more private function in Animal – 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eat (</a:t>
            </a:r>
            <a:r>
              <a:rPr kumimoji="1" lang="en-US" altLang="zh-TW" sz="2800" b="0" dirty="0" err="1" smtClean="0">
                <a:latin typeface="Courier New"/>
                <a:cs typeface="Courier New"/>
              </a:rPr>
              <a:t>const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 in preference[], </a:t>
            </a:r>
            <a:r>
              <a:rPr kumimoji="1" lang="en-US" altLang="zh-TW" sz="2800" b="0" dirty="0" err="1" smtClean="0">
                <a:latin typeface="Courier New"/>
                <a:cs typeface="Courier New"/>
              </a:rPr>
              <a:t>int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 count)</a:t>
            </a:r>
            <a:r>
              <a:rPr kumimoji="1" lang="en-US" altLang="zh-TW" sz="2800" b="0" dirty="0" smtClean="0">
                <a:latin typeface="+mn-ea"/>
              </a:rPr>
              <a:t>. It will be called continually when the </a:t>
            </a:r>
            <a:r>
              <a:rPr kumimoji="1" lang="en-US" altLang="zh-TW" sz="2800" b="0" dirty="0" smtClean="0">
                <a:latin typeface="+mn-ea"/>
              </a:rPr>
              <a:t>animals are hungry </a:t>
            </a:r>
            <a:r>
              <a:rPr kumimoji="1" lang="en-US" altLang="zh-TW" sz="2800" b="0" dirty="0" smtClean="0">
                <a:latin typeface="+mn-ea"/>
              </a:rPr>
              <a:t>(energy &lt;= 0)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  <a:cs typeface="Courier New"/>
              </a:rPr>
              <a:t>The preference will be </a:t>
            </a:r>
            <a:r>
              <a:rPr kumimoji="1" lang="en-US" altLang="zh-TW" sz="2800" u="sng" dirty="0" smtClean="0">
                <a:latin typeface="+mn-ea"/>
                <a:cs typeface="Courier New"/>
              </a:rPr>
              <a:t>static constant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 type integer array. The count is the length of preference array.</a:t>
            </a:r>
            <a:endParaRPr kumimoji="1" lang="en-US" altLang="zh-TW" sz="2800" b="0" dirty="0">
              <a:latin typeface="+mn-ea"/>
              <a:cs typeface="Courier New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  <a:cs typeface="Courier New"/>
              </a:rPr>
              <a:t>There are three types of food and 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Elephant</a:t>
            </a:r>
            <a:r>
              <a:rPr kumimoji="1" lang="en-US" altLang="zh-TW" sz="2800" b="0" dirty="0"/>
              <a:t>’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s preference is </a:t>
            </a:r>
            <a:r>
              <a:rPr kumimoji="1" lang="en-US" altLang="zh-TW" sz="2800" dirty="0" smtClean="0">
                <a:latin typeface="+mn-ea"/>
                <a:cs typeface="Courier New"/>
              </a:rPr>
              <a:t>5,5,5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; 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Koala</a:t>
            </a:r>
            <a:r>
              <a:rPr kumimoji="1" lang="en-US" altLang="zh-TW" sz="2800" b="0" dirty="0"/>
              <a:t>’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s preference is </a:t>
            </a:r>
            <a:r>
              <a:rPr kumimoji="1" lang="en-US" altLang="zh-TW" sz="2800" dirty="0" smtClean="0">
                <a:latin typeface="+mn-ea"/>
                <a:cs typeface="Courier New"/>
              </a:rPr>
              <a:t>5,0,2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33683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7695077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Class declaration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#2, 3 – Polymorphism + Virtual functions</a:t>
            </a:r>
            <a:endParaRPr kumimoji="1" lang="en-US" altLang="zh-TW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31912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Review-Motivation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521934"/>
            <a:ext cx="7035572" cy="4935092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zh-TW" sz="1800" dirty="0">
                <a:latin typeface="Courier New"/>
                <a:cs typeface="Courier New"/>
              </a:rPr>
              <a:t>class </a:t>
            </a:r>
            <a:r>
              <a:rPr lang="en-US" altLang="zh-TW" sz="1800" dirty="0" smtClean="0">
                <a:latin typeface="Courier New"/>
                <a:cs typeface="Courier New"/>
              </a:rPr>
              <a:t>Team{ </a:t>
            </a:r>
          </a:p>
          <a:p>
            <a:pPr>
              <a:lnSpc>
                <a:spcPct val="90000"/>
              </a:lnSpc>
            </a:pPr>
            <a:r>
              <a:rPr lang="en-US" altLang="zh-TW" sz="1800" dirty="0" smtClean="0">
                <a:latin typeface="Courier New"/>
                <a:cs typeface="Courier New"/>
              </a:rPr>
              <a:t>private</a:t>
            </a:r>
            <a:r>
              <a:rPr lang="en-US" altLang="zh-TW" sz="1800" dirty="0">
                <a:latin typeface="Courier New"/>
                <a:cs typeface="Courier New"/>
              </a:rPr>
              <a:t>: </a:t>
            </a:r>
          </a:p>
          <a:p>
            <a:pPr>
              <a:lnSpc>
                <a:spcPct val="90000"/>
              </a:lnSpc>
            </a:pPr>
            <a:r>
              <a:rPr lang="en-US" altLang="zh-TW" sz="1800" dirty="0" smtClean="0">
                <a:latin typeface="Courier New"/>
                <a:cs typeface="Courier New"/>
              </a:rPr>
              <a:t>	</a:t>
            </a:r>
            <a:r>
              <a:rPr lang="en-US" altLang="zh-TW" sz="1800" dirty="0" err="1" smtClean="0">
                <a:latin typeface="Courier New"/>
                <a:cs typeface="Courier New"/>
              </a:rPr>
              <a:t>int</a:t>
            </a:r>
            <a:r>
              <a:rPr lang="en-US" altLang="zh-TW" sz="1800" dirty="0" smtClean="0">
                <a:latin typeface="Courier New"/>
                <a:cs typeface="Courier New"/>
              </a:rPr>
              <a:t> </a:t>
            </a:r>
            <a:r>
              <a:rPr lang="en-US" altLang="zh-TW" sz="1800" dirty="0" err="1">
                <a:latin typeface="Courier New"/>
                <a:cs typeface="Courier New"/>
              </a:rPr>
              <a:t>warriorCount</a:t>
            </a:r>
            <a:r>
              <a:rPr lang="en-US" altLang="zh-TW" sz="1800" dirty="0" smtClean="0">
                <a:latin typeface="Courier New"/>
                <a:cs typeface="Courier New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en-US" altLang="zh-TW" sz="1800" dirty="0">
                <a:latin typeface="Courier New"/>
                <a:cs typeface="Courier New"/>
              </a:rPr>
              <a:t>	</a:t>
            </a:r>
            <a:r>
              <a:rPr lang="en-US" altLang="zh-TW" sz="1800" dirty="0" err="1" smtClean="0">
                <a:latin typeface="Courier New"/>
                <a:cs typeface="Courier New"/>
              </a:rPr>
              <a:t>int</a:t>
            </a:r>
            <a:r>
              <a:rPr lang="en-US" altLang="zh-TW" sz="1800" dirty="0" smtClean="0">
                <a:latin typeface="Courier New"/>
                <a:cs typeface="Courier New"/>
              </a:rPr>
              <a:t> </a:t>
            </a:r>
            <a:r>
              <a:rPr lang="en-US" altLang="zh-TW" sz="1800" dirty="0" err="1">
                <a:latin typeface="Courier New"/>
                <a:cs typeface="Courier New"/>
              </a:rPr>
              <a:t>wizardCount</a:t>
            </a:r>
            <a:r>
              <a:rPr lang="en-US" altLang="zh-TW" sz="1800" dirty="0">
                <a:latin typeface="Courier New"/>
                <a:cs typeface="Courier New"/>
              </a:rPr>
              <a:t>; </a:t>
            </a:r>
            <a:endParaRPr lang="en-US" altLang="zh-TW" sz="1800" dirty="0" smtClean="0">
              <a:latin typeface="Courier New"/>
              <a:cs typeface="Courier New"/>
            </a:endParaRPr>
          </a:p>
          <a:p>
            <a:pPr>
              <a:lnSpc>
                <a:spcPct val="90000"/>
              </a:lnSpc>
            </a:pPr>
            <a:r>
              <a:rPr lang="en-US" altLang="zh-TW" sz="1800" dirty="0">
                <a:latin typeface="Courier New"/>
                <a:cs typeface="Courier New"/>
              </a:rPr>
              <a:t>	</a:t>
            </a:r>
            <a:r>
              <a:rPr lang="en-US" altLang="zh-TW" sz="1800" dirty="0" smtClean="0">
                <a:latin typeface="Courier New"/>
                <a:cs typeface="Courier New"/>
              </a:rPr>
              <a:t>Warrior</a:t>
            </a:r>
            <a:r>
              <a:rPr lang="en-US" altLang="zh-TW" sz="1800" dirty="0">
                <a:latin typeface="Courier New"/>
                <a:cs typeface="Courier New"/>
              </a:rPr>
              <a:t>* warrior[10]</a:t>
            </a:r>
            <a:r>
              <a:rPr lang="en-US" altLang="zh-TW" sz="1800" dirty="0" smtClean="0">
                <a:latin typeface="Courier New"/>
                <a:cs typeface="Courier New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en-US" altLang="zh-TW" sz="1800" dirty="0">
                <a:latin typeface="Courier New"/>
                <a:cs typeface="Courier New"/>
              </a:rPr>
              <a:t>	</a:t>
            </a:r>
            <a:r>
              <a:rPr lang="en-US" altLang="zh-TW" sz="1800" dirty="0" smtClean="0">
                <a:latin typeface="Courier New"/>
                <a:cs typeface="Courier New"/>
              </a:rPr>
              <a:t>Wizard</a:t>
            </a:r>
            <a:r>
              <a:rPr lang="en-US" altLang="zh-TW" sz="1800" dirty="0">
                <a:latin typeface="Courier New"/>
                <a:cs typeface="Courier New"/>
              </a:rPr>
              <a:t>* wizard[10]; </a:t>
            </a:r>
          </a:p>
          <a:p>
            <a:pPr>
              <a:lnSpc>
                <a:spcPct val="90000"/>
              </a:lnSpc>
            </a:pPr>
            <a:r>
              <a:rPr lang="en-US" altLang="zh-TW" sz="1800" dirty="0">
                <a:latin typeface="Courier New"/>
                <a:cs typeface="Courier New"/>
              </a:rPr>
              <a:t>public: </a:t>
            </a:r>
            <a:endParaRPr lang="en-US" altLang="zh-TW" sz="1800" dirty="0" smtClean="0">
              <a:latin typeface="Courier New"/>
              <a:cs typeface="Courier New"/>
            </a:endParaRPr>
          </a:p>
          <a:p>
            <a:pPr>
              <a:lnSpc>
                <a:spcPct val="90000"/>
              </a:lnSpc>
            </a:pPr>
            <a:r>
              <a:rPr lang="en-US" altLang="zh-TW" sz="1800" dirty="0">
                <a:latin typeface="Courier New"/>
                <a:cs typeface="Courier New"/>
              </a:rPr>
              <a:t>	</a:t>
            </a:r>
            <a:r>
              <a:rPr lang="en-US" altLang="zh-TW" sz="1800" dirty="0" smtClean="0">
                <a:latin typeface="Courier New"/>
                <a:cs typeface="Courier New"/>
              </a:rPr>
              <a:t>Team</a:t>
            </a:r>
            <a:r>
              <a:rPr lang="en-US" altLang="zh-TW" sz="1800" dirty="0">
                <a:latin typeface="Courier New"/>
                <a:cs typeface="Courier New"/>
              </a:rPr>
              <a:t>(); </a:t>
            </a:r>
            <a:endParaRPr lang="en-US" altLang="zh-TW" sz="1800" dirty="0" smtClean="0">
              <a:latin typeface="Courier New"/>
              <a:cs typeface="Courier New"/>
            </a:endParaRPr>
          </a:p>
          <a:p>
            <a:pPr>
              <a:lnSpc>
                <a:spcPct val="90000"/>
              </a:lnSpc>
            </a:pPr>
            <a:r>
              <a:rPr lang="en-US" altLang="zh-TW" sz="1800" dirty="0" smtClean="0">
                <a:latin typeface="Courier New"/>
                <a:cs typeface="Courier New"/>
              </a:rPr>
              <a:t>	~</a:t>
            </a:r>
            <a:r>
              <a:rPr lang="en-US" altLang="zh-TW" sz="1800" dirty="0">
                <a:latin typeface="Courier New"/>
                <a:cs typeface="Courier New"/>
              </a:rPr>
              <a:t>Team();</a:t>
            </a:r>
            <a:br>
              <a:rPr lang="en-US" altLang="zh-TW" sz="1800" dirty="0">
                <a:latin typeface="Courier New"/>
                <a:cs typeface="Courier New"/>
              </a:rPr>
            </a:br>
            <a:r>
              <a:rPr lang="en-US" altLang="zh-TW" sz="1800" dirty="0" smtClean="0">
                <a:latin typeface="Courier New"/>
                <a:cs typeface="Courier New"/>
              </a:rPr>
              <a:t>	void </a:t>
            </a:r>
            <a:r>
              <a:rPr lang="en-US" altLang="zh-TW" sz="1800" dirty="0" err="1">
                <a:latin typeface="Courier New"/>
                <a:cs typeface="Courier New"/>
              </a:rPr>
              <a:t>addWar</a:t>
            </a:r>
            <a:r>
              <a:rPr lang="en-US" altLang="zh-TW" sz="1800" dirty="0">
                <a:latin typeface="Courier New"/>
                <a:cs typeface="Courier New"/>
              </a:rPr>
              <a:t>(string name, </a:t>
            </a:r>
            <a:r>
              <a:rPr lang="en-US" altLang="zh-TW" sz="1800" dirty="0" err="1" smtClean="0">
                <a:latin typeface="Courier New"/>
                <a:cs typeface="Courier New"/>
              </a:rPr>
              <a:t>int</a:t>
            </a:r>
            <a:r>
              <a:rPr lang="en-US" altLang="zh-TW" sz="1800" dirty="0" smtClean="0">
                <a:latin typeface="Courier New"/>
                <a:cs typeface="Courier New"/>
              </a:rPr>
              <a:t> </a:t>
            </a:r>
            <a:r>
              <a:rPr lang="en-US" altLang="zh-TW" sz="1800" dirty="0">
                <a:latin typeface="Courier New"/>
                <a:cs typeface="Courier New"/>
              </a:rPr>
              <a:t>lv);</a:t>
            </a:r>
            <a:br>
              <a:rPr lang="en-US" altLang="zh-TW" sz="1800" dirty="0">
                <a:latin typeface="Courier New"/>
                <a:cs typeface="Courier New"/>
              </a:rPr>
            </a:br>
            <a:r>
              <a:rPr lang="en-US" altLang="zh-TW" sz="1800" dirty="0" smtClean="0">
                <a:latin typeface="Courier New"/>
                <a:cs typeface="Courier New"/>
              </a:rPr>
              <a:t>	void </a:t>
            </a:r>
            <a:r>
              <a:rPr lang="en-US" altLang="zh-TW" sz="1800" dirty="0" err="1">
                <a:latin typeface="Courier New"/>
                <a:cs typeface="Courier New"/>
              </a:rPr>
              <a:t>addWiz</a:t>
            </a:r>
            <a:r>
              <a:rPr lang="en-US" altLang="zh-TW" sz="1800" dirty="0">
                <a:latin typeface="Courier New"/>
                <a:cs typeface="Courier New"/>
              </a:rPr>
              <a:t>(string name, </a:t>
            </a:r>
            <a:r>
              <a:rPr lang="en-US" altLang="zh-TW" sz="1800" dirty="0" err="1">
                <a:latin typeface="Courier New"/>
                <a:cs typeface="Courier New"/>
              </a:rPr>
              <a:t>int</a:t>
            </a:r>
            <a:r>
              <a:rPr lang="en-US" altLang="zh-TW" sz="1800" dirty="0">
                <a:latin typeface="Courier New"/>
                <a:cs typeface="Courier New"/>
              </a:rPr>
              <a:t> lv);</a:t>
            </a:r>
            <a:br>
              <a:rPr lang="en-US" altLang="zh-TW" sz="1800" dirty="0">
                <a:latin typeface="Courier New"/>
                <a:cs typeface="Courier New"/>
              </a:rPr>
            </a:br>
            <a:r>
              <a:rPr lang="en-US" altLang="zh-TW" sz="1800" dirty="0" smtClean="0">
                <a:latin typeface="Courier New"/>
                <a:cs typeface="Courier New"/>
              </a:rPr>
              <a:t>	void </a:t>
            </a:r>
            <a:r>
              <a:rPr lang="en-US" altLang="zh-TW" sz="1800" dirty="0" err="1">
                <a:latin typeface="Courier New"/>
                <a:cs typeface="Courier New"/>
              </a:rPr>
              <a:t>warBeatMonster</a:t>
            </a:r>
            <a:r>
              <a:rPr lang="en-US" altLang="zh-TW" sz="1800" dirty="0">
                <a:latin typeface="Courier New"/>
                <a:cs typeface="Courier New"/>
              </a:rPr>
              <a:t>(string name, </a:t>
            </a:r>
            <a:r>
              <a:rPr lang="en-US" altLang="zh-TW" sz="1800" dirty="0" err="1">
                <a:latin typeface="Courier New"/>
                <a:cs typeface="Courier New"/>
              </a:rPr>
              <a:t>int</a:t>
            </a:r>
            <a:r>
              <a:rPr lang="en-US" altLang="zh-TW" sz="1800" dirty="0">
                <a:latin typeface="Courier New"/>
                <a:cs typeface="Courier New"/>
              </a:rPr>
              <a:t> </a:t>
            </a:r>
            <a:r>
              <a:rPr lang="en-US" altLang="zh-TW" sz="1800" dirty="0" err="1">
                <a:latin typeface="Courier New"/>
                <a:cs typeface="Courier New"/>
              </a:rPr>
              <a:t>exp</a:t>
            </a:r>
            <a:r>
              <a:rPr lang="en-US" altLang="zh-TW" sz="1800" dirty="0">
                <a:latin typeface="Courier New"/>
                <a:cs typeface="Courier New"/>
              </a:rPr>
              <a:t>); </a:t>
            </a:r>
            <a:r>
              <a:rPr lang="en-US" altLang="zh-TW" sz="1800" dirty="0" smtClean="0">
                <a:latin typeface="Courier New"/>
                <a:cs typeface="Courier New"/>
              </a:rPr>
              <a:t>	void </a:t>
            </a:r>
            <a:r>
              <a:rPr lang="en-US" altLang="zh-TW" sz="1800" dirty="0" err="1">
                <a:latin typeface="Courier New"/>
                <a:cs typeface="Courier New"/>
              </a:rPr>
              <a:t>wizBeatMonster</a:t>
            </a:r>
            <a:r>
              <a:rPr lang="en-US" altLang="zh-TW" sz="1800" dirty="0">
                <a:latin typeface="Courier New"/>
                <a:cs typeface="Courier New"/>
              </a:rPr>
              <a:t>(string name, </a:t>
            </a:r>
            <a:r>
              <a:rPr lang="en-US" altLang="zh-TW" sz="1800" dirty="0" err="1">
                <a:latin typeface="Courier New"/>
                <a:cs typeface="Courier New"/>
              </a:rPr>
              <a:t>int</a:t>
            </a:r>
            <a:r>
              <a:rPr lang="en-US" altLang="zh-TW" sz="1800" dirty="0">
                <a:latin typeface="Courier New"/>
                <a:cs typeface="Courier New"/>
              </a:rPr>
              <a:t> </a:t>
            </a:r>
            <a:r>
              <a:rPr lang="en-US" altLang="zh-TW" sz="1800" dirty="0" err="1">
                <a:latin typeface="Courier New"/>
                <a:cs typeface="Courier New"/>
              </a:rPr>
              <a:t>exp</a:t>
            </a:r>
            <a:r>
              <a:rPr lang="en-US" altLang="zh-TW" sz="1800" dirty="0">
                <a:latin typeface="Courier New"/>
                <a:cs typeface="Courier New"/>
              </a:rPr>
              <a:t>); </a:t>
            </a:r>
            <a:r>
              <a:rPr lang="en-US" altLang="zh-TW" sz="1800" dirty="0" smtClean="0">
                <a:latin typeface="Courier New"/>
                <a:cs typeface="Courier New"/>
              </a:rPr>
              <a:t>	void </a:t>
            </a:r>
            <a:r>
              <a:rPr lang="en-US" altLang="zh-TW" sz="1800" dirty="0" err="1">
                <a:latin typeface="Courier New"/>
                <a:cs typeface="Courier New"/>
              </a:rPr>
              <a:t>printWar</a:t>
            </a:r>
            <a:r>
              <a:rPr lang="en-US" altLang="zh-TW" sz="1800" dirty="0">
                <a:latin typeface="Courier New"/>
                <a:cs typeface="Courier New"/>
              </a:rPr>
              <a:t>(string name);</a:t>
            </a:r>
            <a:br>
              <a:rPr lang="en-US" altLang="zh-TW" sz="1800" dirty="0">
                <a:latin typeface="Courier New"/>
                <a:cs typeface="Courier New"/>
              </a:rPr>
            </a:br>
            <a:r>
              <a:rPr lang="en-US" altLang="zh-TW" sz="1800" dirty="0" smtClean="0">
                <a:latin typeface="Courier New"/>
                <a:cs typeface="Courier New"/>
              </a:rPr>
              <a:t>	void </a:t>
            </a:r>
            <a:r>
              <a:rPr lang="en-US" altLang="zh-TW" sz="1800" dirty="0" err="1">
                <a:latin typeface="Courier New"/>
                <a:cs typeface="Courier New"/>
              </a:rPr>
              <a:t>printWiz</a:t>
            </a:r>
            <a:r>
              <a:rPr lang="en-US" altLang="zh-TW" sz="1800" dirty="0">
                <a:latin typeface="Courier New"/>
                <a:cs typeface="Courier New"/>
              </a:rPr>
              <a:t>(string name)</a:t>
            </a:r>
            <a:r>
              <a:rPr lang="en-US" altLang="zh-TW" sz="1800" dirty="0" smtClean="0">
                <a:latin typeface="Courier New"/>
                <a:cs typeface="Courier New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en-US" altLang="zh-TW" sz="1800" dirty="0" smtClean="0">
                <a:latin typeface="Courier New"/>
                <a:cs typeface="Courier New"/>
              </a:rPr>
              <a:t>};</a:t>
            </a:r>
            <a:endParaRPr lang="en-US" altLang="zh-TW" sz="1800" dirty="0">
              <a:latin typeface="Courier New"/>
              <a:cs typeface="Courier New"/>
            </a:endParaRPr>
          </a:p>
          <a:p>
            <a:pPr>
              <a:lnSpc>
                <a:spcPct val="90000"/>
              </a:lnSpc>
            </a:pPr>
            <a:endParaRPr lang="en-US" altLang="zh-TW" sz="1800" dirty="0">
              <a:effectLst/>
              <a:latin typeface="Courier New"/>
              <a:cs typeface="Courier New"/>
            </a:endParaRPr>
          </a:p>
        </p:txBody>
      </p:sp>
      <p:grpSp>
        <p:nvGrpSpPr>
          <p:cNvPr id="18" name="群組 17"/>
          <p:cNvGrpSpPr/>
          <p:nvPr/>
        </p:nvGrpSpPr>
        <p:grpSpPr>
          <a:xfrm>
            <a:off x="5089923" y="1161423"/>
            <a:ext cx="3694043" cy="3394440"/>
            <a:chOff x="457200" y="1871693"/>
            <a:chExt cx="3694043" cy="3394440"/>
          </a:xfrm>
        </p:grpSpPr>
        <p:sp>
          <p:nvSpPr>
            <p:cNvPr id="4" name="矩形 3"/>
            <p:cNvSpPr/>
            <p:nvPr/>
          </p:nvSpPr>
          <p:spPr>
            <a:xfrm>
              <a:off x="1338727" y="1871693"/>
              <a:ext cx="1871408" cy="1253366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2800" dirty="0" smtClean="0">
                  <a:solidFill>
                    <a:schemeClr val="tx1"/>
                  </a:solidFill>
                  <a:latin typeface="+mn-ea"/>
                </a:rPr>
                <a:t>Character</a:t>
              </a:r>
              <a:endParaRPr kumimoji="1" lang="zh-TW" altLang="en-US" sz="28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5" name="矩形 4"/>
            <p:cNvSpPr/>
            <p:nvPr/>
          </p:nvSpPr>
          <p:spPr>
            <a:xfrm>
              <a:off x="457200" y="4012767"/>
              <a:ext cx="1481867" cy="1253366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2800" dirty="0" smtClean="0">
                  <a:solidFill>
                    <a:schemeClr val="tx1"/>
                  </a:solidFill>
                  <a:latin typeface="+mn-ea"/>
                </a:rPr>
                <a:t>Warrior</a:t>
              </a:r>
              <a:endParaRPr kumimoji="1" lang="zh-TW" altLang="en-US" sz="28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2673440" y="4012767"/>
              <a:ext cx="1477803" cy="1253366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zh-TW" sz="2800" dirty="0" smtClean="0">
                  <a:solidFill>
                    <a:schemeClr val="tx1"/>
                  </a:solidFill>
                  <a:latin typeface="+mn-ea"/>
                </a:rPr>
                <a:t>Wizard</a:t>
              </a:r>
              <a:endParaRPr kumimoji="1" lang="zh-TW" altLang="en-US" sz="2800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12" name="直線接點 11"/>
            <p:cNvCxnSpPr/>
            <p:nvPr/>
          </p:nvCxnSpPr>
          <p:spPr>
            <a:xfrm flipV="1">
              <a:off x="1129522" y="3484267"/>
              <a:ext cx="0" cy="511759"/>
            </a:xfrm>
            <a:prstGeom prst="line">
              <a:avLst/>
            </a:prstGeom>
            <a:ln>
              <a:solidFill>
                <a:srgbClr val="526DB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線接點 12"/>
            <p:cNvCxnSpPr/>
            <p:nvPr/>
          </p:nvCxnSpPr>
          <p:spPr>
            <a:xfrm flipV="1">
              <a:off x="3477805" y="3484267"/>
              <a:ext cx="0" cy="511759"/>
            </a:xfrm>
            <a:prstGeom prst="line">
              <a:avLst/>
            </a:prstGeom>
            <a:ln>
              <a:solidFill>
                <a:srgbClr val="526DB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線接點 13"/>
            <p:cNvCxnSpPr/>
            <p:nvPr/>
          </p:nvCxnSpPr>
          <p:spPr>
            <a:xfrm flipV="1">
              <a:off x="1134015" y="3501007"/>
              <a:ext cx="2343790" cy="1"/>
            </a:xfrm>
            <a:prstGeom prst="line">
              <a:avLst/>
            </a:prstGeom>
            <a:ln>
              <a:solidFill>
                <a:srgbClr val="526DB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接點 15"/>
            <p:cNvCxnSpPr/>
            <p:nvPr/>
          </p:nvCxnSpPr>
          <p:spPr>
            <a:xfrm flipV="1">
              <a:off x="2260810" y="3108318"/>
              <a:ext cx="0" cy="392691"/>
            </a:xfrm>
            <a:prstGeom prst="line">
              <a:avLst/>
            </a:prstGeom>
            <a:ln>
              <a:solidFill>
                <a:srgbClr val="526DB0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字方塊 18"/>
          <p:cNvSpPr txBox="1"/>
          <p:nvPr/>
        </p:nvSpPr>
        <p:spPr>
          <a:xfrm>
            <a:off x="7044953" y="1229696"/>
            <a:ext cx="1626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u="sng" dirty="0" smtClean="0">
                <a:solidFill>
                  <a:schemeClr val="tx2"/>
                </a:solidFill>
                <a:latin typeface="+mn-ea"/>
              </a:rPr>
              <a:t>abstract class</a:t>
            </a:r>
            <a:endParaRPr kumimoji="1" lang="zh-TW" altLang="en-US" u="sng" dirty="0">
              <a:solidFill>
                <a:schemeClr val="tx2"/>
              </a:solidFill>
              <a:latin typeface="+mn-ea"/>
            </a:endParaRPr>
          </a:p>
        </p:txBody>
      </p:sp>
      <p:sp>
        <p:nvSpPr>
          <p:cNvPr id="20" name="文字方塊 19"/>
          <p:cNvSpPr txBox="1"/>
          <p:nvPr/>
        </p:nvSpPr>
        <p:spPr>
          <a:xfrm>
            <a:off x="6095628" y="3333451"/>
            <a:ext cx="1694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u="sng" dirty="0" smtClean="0">
                <a:solidFill>
                  <a:schemeClr val="tx2"/>
                </a:solidFill>
                <a:latin typeface="+mn-ea"/>
              </a:rPr>
              <a:t>concrete class</a:t>
            </a:r>
            <a:endParaRPr kumimoji="1" lang="zh-TW" altLang="en-US" u="sng" dirty="0">
              <a:solidFill>
                <a:schemeClr val="tx2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62064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8" name="內容版面配置區 7"/>
          <p:cNvSpPr>
            <a:spLocks noGrp="1"/>
          </p:cNvSpPr>
          <p:nvPr>
            <p:ph idx="1"/>
          </p:nvPr>
        </p:nvSpPr>
        <p:spPr>
          <a:xfrm>
            <a:off x="457198" y="3480093"/>
            <a:ext cx="7777011" cy="438613"/>
          </a:xfrm>
        </p:spPr>
        <p:txBody>
          <a:bodyPr>
            <a:normAutofit fontScale="92500"/>
          </a:bodyPr>
          <a:lstStyle/>
          <a:p>
            <a:r>
              <a:rPr kumimoji="1" lang="en-US" altLang="zh-TW" sz="2400" b="0" dirty="0" smtClean="0">
                <a:latin typeface="Courier New"/>
                <a:cs typeface="Courier New"/>
              </a:rPr>
              <a:t>c</a:t>
            </a:r>
            <a:r>
              <a:rPr kumimoji="1" lang="en-US" altLang="zh-TW" sz="2400" b="0" dirty="0" smtClean="0"/>
              <a:t>’</a:t>
            </a:r>
            <a:r>
              <a:rPr kumimoji="1" lang="en-US" altLang="zh-TW" sz="2400" b="0" dirty="0" smtClean="0">
                <a:latin typeface="+mn-ea"/>
              </a:rPr>
              <a:t>s type is determined to be </a:t>
            </a:r>
            <a:r>
              <a:rPr kumimoji="1" lang="en-US" altLang="zh-TW" sz="2400" b="0" dirty="0" smtClean="0">
                <a:latin typeface="Courier New"/>
                <a:cs typeface="Courier New"/>
              </a:rPr>
              <a:t>Character</a:t>
            </a:r>
            <a:r>
              <a:rPr kumimoji="1" lang="en-US" altLang="zh-TW" sz="2400" b="0" dirty="0" smtClean="0">
                <a:latin typeface="+mn-ea"/>
              </a:rPr>
              <a:t> at compilation.</a:t>
            </a:r>
            <a:endParaRPr kumimoji="1" lang="zh-TW" altLang="en-US" sz="2400" b="0" dirty="0">
              <a:latin typeface="+mn-ea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57199" y="1540783"/>
            <a:ext cx="6400801" cy="19389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altLang="zh-TW" sz="2000" b="1" dirty="0" err="1">
                <a:latin typeface="Courier New"/>
                <a:cs typeface="Courier New"/>
              </a:rPr>
              <a:t>int</a:t>
            </a:r>
            <a:r>
              <a:rPr lang="en-US" altLang="zh-TW" sz="2000" b="1" dirty="0">
                <a:latin typeface="Courier New"/>
                <a:cs typeface="Courier New"/>
              </a:rPr>
              <a:t> main {</a:t>
            </a:r>
          </a:p>
          <a:p>
            <a:r>
              <a:rPr lang="en-US" altLang="zh-TW" sz="2000" b="1" dirty="0" smtClean="0">
                <a:latin typeface="Courier New"/>
                <a:cs typeface="Courier New"/>
              </a:rPr>
              <a:t>	Warrior </a:t>
            </a:r>
            <a:r>
              <a:rPr lang="en-US" altLang="zh-TW" sz="2000" b="1" dirty="0">
                <a:latin typeface="Courier New"/>
                <a:cs typeface="Courier New"/>
              </a:rPr>
              <a:t>w("Alice", 10);</a:t>
            </a:r>
          </a:p>
          <a:p>
            <a:r>
              <a:rPr lang="en-US" altLang="zh-TW" sz="2000" b="1" dirty="0" smtClean="0">
                <a:latin typeface="Courier New"/>
                <a:cs typeface="Courier New"/>
              </a:rPr>
              <a:t>	Character </a:t>
            </a:r>
            <a:r>
              <a:rPr lang="en-US" altLang="zh-TW" sz="2000" b="1" dirty="0">
                <a:latin typeface="Courier New"/>
                <a:cs typeface="Courier New"/>
              </a:rPr>
              <a:t>c = w; // copy constructor </a:t>
            </a:r>
            <a:endParaRPr lang="en-US" altLang="zh-TW" sz="2000" b="1" dirty="0" smtClean="0">
              <a:latin typeface="Courier New"/>
              <a:cs typeface="Courier New"/>
            </a:endParaRPr>
          </a:p>
          <a:p>
            <a:r>
              <a:rPr lang="en-US" altLang="zh-TW" sz="2000" b="1" dirty="0">
                <a:latin typeface="Courier New"/>
                <a:cs typeface="Courier New"/>
              </a:rPr>
              <a:t>	</a:t>
            </a:r>
            <a:r>
              <a:rPr lang="en-US" altLang="zh-TW" sz="2000" b="1" dirty="0" err="1" smtClean="0">
                <a:latin typeface="Courier New"/>
                <a:cs typeface="Courier New"/>
              </a:rPr>
              <a:t>cout</a:t>
            </a:r>
            <a:r>
              <a:rPr lang="en-US" altLang="zh-TW" sz="2000" b="1" dirty="0" smtClean="0">
                <a:latin typeface="Courier New"/>
                <a:cs typeface="Courier New"/>
              </a:rPr>
              <a:t> </a:t>
            </a:r>
            <a:r>
              <a:rPr lang="en-US" altLang="zh-TW" sz="2000" b="1" dirty="0">
                <a:latin typeface="Courier New"/>
                <a:cs typeface="Courier New"/>
              </a:rPr>
              <a:t>&lt;&lt; </a:t>
            </a:r>
            <a:r>
              <a:rPr lang="en-US" altLang="zh-TW" sz="2000" b="1" dirty="0" err="1" smtClean="0">
                <a:latin typeface="Courier New"/>
                <a:cs typeface="Courier New"/>
              </a:rPr>
              <a:t>c.getName</a:t>
            </a:r>
            <a:r>
              <a:rPr lang="en-US" altLang="zh-TW" sz="2000" b="1" dirty="0">
                <a:latin typeface="Courier New"/>
                <a:cs typeface="Courier New"/>
              </a:rPr>
              <a:t>() &lt;&lt; </a:t>
            </a:r>
            <a:r>
              <a:rPr lang="en-US" altLang="zh-TW" sz="2000" b="1" dirty="0" err="1">
                <a:latin typeface="Courier New"/>
                <a:cs typeface="Courier New"/>
              </a:rPr>
              <a:t>endl</a:t>
            </a:r>
            <a:r>
              <a:rPr lang="en-US" altLang="zh-TW" sz="2000" b="1" dirty="0">
                <a:latin typeface="Courier New"/>
                <a:cs typeface="Courier New"/>
              </a:rPr>
              <a:t>; // Alice </a:t>
            </a:r>
            <a:endParaRPr lang="en-US" altLang="zh-TW" sz="2000" b="1" dirty="0" smtClean="0">
              <a:latin typeface="Courier New"/>
              <a:cs typeface="Courier New"/>
            </a:endParaRPr>
          </a:p>
          <a:p>
            <a:r>
              <a:rPr lang="en-US" altLang="zh-TW" sz="2000" b="1" dirty="0">
                <a:latin typeface="Courier New"/>
                <a:cs typeface="Courier New"/>
              </a:rPr>
              <a:t>	</a:t>
            </a:r>
            <a:r>
              <a:rPr lang="en-US" altLang="zh-TW" sz="2000" b="1" dirty="0" smtClean="0">
                <a:latin typeface="Courier New"/>
                <a:cs typeface="Courier New"/>
              </a:rPr>
              <a:t>return </a:t>
            </a:r>
            <a:r>
              <a:rPr lang="en-US" altLang="zh-TW" sz="2000" b="1" dirty="0">
                <a:latin typeface="Courier New"/>
                <a:cs typeface="Courier New"/>
              </a:rPr>
              <a:t>0;</a:t>
            </a:r>
          </a:p>
          <a:p>
            <a:r>
              <a:rPr lang="en-US" altLang="zh-TW" sz="2000" b="1" dirty="0">
                <a:latin typeface="Courier New"/>
                <a:cs typeface="Courier New"/>
              </a:rPr>
              <a:t>}</a:t>
            </a:r>
            <a:endParaRPr lang="zh-TW" altLang="en-US" sz="2000" dirty="0">
              <a:latin typeface="Courier New"/>
              <a:cs typeface="Courier New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457201" y="3931978"/>
            <a:ext cx="6400800" cy="1938992"/>
          </a:xfrm>
          <a:prstGeom prst="rect">
            <a:avLst/>
          </a:prstGeom>
          <a:ln>
            <a:solidFill>
              <a:srgbClr val="000000"/>
            </a:solidFill>
          </a:ln>
        </p:spPr>
        <p:txBody>
          <a:bodyPr wrap="square">
            <a:spAutoFit/>
          </a:bodyPr>
          <a:lstStyle/>
          <a:p>
            <a:r>
              <a:rPr lang="en-US" altLang="zh-TW" sz="2000" b="1" dirty="0" err="1">
                <a:latin typeface="Courier New"/>
                <a:cs typeface="Courier New"/>
              </a:rPr>
              <a:t>int</a:t>
            </a:r>
            <a:r>
              <a:rPr lang="en-US" altLang="zh-TW" sz="2000" b="1" dirty="0">
                <a:latin typeface="Courier New"/>
                <a:cs typeface="Courier New"/>
              </a:rPr>
              <a:t> main { </a:t>
            </a:r>
          </a:p>
          <a:p>
            <a:r>
              <a:rPr lang="en-US" altLang="zh-TW" sz="2000" b="1" dirty="0" smtClean="0">
                <a:latin typeface="Courier New"/>
                <a:cs typeface="Courier New"/>
              </a:rPr>
              <a:t>	Warrior </a:t>
            </a:r>
            <a:r>
              <a:rPr lang="en-US" altLang="zh-TW" sz="2000" b="1" dirty="0">
                <a:latin typeface="Courier New"/>
                <a:cs typeface="Courier New"/>
              </a:rPr>
              <a:t>w("Alice", 10); </a:t>
            </a:r>
          </a:p>
          <a:p>
            <a:r>
              <a:rPr lang="en-US" altLang="zh-TW" sz="2000" b="1" dirty="0" smtClean="0">
                <a:latin typeface="Courier New"/>
                <a:cs typeface="Courier New"/>
              </a:rPr>
              <a:t>	Character</a:t>
            </a:r>
            <a:r>
              <a:rPr lang="en-US" altLang="zh-TW" sz="2000" b="1" dirty="0">
                <a:latin typeface="Courier New"/>
                <a:cs typeface="Courier New"/>
              </a:rPr>
              <a:t>* c = &amp;w;</a:t>
            </a:r>
            <a:br>
              <a:rPr lang="en-US" altLang="zh-TW" sz="2000" b="1" dirty="0">
                <a:latin typeface="Courier New"/>
                <a:cs typeface="Courier New"/>
              </a:rPr>
            </a:br>
            <a:r>
              <a:rPr lang="en-US" altLang="zh-TW" sz="2000" b="1" dirty="0" smtClean="0">
                <a:latin typeface="Courier New"/>
                <a:cs typeface="Courier New"/>
              </a:rPr>
              <a:t>	</a:t>
            </a:r>
            <a:r>
              <a:rPr lang="en-US" altLang="zh-TW" sz="2000" b="1" dirty="0" err="1" smtClean="0">
                <a:latin typeface="Courier New"/>
                <a:cs typeface="Courier New"/>
              </a:rPr>
              <a:t>cout</a:t>
            </a:r>
            <a:r>
              <a:rPr lang="en-US" altLang="zh-TW" sz="2000" b="1" dirty="0" smtClean="0">
                <a:latin typeface="Courier New"/>
                <a:cs typeface="Courier New"/>
              </a:rPr>
              <a:t> </a:t>
            </a:r>
            <a:r>
              <a:rPr lang="en-US" altLang="zh-TW" sz="2000" b="1" dirty="0">
                <a:latin typeface="Courier New"/>
                <a:cs typeface="Courier New"/>
              </a:rPr>
              <a:t>&lt;&lt; c-&gt;</a:t>
            </a:r>
            <a:r>
              <a:rPr lang="en-US" altLang="zh-TW" sz="2000" b="1" dirty="0" err="1">
                <a:latin typeface="Courier New"/>
                <a:cs typeface="Courier New"/>
              </a:rPr>
              <a:t>getName</a:t>
            </a:r>
            <a:r>
              <a:rPr lang="en-US" altLang="zh-TW" sz="2000" b="1" dirty="0">
                <a:latin typeface="Courier New"/>
                <a:cs typeface="Courier New"/>
              </a:rPr>
              <a:t>() &lt;&lt; </a:t>
            </a:r>
            <a:r>
              <a:rPr lang="en-US" altLang="zh-TW" sz="2000" b="1" dirty="0" err="1">
                <a:latin typeface="Courier New"/>
                <a:cs typeface="Courier New"/>
              </a:rPr>
              <a:t>endl</a:t>
            </a:r>
            <a:r>
              <a:rPr lang="en-US" altLang="zh-TW" sz="2000" b="1" dirty="0">
                <a:latin typeface="Courier New"/>
                <a:cs typeface="Courier New"/>
              </a:rPr>
              <a:t>; // Alice </a:t>
            </a:r>
            <a:r>
              <a:rPr lang="en-US" altLang="zh-TW" sz="2000" b="1" dirty="0" smtClean="0">
                <a:latin typeface="Courier New"/>
                <a:cs typeface="Courier New"/>
              </a:rPr>
              <a:t>	return </a:t>
            </a:r>
            <a:r>
              <a:rPr lang="en-US" altLang="zh-TW" sz="2000" b="1" dirty="0">
                <a:latin typeface="Courier New"/>
                <a:cs typeface="Courier New"/>
              </a:rPr>
              <a:t>0; </a:t>
            </a:r>
          </a:p>
          <a:p>
            <a:r>
              <a:rPr lang="en-US" altLang="zh-TW" sz="2000" b="1" dirty="0">
                <a:latin typeface="Courier New"/>
                <a:cs typeface="Courier New"/>
              </a:rPr>
              <a:t>} </a:t>
            </a:r>
            <a:endParaRPr lang="en-US" altLang="zh-TW" sz="2000" b="1" dirty="0">
              <a:effectLst/>
              <a:latin typeface="Courier New"/>
              <a:cs typeface="Courier New"/>
            </a:endParaRPr>
          </a:p>
        </p:txBody>
      </p:sp>
      <p:sp>
        <p:nvSpPr>
          <p:cNvPr id="21" name="內容版面配置區 7"/>
          <p:cNvSpPr txBox="1">
            <a:spLocks/>
          </p:cNvSpPr>
          <p:nvPr/>
        </p:nvSpPr>
        <p:spPr>
          <a:xfrm>
            <a:off x="6841067" y="4624533"/>
            <a:ext cx="2184401" cy="678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TW" sz="2400" b="0" dirty="0" smtClean="0">
                <a:latin typeface="+mn-ea"/>
              </a:rPr>
              <a:t>Late binding</a:t>
            </a:r>
            <a:endParaRPr kumimoji="1" lang="zh-TW" altLang="en-US" sz="2400" b="0" dirty="0">
              <a:latin typeface="+mn-ea"/>
            </a:endParaRPr>
          </a:p>
        </p:txBody>
      </p:sp>
      <p:sp>
        <p:nvSpPr>
          <p:cNvPr id="22" name="內容版面配置區 7"/>
          <p:cNvSpPr txBox="1">
            <a:spLocks/>
          </p:cNvSpPr>
          <p:nvPr/>
        </p:nvSpPr>
        <p:spPr>
          <a:xfrm>
            <a:off x="6841067" y="2114274"/>
            <a:ext cx="2184401" cy="678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TW" sz="2400" b="0" dirty="0" smtClean="0">
                <a:latin typeface="+mn-ea"/>
              </a:rPr>
              <a:t>Early binding</a:t>
            </a:r>
            <a:endParaRPr kumimoji="1" lang="zh-TW" altLang="en-US" sz="2400" b="0" dirty="0">
              <a:latin typeface="+mn-ea"/>
            </a:endParaRPr>
          </a:p>
        </p:txBody>
      </p:sp>
      <p:sp>
        <p:nvSpPr>
          <p:cNvPr id="24" name="內容版面配置區 7"/>
          <p:cNvSpPr txBox="1">
            <a:spLocks/>
          </p:cNvSpPr>
          <p:nvPr/>
        </p:nvSpPr>
        <p:spPr>
          <a:xfrm>
            <a:off x="457198" y="5870970"/>
            <a:ext cx="7777011" cy="8750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spcAft>
                <a:spcPts val="600"/>
              </a:spcAft>
              <a:buFont typeface="Arial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Clr>
                <a:schemeClr val="tx2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zh-TW" sz="2400" b="0" dirty="0" smtClean="0">
                <a:latin typeface="Courier New"/>
                <a:cs typeface="Courier New"/>
              </a:rPr>
              <a:t>c</a:t>
            </a:r>
            <a:r>
              <a:rPr kumimoji="1" lang="en-US" altLang="zh-TW" sz="2400" b="0" dirty="0"/>
              <a:t> </a:t>
            </a:r>
            <a:r>
              <a:rPr kumimoji="1" lang="en-US" altLang="zh-TW" sz="2400" b="0" dirty="0" smtClean="0">
                <a:latin typeface="+mn-ea"/>
              </a:rPr>
              <a:t>is just a pointer, which can be point to a </a:t>
            </a:r>
            <a:r>
              <a:rPr kumimoji="1" lang="en-US" altLang="zh-TW" sz="2400" b="0" dirty="0" smtClean="0">
                <a:latin typeface="Courier New"/>
                <a:cs typeface="Courier New"/>
              </a:rPr>
              <a:t>Character</a:t>
            </a:r>
            <a:r>
              <a:rPr kumimoji="1" lang="en-US" altLang="zh-TW" sz="2400" b="0" dirty="0" smtClean="0">
                <a:latin typeface="+mn-ea"/>
              </a:rPr>
              <a:t> or a </a:t>
            </a:r>
            <a:r>
              <a:rPr kumimoji="1" lang="en-US" altLang="zh-TW" sz="2400" b="0" dirty="0" smtClean="0">
                <a:latin typeface="Courier New"/>
                <a:cs typeface="Courier New"/>
              </a:rPr>
              <a:t>w</a:t>
            </a:r>
            <a:r>
              <a:rPr kumimoji="1" lang="en-US" altLang="zh-TW" sz="2400" b="0" dirty="0" smtClean="0">
                <a:latin typeface="+mn-ea"/>
              </a:rPr>
              <a:t> object. </a:t>
            </a:r>
          </a:p>
          <a:p>
            <a:r>
              <a:rPr kumimoji="1" lang="en-US" altLang="zh-TW" sz="2400" b="0" dirty="0" smtClean="0">
                <a:latin typeface="+mn-ea"/>
              </a:rPr>
              <a:t>Its </a:t>
            </a:r>
            <a:r>
              <a:rPr kumimoji="1" lang="en-US" altLang="zh-TW" sz="2400" b="0" dirty="0" smtClean="0"/>
              <a:t>“</a:t>
            </a:r>
            <a:r>
              <a:rPr kumimoji="1" lang="en-US" altLang="zh-TW" sz="2400" b="0" dirty="0" smtClean="0">
                <a:latin typeface="+mn-ea"/>
              </a:rPr>
              <a:t>type</a:t>
            </a:r>
            <a:r>
              <a:rPr kumimoji="1" lang="en-US" altLang="zh-TW" sz="2400" b="0" dirty="0" smtClean="0"/>
              <a:t>”</a:t>
            </a:r>
            <a:r>
              <a:rPr kumimoji="1" lang="en-US" altLang="zh-TW" sz="2400" b="0" dirty="0" smtClean="0">
                <a:latin typeface="+mn-ea"/>
              </a:rPr>
              <a:t> can be determined at the run time.</a:t>
            </a:r>
            <a:endParaRPr kumimoji="1" lang="zh-TW" altLang="en-US" sz="24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35636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7" name="內容版面配置區 6"/>
          <p:cNvSpPr>
            <a:spLocks noGrp="1"/>
          </p:cNvSpPr>
          <p:nvPr>
            <p:ph idx="1"/>
          </p:nvPr>
        </p:nvSpPr>
        <p:spPr>
          <a:xfrm>
            <a:off x="457200" y="1752600"/>
            <a:ext cx="8167874" cy="4787855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To ask the system to invoke the child</a:t>
            </a:r>
            <a:r>
              <a:rPr kumimoji="1" lang="en-US" altLang="zh-TW" sz="2800" b="0" dirty="0" smtClean="0"/>
              <a:t>’</a:t>
            </a:r>
            <a:r>
              <a:rPr kumimoji="1" lang="en-US" altLang="zh-TW" sz="2800" b="0" dirty="0" smtClean="0">
                <a:latin typeface="+mn-ea"/>
              </a:rPr>
              <a:t>s implementation, we need to declare virtual functions.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If we declare a parent</a:t>
            </a:r>
            <a:r>
              <a:rPr kumimoji="1" lang="en-US" altLang="zh-TW" sz="2800" b="0" dirty="0"/>
              <a:t>’</a:t>
            </a:r>
            <a:r>
              <a:rPr kumimoji="1" lang="en-US" altLang="zh-TW" sz="2800" b="0" dirty="0" smtClean="0">
                <a:latin typeface="+mn-ea"/>
              </a:rPr>
              <a:t>s member function to be virtual, its invocation priority will be lower than a child</a:t>
            </a:r>
            <a:r>
              <a:rPr kumimoji="1" lang="en-US" altLang="zh-TW" sz="2800" b="0" dirty="0"/>
              <a:t>’</a:t>
            </a:r>
            <a:r>
              <a:rPr kumimoji="1" lang="en-US" altLang="zh-TW" sz="2800" b="0" dirty="0" smtClean="0">
                <a:latin typeface="+mn-ea"/>
              </a:rPr>
              <a:t>s (if we use late binding).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>
                <a:latin typeface="+mn-ea"/>
              </a:rPr>
              <a:t>To do so, simply add the modifier </a:t>
            </a:r>
            <a:r>
              <a:rPr kumimoji="1" lang="en-US" altLang="zh-TW" sz="2800" dirty="0">
                <a:latin typeface="Courier New"/>
                <a:cs typeface="Courier New"/>
              </a:rPr>
              <a:t>virtual</a:t>
            </a:r>
            <a:r>
              <a:rPr kumimoji="1" lang="en-US" altLang="zh-TW" sz="2800" dirty="0">
                <a:latin typeface="+mn-ea"/>
              </a:rPr>
              <a:t> into the function header</a:t>
            </a:r>
            <a:r>
              <a:rPr kumimoji="1" lang="en-US" altLang="zh-TW" sz="2800" dirty="0" smtClean="0">
                <a:latin typeface="+mn-ea"/>
              </a:rPr>
              <a:t>.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 summary, we need: </a:t>
            </a:r>
            <a:r>
              <a:rPr kumimoji="1" lang="en-US" altLang="zh-TW" sz="2800" u="sng" dirty="0" smtClean="0">
                <a:latin typeface="+mn-ea"/>
              </a:rPr>
              <a:t>Late binding</a:t>
            </a:r>
            <a:r>
              <a:rPr kumimoji="1" lang="en-US" altLang="zh-TW" sz="2800" b="0" dirty="0" smtClean="0">
                <a:latin typeface="+mn-ea"/>
              </a:rPr>
              <a:t> + </a:t>
            </a:r>
            <a:r>
              <a:rPr kumimoji="1" lang="en-US" altLang="zh-TW" sz="2800" u="sng" dirty="0" smtClean="0">
                <a:latin typeface="+mn-ea"/>
              </a:rPr>
              <a:t>virtual functions</a:t>
            </a:r>
            <a:r>
              <a:rPr kumimoji="1" lang="en-US" altLang="zh-TW" sz="2800" b="0" dirty="0" smtClean="0">
                <a:latin typeface="+mn-ea"/>
              </a:rPr>
              <a:t>.</a:t>
            </a:r>
          </a:p>
          <a:p>
            <a:pPr lvl="1" indent="0">
              <a:buNone/>
            </a:pPr>
            <a:endParaRPr kumimoji="1" lang="zh-TW" altLang="en-US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15608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752600"/>
            <a:ext cx="7695077" cy="43735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#1 – Class declaration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50000"/>
                  </a:schemeClr>
                </a:solidFill>
                <a:latin typeface="+mn-ea"/>
              </a:rPr>
              <a:t>Practice #2, 3 – Polymorphism + Virtual functions</a:t>
            </a:r>
            <a:endParaRPr kumimoji="1" lang="en-US" altLang="zh-TW" sz="2800" b="0" dirty="0">
              <a:solidFill>
                <a:schemeClr val="bg1">
                  <a:lumMod val="50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2750085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199" y="1524318"/>
            <a:ext cx="7884696" cy="5156911"/>
          </a:xfrm>
        </p:spPr>
        <p:txBody>
          <a:bodyPr>
            <a:normAutofit fontScale="85000" lnSpcReduction="20000"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Here</a:t>
            </a:r>
            <a:r>
              <a:rPr kumimoji="1" lang="en-US" altLang="zh-TW" sz="2800" b="0" dirty="0" smtClean="0"/>
              <a:t>’</a:t>
            </a:r>
            <a:r>
              <a:rPr kumimoji="1" lang="en-US" altLang="zh-TW" sz="2800" b="0" dirty="0" smtClean="0">
                <a:latin typeface="+mn-ea"/>
              </a:rPr>
              <a:t>s a class </a:t>
            </a:r>
            <a:r>
              <a:rPr kumimoji="1" lang="en-US" altLang="zh-TW" sz="2800" b="0" dirty="0" smtClean="0">
                <a:latin typeface="Courier New"/>
                <a:cs typeface="Courier New"/>
              </a:rPr>
              <a:t>Animal</a:t>
            </a:r>
            <a:r>
              <a:rPr kumimoji="1" lang="en-US" altLang="zh-TW" sz="2800" b="0" dirty="0" smtClean="0">
                <a:latin typeface="+mn-ea"/>
              </a:rPr>
              <a:t>, you should implement the private and public functions.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  <a:cs typeface="Courier New"/>
              </a:rPr>
              <a:t>constructor : set the private value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Courier New"/>
                <a:cs typeface="Courier New"/>
              </a:rPr>
              <a:t>exercise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 : </a:t>
            </a:r>
            <a:r>
              <a:rPr kumimoji="1" lang="en-US" altLang="zh-TW" sz="2800" dirty="0" smtClean="0">
                <a:latin typeface="+mn-ea"/>
                <a:cs typeface="Courier New"/>
              </a:rPr>
              <a:t>you should calculate how many times (integer) the animal is doing exercise by dividing hour by frequency. And invoke the </a:t>
            </a:r>
            <a:r>
              <a:rPr kumimoji="1" lang="en-US" altLang="zh-TW" sz="2800" dirty="0" err="1" smtClean="0">
                <a:latin typeface="Courier New"/>
                <a:cs typeface="Courier New"/>
              </a:rPr>
              <a:t>energyCost</a:t>
            </a:r>
            <a:r>
              <a:rPr kumimoji="1" lang="en-US" altLang="zh-TW" sz="2800" dirty="0" smtClean="0">
                <a:latin typeface="+mn-ea"/>
                <a:cs typeface="Courier New"/>
              </a:rPr>
              <a:t> private function according to the count of times.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err="1" smtClean="0">
                <a:latin typeface="Courier New"/>
                <a:cs typeface="Courier New"/>
              </a:rPr>
              <a:t>energyCost</a:t>
            </a:r>
            <a:r>
              <a:rPr kumimoji="1" lang="en-US" altLang="zh-TW" sz="2800" dirty="0">
                <a:latin typeface="+mn-ea"/>
                <a:cs typeface="Courier New"/>
              </a:rPr>
              <a:t> </a:t>
            </a:r>
            <a:r>
              <a:rPr kumimoji="1" lang="en-US" altLang="zh-TW" sz="2800" dirty="0" smtClean="0">
                <a:latin typeface="+mn-ea"/>
                <a:cs typeface="Courier New"/>
              </a:rPr>
              <a:t>: decrease the animal energy by it</a:t>
            </a:r>
            <a:r>
              <a:rPr kumimoji="1" lang="en-US" altLang="zh-TW" sz="2800" dirty="0"/>
              <a:t>’</a:t>
            </a:r>
            <a:r>
              <a:rPr kumimoji="1" lang="en-US" altLang="zh-TW" sz="2800" dirty="0" smtClean="0">
                <a:latin typeface="+mn-ea"/>
              </a:rPr>
              <a:t>s cost. If energy is larger than zero, print animal</a:t>
            </a:r>
            <a:r>
              <a:rPr kumimoji="1" lang="en-US" altLang="zh-TW" sz="2800" dirty="0"/>
              <a:t>’</a:t>
            </a:r>
            <a:r>
              <a:rPr kumimoji="1" lang="en-US" altLang="zh-TW" sz="2800" dirty="0" smtClean="0">
                <a:latin typeface="+mn-ea"/>
              </a:rPr>
              <a:t>s name and its energy left. Or print the animal</a:t>
            </a:r>
            <a:r>
              <a:rPr kumimoji="1" lang="en-US" altLang="zh-TW" sz="2800" dirty="0"/>
              <a:t>’</a:t>
            </a:r>
            <a:r>
              <a:rPr kumimoji="1" lang="en-US" altLang="zh-TW" sz="2800" dirty="0" smtClean="0">
                <a:latin typeface="+mn-ea"/>
              </a:rPr>
              <a:t>s name has no </a:t>
            </a:r>
            <a:r>
              <a:rPr kumimoji="1" lang="en-US" altLang="zh-TW" sz="2800" dirty="0" smtClean="0">
                <a:latin typeface="+mn-ea"/>
              </a:rPr>
              <a:t>energy to do exercise.</a:t>
            </a:r>
            <a:endParaRPr kumimoji="1" lang="en-US" altLang="zh-TW" sz="2800" dirty="0" smtClean="0">
              <a:latin typeface="+mn-ea"/>
              <a:cs typeface="Courier New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Courier New"/>
                <a:cs typeface="Courier New"/>
              </a:rPr>
              <a:t>print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 : print out all the private information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err="1" smtClean="0">
                <a:latin typeface="Courier New"/>
                <a:cs typeface="Courier New"/>
              </a:rPr>
              <a:t>getName</a:t>
            </a:r>
            <a:r>
              <a:rPr kumimoji="1" lang="en-US" altLang="zh-TW" sz="2800" dirty="0" smtClean="0">
                <a:latin typeface="+mn-ea"/>
                <a:cs typeface="Courier New"/>
              </a:rPr>
              <a:t> : print out the animal name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err="1" smtClean="0">
                <a:latin typeface="Courier New"/>
                <a:cs typeface="Courier New"/>
              </a:rPr>
              <a:t>getEnergy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 : print out the animal</a:t>
            </a:r>
            <a:r>
              <a:rPr kumimoji="1" lang="en-US" altLang="zh-TW" sz="2800" dirty="0"/>
              <a:t>’</a:t>
            </a:r>
            <a:r>
              <a:rPr kumimoji="1" lang="en-US" altLang="zh-TW" sz="2800" b="0" dirty="0" smtClean="0">
                <a:latin typeface="+mn-ea"/>
                <a:cs typeface="Courier New"/>
              </a:rPr>
              <a:t>s energy</a:t>
            </a:r>
          </a:p>
        </p:txBody>
      </p:sp>
    </p:spTree>
    <p:extLst>
      <p:ext uri="{BB962C8B-B14F-4D97-AF65-F5344CB8AC3E}">
        <p14:creationId xmlns:p14="http://schemas.microsoft.com/office/powerpoint/2010/main" val="3943272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</a:t>
            </a:r>
            <a:r>
              <a:rPr kumimoji="1" lang="en-US" altLang="zh-TW" sz="4000" b="1" dirty="0" smtClean="0">
                <a:latin typeface="+mj-ea"/>
              </a:rPr>
              <a:t>#1</a:t>
            </a:r>
            <a:endParaRPr kumimoji="1"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 main function you should use your name to create an animal object and input your information.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I</a:t>
            </a:r>
            <a:r>
              <a:rPr kumimoji="1" lang="en-US" altLang="zh-TW" sz="2800" b="0" dirty="0" smtClean="0">
                <a:latin typeface="+mn-ea"/>
              </a:rPr>
              <a:t>nvoke both the print and exercise function to see whether the information printed is correct.</a:t>
            </a:r>
            <a:endParaRPr kumimoji="1" lang="zh-TW" altLang="en-US" sz="2800" b="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51356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>
                <a:latin typeface="+mj-ea"/>
              </a:rPr>
              <a:t>Practice #1</a:t>
            </a:r>
            <a:endParaRPr kumimoji="1" lang="zh-TW" altLang="en-US" sz="4000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350047"/>
            <a:ext cx="7620000" cy="5502961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altLang="zh-TW" sz="1600" dirty="0">
                <a:latin typeface="Courier New"/>
                <a:cs typeface="Courier New"/>
              </a:rPr>
              <a:t>class Animal{</a:t>
            </a:r>
          </a:p>
          <a:p>
            <a:pPr>
              <a:lnSpc>
                <a:spcPct val="90000"/>
              </a:lnSpc>
            </a:pPr>
            <a:r>
              <a:rPr lang="en-US" altLang="zh-TW" sz="1600" dirty="0">
                <a:latin typeface="Courier New"/>
                <a:cs typeface="Courier New"/>
              </a:rPr>
              <a:t>private:</a:t>
            </a:r>
          </a:p>
          <a:p>
            <a:pPr>
              <a:lnSpc>
                <a:spcPct val="90000"/>
              </a:lnSpc>
            </a:pPr>
            <a:r>
              <a:rPr lang="en-US" altLang="zh-TW" sz="1600" dirty="0">
                <a:latin typeface="Courier New"/>
                <a:cs typeface="Courier New"/>
              </a:rPr>
              <a:t>    string name;</a:t>
            </a:r>
          </a:p>
          <a:p>
            <a:pPr>
              <a:lnSpc>
                <a:spcPct val="90000"/>
              </a:lnSpc>
            </a:pPr>
            <a:r>
              <a:rPr lang="en-US" altLang="zh-TW" sz="1600" dirty="0">
                <a:latin typeface="Courier New"/>
                <a:cs typeface="Courier New"/>
              </a:rPr>
              <a:t>    </a:t>
            </a:r>
            <a:r>
              <a:rPr lang="en-US" altLang="zh-TW" sz="1600" dirty="0" err="1">
                <a:latin typeface="Courier New"/>
                <a:cs typeface="Courier New"/>
              </a:rPr>
              <a:t>int</a:t>
            </a:r>
            <a:r>
              <a:rPr lang="en-US" altLang="zh-TW" sz="1600" dirty="0">
                <a:latin typeface="Courier New"/>
                <a:cs typeface="Courier New"/>
              </a:rPr>
              <a:t> height;</a:t>
            </a:r>
          </a:p>
          <a:p>
            <a:pPr>
              <a:lnSpc>
                <a:spcPct val="90000"/>
              </a:lnSpc>
            </a:pPr>
            <a:r>
              <a:rPr lang="en-US" altLang="zh-TW" sz="1600" dirty="0">
                <a:latin typeface="Courier New"/>
                <a:cs typeface="Courier New"/>
              </a:rPr>
              <a:t>    </a:t>
            </a:r>
            <a:r>
              <a:rPr lang="en-US" altLang="zh-TW" sz="1600" dirty="0" err="1">
                <a:latin typeface="Courier New"/>
                <a:cs typeface="Courier New"/>
              </a:rPr>
              <a:t>int</a:t>
            </a:r>
            <a:r>
              <a:rPr lang="en-US" altLang="zh-TW" sz="1600" dirty="0">
                <a:latin typeface="Courier New"/>
                <a:cs typeface="Courier New"/>
              </a:rPr>
              <a:t> weight;</a:t>
            </a:r>
          </a:p>
          <a:p>
            <a:pPr>
              <a:lnSpc>
                <a:spcPct val="90000"/>
              </a:lnSpc>
            </a:pPr>
            <a:r>
              <a:rPr lang="en-US" altLang="zh-TW" sz="1600" dirty="0">
                <a:latin typeface="Courier New"/>
                <a:cs typeface="Courier New"/>
              </a:rPr>
              <a:t>    </a:t>
            </a:r>
            <a:r>
              <a:rPr lang="en-US" altLang="zh-TW" sz="1600" dirty="0" err="1">
                <a:latin typeface="Courier New"/>
                <a:cs typeface="Courier New"/>
              </a:rPr>
              <a:t>int</a:t>
            </a:r>
            <a:r>
              <a:rPr lang="en-US" altLang="zh-TW" sz="1600" dirty="0">
                <a:latin typeface="Courier New"/>
                <a:cs typeface="Courier New"/>
              </a:rPr>
              <a:t> energy;</a:t>
            </a:r>
          </a:p>
          <a:p>
            <a:pPr>
              <a:lnSpc>
                <a:spcPct val="90000"/>
              </a:lnSpc>
            </a:pPr>
            <a:r>
              <a:rPr lang="en-US" altLang="zh-TW" sz="1600" dirty="0">
                <a:latin typeface="Courier New"/>
                <a:cs typeface="Courier New"/>
              </a:rPr>
              <a:t>    </a:t>
            </a:r>
            <a:r>
              <a:rPr lang="en-US" altLang="zh-TW" sz="1600" dirty="0" err="1">
                <a:latin typeface="Courier New"/>
                <a:cs typeface="Courier New"/>
              </a:rPr>
              <a:t>int</a:t>
            </a:r>
            <a:r>
              <a:rPr lang="en-US" altLang="zh-TW" sz="1600" dirty="0">
                <a:latin typeface="Courier New"/>
                <a:cs typeface="Courier New"/>
              </a:rPr>
              <a:t> cost</a:t>
            </a:r>
            <a:r>
              <a:rPr lang="en-US" altLang="zh-TW" sz="1600" dirty="0" smtClean="0">
                <a:latin typeface="Courier New"/>
                <a:cs typeface="Courier New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en-US" altLang="zh-TW" sz="1600" dirty="0">
                <a:latin typeface="Courier New"/>
                <a:cs typeface="Courier New"/>
              </a:rPr>
              <a:t> </a:t>
            </a:r>
            <a:r>
              <a:rPr lang="en-US" altLang="zh-TW" sz="1600" dirty="0" smtClean="0">
                <a:latin typeface="Courier New"/>
                <a:cs typeface="Courier New"/>
              </a:rPr>
              <a:t>   </a:t>
            </a:r>
            <a:r>
              <a:rPr lang="en-US" altLang="zh-TW" sz="1600" dirty="0" err="1" smtClean="0">
                <a:latin typeface="Courier New"/>
                <a:cs typeface="Courier New"/>
              </a:rPr>
              <a:t>int</a:t>
            </a:r>
            <a:r>
              <a:rPr lang="en-US" altLang="zh-TW" sz="1600" dirty="0" smtClean="0">
                <a:latin typeface="Courier New"/>
                <a:cs typeface="Courier New"/>
              </a:rPr>
              <a:t> </a:t>
            </a:r>
            <a:r>
              <a:rPr lang="en-US" altLang="zh-TW" sz="1600" dirty="0" err="1" smtClean="0">
                <a:latin typeface="Courier New"/>
                <a:cs typeface="Courier New"/>
              </a:rPr>
              <a:t>freq</a:t>
            </a:r>
            <a:r>
              <a:rPr lang="en-US" altLang="zh-TW" sz="1600" dirty="0" smtClean="0">
                <a:latin typeface="Courier New"/>
                <a:cs typeface="Courier New"/>
              </a:rPr>
              <a:t>;</a:t>
            </a:r>
            <a:endParaRPr lang="en-US" altLang="zh-TW" sz="1600" dirty="0">
              <a:latin typeface="Courier New"/>
              <a:cs typeface="Courier New"/>
            </a:endParaRPr>
          </a:p>
          <a:p>
            <a:pPr>
              <a:lnSpc>
                <a:spcPct val="90000"/>
              </a:lnSpc>
            </a:pPr>
            <a:r>
              <a:rPr lang="en-US" altLang="zh-TW" sz="1600" dirty="0">
                <a:latin typeface="Courier New"/>
                <a:cs typeface="Courier New"/>
              </a:rPr>
              <a:t>    void </a:t>
            </a:r>
            <a:r>
              <a:rPr lang="en-US" altLang="zh-TW" sz="1600" dirty="0" err="1">
                <a:latin typeface="Courier New"/>
                <a:cs typeface="Courier New"/>
              </a:rPr>
              <a:t>energyCost</a:t>
            </a:r>
            <a:r>
              <a:rPr lang="en-US" altLang="zh-TW" sz="1600" dirty="0">
                <a:latin typeface="Courier New"/>
                <a:cs typeface="Courier New"/>
              </a:rPr>
              <a:t>();</a:t>
            </a:r>
          </a:p>
          <a:p>
            <a:pPr>
              <a:lnSpc>
                <a:spcPct val="90000"/>
              </a:lnSpc>
            </a:pPr>
            <a:r>
              <a:rPr lang="en-US" altLang="zh-TW" sz="1600" dirty="0">
                <a:latin typeface="Courier New"/>
                <a:cs typeface="Courier New"/>
              </a:rPr>
              <a:t>public:</a:t>
            </a:r>
          </a:p>
          <a:p>
            <a:pPr>
              <a:lnSpc>
                <a:spcPct val="90000"/>
              </a:lnSpc>
            </a:pPr>
            <a:r>
              <a:rPr lang="en-US" altLang="zh-TW" sz="1600" dirty="0">
                <a:latin typeface="Courier New"/>
                <a:cs typeface="Courier New"/>
              </a:rPr>
              <a:t>    Animal(string n, </a:t>
            </a:r>
            <a:r>
              <a:rPr lang="en-US" altLang="zh-TW" sz="1600" dirty="0" err="1">
                <a:latin typeface="Courier New"/>
                <a:cs typeface="Courier New"/>
              </a:rPr>
              <a:t>int</a:t>
            </a:r>
            <a:r>
              <a:rPr lang="en-US" altLang="zh-TW" sz="1600" dirty="0">
                <a:latin typeface="Courier New"/>
                <a:cs typeface="Courier New"/>
              </a:rPr>
              <a:t> h, </a:t>
            </a:r>
            <a:r>
              <a:rPr lang="en-US" altLang="zh-TW" sz="1600" dirty="0" err="1">
                <a:latin typeface="Courier New"/>
                <a:cs typeface="Courier New"/>
              </a:rPr>
              <a:t>int</a:t>
            </a:r>
            <a:r>
              <a:rPr lang="en-US" altLang="zh-TW" sz="1600" dirty="0">
                <a:latin typeface="Courier New"/>
                <a:cs typeface="Courier New"/>
              </a:rPr>
              <a:t> w, </a:t>
            </a:r>
            <a:r>
              <a:rPr lang="en-US" altLang="zh-TW" sz="1600" dirty="0" err="1">
                <a:latin typeface="Courier New"/>
                <a:cs typeface="Courier New"/>
              </a:rPr>
              <a:t>int</a:t>
            </a:r>
            <a:r>
              <a:rPr lang="en-US" altLang="zh-TW" sz="1600" dirty="0">
                <a:latin typeface="Courier New"/>
                <a:cs typeface="Courier New"/>
              </a:rPr>
              <a:t> e, </a:t>
            </a:r>
            <a:r>
              <a:rPr lang="en-US" altLang="zh-TW" sz="1600" dirty="0" err="1">
                <a:latin typeface="Courier New"/>
                <a:cs typeface="Courier New"/>
              </a:rPr>
              <a:t>int</a:t>
            </a:r>
            <a:r>
              <a:rPr lang="en-US" altLang="zh-TW" sz="1600" dirty="0">
                <a:latin typeface="Courier New"/>
                <a:cs typeface="Courier New"/>
              </a:rPr>
              <a:t> </a:t>
            </a:r>
            <a:r>
              <a:rPr lang="en-US" altLang="zh-TW" sz="1600" dirty="0" smtClean="0">
                <a:latin typeface="Courier New"/>
                <a:cs typeface="Courier New"/>
              </a:rPr>
              <a:t>c, </a:t>
            </a:r>
            <a:r>
              <a:rPr lang="en-US" altLang="zh-TW" sz="1600" dirty="0" err="1" smtClean="0">
                <a:latin typeface="Courier New"/>
                <a:cs typeface="Courier New"/>
              </a:rPr>
              <a:t>int</a:t>
            </a:r>
            <a:r>
              <a:rPr lang="en-US" altLang="zh-TW" sz="1600" dirty="0" smtClean="0">
                <a:latin typeface="Courier New"/>
                <a:cs typeface="Courier New"/>
              </a:rPr>
              <a:t> f)</a:t>
            </a:r>
            <a:r>
              <a:rPr lang="en-US" altLang="zh-TW" sz="1600" dirty="0">
                <a:latin typeface="Courier New"/>
                <a:cs typeface="Courier New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en-US" altLang="zh-TW" sz="1600" dirty="0">
                <a:latin typeface="Courier New"/>
                <a:cs typeface="Courier New"/>
              </a:rPr>
              <a:t>    void exercise(</a:t>
            </a:r>
            <a:r>
              <a:rPr lang="en-US" altLang="zh-TW" sz="1600" dirty="0" err="1">
                <a:latin typeface="Courier New"/>
                <a:cs typeface="Courier New"/>
              </a:rPr>
              <a:t>int</a:t>
            </a:r>
            <a:r>
              <a:rPr lang="en-US" altLang="zh-TW" sz="1600" dirty="0">
                <a:latin typeface="Courier New"/>
                <a:cs typeface="Courier New"/>
              </a:rPr>
              <a:t> </a:t>
            </a:r>
            <a:r>
              <a:rPr lang="en-US" altLang="zh-TW" sz="1600" dirty="0" smtClean="0">
                <a:latin typeface="Courier New"/>
                <a:cs typeface="Courier New"/>
              </a:rPr>
              <a:t>hour)</a:t>
            </a:r>
            <a:r>
              <a:rPr lang="en-US" altLang="zh-TW" sz="1600" dirty="0">
                <a:latin typeface="Courier New"/>
                <a:cs typeface="Courier New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fi-FI" altLang="zh-TW" sz="1600" dirty="0">
                <a:latin typeface="Courier New"/>
                <a:cs typeface="Courier New"/>
              </a:rPr>
              <a:t>    </a:t>
            </a:r>
            <a:r>
              <a:rPr lang="fi-FI" altLang="zh-TW" sz="1600" dirty="0" err="1">
                <a:latin typeface="Courier New"/>
                <a:cs typeface="Courier New"/>
              </a:rPr>
              <a:t>void</a:t>
            </a:r>
            <a:r>
              <a:rPr lang="fi-FI" altLang="zh-TW" sz="1600" dirty="0">
                <a:latin typeface="Courier New"/>
                <a:cs typeface="Courier New"/>
              </a:rPr>
              <a:t> </a:t>
            </a:r>
            <a:r>
              <a:rPr lang="fi-FI" altLang="zh-TW" sz="1600" dirty="0" err="1">
                <a:latin typeface="Courier New"/>
                <a:cs typeface="Courier New"/>
              </a:rPr>
              <a:t>print</a:t>
            </a:r>
            <a:r>
              <a:rPr lang="fi-FI" altLang="zh-TW" sz="1600" dirty="0">
                <a:latin typeface="Courier New"/>
                <a:cs typeface="Courier New"/>
              </a:rPr>
              <a:t>();</a:t>
            </a:r>
          </a:p>
          <a:p>
            <a:pPr>
              <a:lnSpc>
                <a:spcPct val="90000"/>
              </a:lnSpc>
            </a:pPr>
            <a:r>
              <a:rPr lang="fi-FI" altLang="zh-TW" sz="1600" dirty="0">
                <a:latin typeface="Courier New"/>
                <a:cs typeface="Courier New"/>
              </a:rPr>
              <a:t>    </a:t>
            </a:r>
            <a:r>
              <a:rPr lang="fi-FI" altLang="zh-TW" sz="1600" dirty="0" err="1">
                <a:latin typeface="Courier New"/>
                <a:cs typeface="Courier New"/>
              </a:rPr>
              <a:t>string</a:t>
            </a:r>
            <a:r>
              <a:rPr lang="fi-FI" altLang="zh-TW" sz="1600" dirty="0">
                <a:latin typeface="Courier New"/>
                <a:cs typeface="Courier New"/>
              </a:rPr>
              <a:t> </a:t>
            </a:r>
            <a:r>
              <a:rPr lang="fi-FI" altLang="zh-TW" sz="1600" dirty="0" err="1">
                <a:latin typeface="Courier New"/>
                <a:cs typeface="Courier New"/>
              </a:rPr>
              <a:t>getName</a:t>
            </a:r>
            <a:r>
              <a:rPr lang="fi-FI" altLang="zh-TW" sz="1600" dirty="0">
                <a:latin typeface="Courier New"/>
                <a:cs typeface="Courier New"/>
              </a:rPr>
              <a:t>();</a:t>
            </a:r>
          </a:p>
          <a:p>
            <a:pPr>
              <a:lnSpc>
                <a:spcPct val="90000"/>
              </a:lnSpc>
            </a:pPr>
            <a:r>
              <a:rPr lang="fi-FI" altLang="zh-TW" sz="1600" dirty="0">
                <a:latin typeface="Courier New"/>
                <a:cs typeface="Courier New"/>
              </a:rPr>
              <a:t>    </a:t>
            </a:r>
            <a:r>
              <a:rPr lang="fi-FI" altLang="zh-TW" sz="1600" dirty="0" err="1">
                <a:latin typeface="Courier New"/>
                <a:cs typeface="Courier New"/>
              </a:rPr>
              <a:t>int</a:t>
            </a:r>
            <a:r>
              <a:rPr lang="fi-FI" altLang="zh-TW" sz="1600" dirty="0">
                <a:latin typeface="Courier New"/>
                <a:cs typeface="Courier New"/>
              </a:rPr>
              <a:t> </a:t>
            </a:r>
            <a:r>
              <a:rPr lang="fi-FI" altLang="zh-TW" sz="1600" dirty="0" err="1">
                <a:latin typeface="Courier New"/>
                <a:cs typeface="Courier New"/>
              </a:rPr>
              <a:t>getEnergy</a:t>
            </a:r>
            <a:r>
              <a:rPr lang="fi-FI" altLang="zh-TW" sz="1600" dirty="0">
                <a:latin typeface="Courier New"/>
                <a:cs typeface="Courier New"/>
              </a:rPr>
              <a:t>();</a:t>
            </a:r>
          </a:p>
          <a:p>
            <a:pPr>
              <a:lnSpc>
                <a:spcPct val="90000"/>
              </a:lnSpc>
            </a:pPr>
            <a:r>
              <a:rPr lang="fi-FI" altLang="zh-TW" sz="1600" dirty="0">
                <a:latin typeface="Courier New"/>
                <a:cs typeface="Courier New"/>
              </a:rPr>
              <a:t>};</a:t>
            </a:r>
            <a:endParaRPr kumimoji="1" lang="zh-TW" altLang="en-US" sz="1600" dirty="0">
              <a:latin typeface="Courier New"/>
              <a:cs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37810847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2925</TotalTime>
  <Words>843</Words>
  <Application>Microsoft Macintosh PowerPoint</Application>
  <PresentationFormat>如螢幕大小 (4:3)</PresentationFormat>
  <Paragraphs>146</Paragraphs>
  <Slides>15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16" baseType="lpstr">
      <vt:lpstr>基礎</vt:lpstr>
      <vt:lpstr>Lab #16</vt:lpstr>
      <vt:lpstr>Agenda</vt:lpstr>
      <vt:lpstr>Review-Motivation</vt:lpstr>
      <vt:lpstr>Review</vt:lpstr>
      <vt:lpstr>Review</vt:lpstr>
      <vt:lpstr>Agenda</vt:lpstr>
      <vt:lpstr>Practice #1</vt:lpstr>
      <vt:lpstr>Practice #1</vt:lpstr>
      <vt:lpstr>Practice #1</vt:lpstr>
      <vt:lpstr>Agenda</vt:lpstr>
      <vt:lpstr>Practice #2</vt:lpstr>
      <vt:lpstr>Practice #2</vt:lpstr>
      <vt:lpstr>Practice #2</vt:lpstr>
      <vt:lpstr>Agenda</vt:lpstr>
      <vt:lpstr>Practice #3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Chang Tammy</cp:lastModifiedBy>
  <cp:revision>132</cp:revision>
  <dcterms:created xsi:type="dcterms:W3CDTF">2015-03-03T01:58:10Z</dcterms:created>
  <dcterms:modified xsi:type="dcterms:W3CDTF">2015-06-10T07:45:26Z</dcterms:modified>
</cp:coreProperties>
</file>