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63" r:id="rId9"/>
    <p:sldId id="273" r:id="rId10"/>
    <p:sldId id="267" r:id="rId11"/>
    <p:sldId id="284" r:id="rId12"/>
    <p:sldId id="283" r:id="rId13"/>
    <p:sldId id="281" r:id="rId14"/>
    <p:sldId id="285" r:id="rId15"/>
    <p:sldId id="286" r:id="rId16"/>
    <p:sldId id="268" r:id="rId17"/>
    <p:sldId id="274" r:id="rId18"/>
    <p:sldId id="272" r:id="rId19"/>
    <p:sldId id="277" r:id="rId20"/>
    <p:sldId id="278" r:id="rId21"/>
    <p:sldId id="269" r:id="rId22"/>
    <p:sldId id="275" r:id="rId23"/>
    <p:sldId id="276" r:id="rId24"/>
    <p:sldId id="279" r:id="rId25"/>
    <p:sldId id="280" r:id="rId26"/>
    <p:sldId id="270" r:id="rId27"/>
    <p:sldId id="271" r:id="rId28"/>
    <p:sldId id="287" r:id="rId29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237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Xcode</a:t>
            </a:r>
            <a:r>
              <a:rPr kumimoji="1" lang="zh-TW" altLang="en-US" dirty="0" smtClean="0"/>
              <a:t>為</a:t>
            </a:r>
            <a:r>
              <a:rPr kumimoji="1" lang="en-US" altLang="zh-TW" dirty="0" smtClean="0"/>
              <a:t>Apple</a:t>
            </a:r>
            <a:r>
              <a:rPr kumimoji="1" lang="zh-TW" altLang="en-US" dirty="0" smtClean="0"/>
              <a:t>向開發人員提供的</a:t>
            </a:r>
            <a:r>
              <a:rPr kumimoji="1" lang="en-US" altLang="zh-TW" smtClean="0"/>
              <a:t>IDE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34901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2016/2/24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03725035@ntu.edu.tw" TargetMode="External"/><Relationship Id="rId2" Type="http://schemas.openxmlformats.org/officeDocument/2006/relationships/hyperlink" Target="http://www.im.ntu.edu.tw/~lckung/courses/PD16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04725021@ntu.edu.tw" TargetMode="External"/><Relationship Id="rId4" Type="http://schemas.openxmlformats.org/officeDocument/2006/relationships/hyperlink" Target="mailto:r03725017@ntu.edu.tw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dogs.ntu.i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zh.wikipedia.org/wiki/%E9%9B%86%E6%88%90%E5%BC%80%E5%8F%91%E7%8E%AF%E5%A2%8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ourceforge.net/projects/orwelldevcpp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#01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2016/02/24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&lt;1000&gt;&lt;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en-US" altLang="zh-TW" sz="4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8954" y="1201427"/>
            <a:ext cx="8212018" cy="160483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排版很重要</a:t>
            </a:r>
            <a:endParaRPr kumimoji="1" lang="en-US" altLang="zh-TW" sz="24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>
                <a:latin typeface="+mn-ea"/>
              </a:rPr>
              <a:t>空白、</a:t>
            </a:r>
            <a:r>
              <a:rPr kumimoji="1" lang="en-US" altLang="zh-TW" dirty="0">
                <a:latin typeface="+mn-ea"/>
              </a:rPr>
              <a:t>tab</a:t>
            </a:r>
            <a:r>
              <a:rPr kumimoji="1" lang="zh-TW" altLang="en-US" dirty="0">
                <a:latin typeface="+mn-ea"/>
              </a:rPr>
              <a:t>和換行並不影響</a:t>
            </a:r>
            <a:r>
              <a:rPr kumimoji="1" lang="en-US" altLang="zh-TW" dirty="0">
                <a:latin typeface="+mn-ea"/>
              </a:rPr>
              <a:t>C++</a:t>
            </a:r>
            <a:r>
              <a:rPr kumimoji="1" lang="zh-TW" altLang="en-US" dirty="0">
                <a:latin typeface="+mn-ea"/>
              </a:rPr>
              <a:t>程式運行</a:t>
            </a:r>
            <a:endParaRPr kumimoji="1" lang="en-US" altLang="zh-TW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>
                <a:latin typeface="+mn-ea"/>
              </a:rPr>
              <a:t>一個</a:t>
            </a:r>
            <a:r>
              <a:rPr kumimoji="1" lang="en-US" altLang="zh-TW" dirty="0">
                <a:latin typeface="+mn-ea"/>
              </a:rPr>
              <a:t>statement</a:t>
            </a:r>
            <a:r>
              <a:rPr kumimoji="1" lang="zh-TW" altLang="en-US" dirty="0">
                <a:latin typeface="+mn-ea"/>
              </a:rPr>
              <a:t>結束會加上分號 </a:t>
            </a:r>
            <a:r>
              <a:rPr kumimoji="1" lang="en-US" altLang="zh-TW" dirty="0">
                <a:solidFill>
                  <a:srgbClr val="FF0000"/>
                </a:solidFill>
                <a:latin typeface="+mn-ea"/>
              </a:rPr>
              <a:t>;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34" y="3118177"/>
            <a:ext cx="7227459" cy="2520623"/>
          </a:xfrm>
          <a:prstGeom prst="rect">
            <a:avLst/>
          </a:prstGeom>
        </p:spPr>
      </p:pic>
      <p:pic>
        <p:nvPicPr>
          <p:cNvPr id="7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33158" r="65962" b="29420"/>
          <a:stretch/>
        </p:blipFill>
        <p:spPr bwMode="auto">
          <a:xfrm>
            <a:off x="2307787" y="5726333"/>
            <a:ext cx="745672" cy="66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5571992" y="5104411"/>
            <a:ext cx="690738" cy="8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82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en-US" altLang="zh-TW" sz="4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8954" y="1201426"/>
            <a:ext cx="8212018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分號之後，換一行開始寫。</a:t>
            </a:r>
            <a:endParaRPr kumimoji="1" lang="en-US" altLang="zh-TW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一行一個分號</a:t>
            </a:r>
            <a:endParaRPr kumimoji="1" lang="en-US" altLang="zh-TW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對應的括號要垂直對齊</a:t>
            </a:r>
            <a:endParaRPr kumimoji="1" lang="en-US" altLang="zh-TW" dirty="0" smtClean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 smtClean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 smtClean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 smtClean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 smtClean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>
              <a:latin typeface="+mn-ea"/>
            </a:endParaRPr>
          </a:p>
          <a:p>
            <a:pPr lvl="1" indent="0">
              <a:buNone/>
            </a:pPr>
            <a:endParaRPr kumimoji="1" lang="en-US" altLang="zh-TW" sz="2400" dirty="0" smtClean="0">
              <a:latin typeface="+mn-ea"/>
            </a:endParaRPr>
          </a:p>
          <a:p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9" y="2741653"/>
            <a:ext cx="8317190" cy="3078264"/>
          </a:xfrm>
          <a:prstGeom prst="rect">
            <a:avLst/>
          </a:prstGeom>
        </p:spPr>
      </p:pic>
      <p:pic>
        <p:nvPicPr>
          <p:cNvPr id="1032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25233" r="65962" b="22033"/>
          <a:stretch/>
        </p:blipFill>
        <p:spPr bwMode="auto">
          <a:xfrm>
            <a:off x="1393371" y="5775999"/>
            <a:ext cx="745672" cy="94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6728129" y="5851015"/>
            <a:ext cx="690738" cy="8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25233" r="65962" b="22033"/>
          <a:stretch/>
        </p:blipFill>
        <p:spPr bwMode="auto">
          <a:xfrm>
            <a:off x="4075289" y="5775999"/>
            <a:ext cx="729092" cy="91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53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en-US" altLang="zh-TW" sz="4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4831" y="1285614"/>
            <a:ext cx="8212018" cy="516248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縮排</a:t>
            </a: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>
              <a:latin typeface="+mn-ea"/>
            </a:endParaRPr>
          </a:p>
          <a:p>
            <a:endParaRPr kumimoji="1" lang="en-US" altLang="zh-TW" sz="24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zh-TW" altLang="en-US" sz="2400" dirty="0">
              <a:latin typeface="+mn-ea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950" y="2026496"/>
            <a:ext cx="6688726" cy="3086785"/>
          </a:xfrm>
          <a:prstGeom prst="rect">
            <a:avLst/>
          </a:prstGeom>
        </p:spPr>
      </p:pic>
      <p:pic>
        <p:nvPicPr>
          <p:cNvPr id="7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25233" r="65962" b="22033"/>
          <a:stretch/>
        </p:blipFill>
        <p:spPr bwMode="auto">
          <a:xfrm>
            <a:off x="1435412" y="5460688"/>
            <a:ext cx="745672" cy="94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4037480" y="5421427"/>
            <a:ext cx="690738" cy="8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6584614" y="5347953"/>
            <a:ext cx="690738" cy="8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33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8954" y="1201426"/>
            <a:ext cx="8212018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變數名稱</a:t>
            </a:r>
            <a:endParaRPr kumimoji="1" lang="en-US" altLang="zh-TW" sz="24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dirty="0" err="1" smtClean="0">
                <a:solidFill>
                  <a:srgbClr val="0070C0"/>
                </a:solidFill>
                <a:latin typeface="Courier New" charset="0"/>
              </a:rPr>
              <a:t>int</a:t>
            </a:r>
            <a:r>
              <a:rPr lang="en-US" altLang="zh-TW" dirty="0" smtClean="0">
                <a:solidFill>
                  <a:srgbClr val="0070C0"/>
                </a:solidFill>
                <a:latin typeface="Courier New" charset="0"/>
              </a:rPr>
              <a:t> </a:t>
            </a:r>
            <a:r>
              <a:rPr lang="en-US" altLang="zh-TW" dirty="0" err="1" smtClean="0">
                <a:solidFill>
                  <a:srgbClr val="0070C0"/>
                </a:solidFill>
                <a:latin typeface="Courier New" charset="0"/>
              </a:rPr>
              <a:t>goodName</a:t>
            </a:r>
            <a:r>
              <a:rPr lang="en-US" altLang="zh-TW" dirty="0" smtClean="0">
                <a:solidFill>
                  <a:srgbClr val="0070C0"/>
                </a:solidFill>
                <a:latin typeface="Courier New" charset="0"/>
              </a:rPr>
              <a:t>;</a:t>
            </a:r>
            <a:r>
              <a:rPr kumimoji="1" lang="en-US" altLang="zh-TW" dirty="0" smtClean="0">
                <a:latin typeface="+mn-ea"/>
              </a:rPr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>
                <a:latin typeface="+mn-ea"/>
              </a:rPr>
              <a:t>命</a:t>
            </a:r>
            <a:r>
              <a:rPr kumimoji="1" lang="zh-TW" altLang="en-US" dirty="0" smtClean="0">
                <a:latin typeface="+mn-ea"/>
              </a:rPr>
              <a:t>名不要偷懶，請取一個好理解的名字</a:t>
            </a:r>
            <a:endParaRPr kumimoji="1" lang="en-US" altLang="zh-TW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第一個字母不要大寫</a:t>
            </a:r>
            <a:endParaRPr kumimoji="1" lang="en-US" altLang="zh-TW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相關的變數打成一行即可</a:t>
            </a:r>
            <a:endParaRPr kumimoji="1" lang="en-US" altLang="zh-TW" dirty="0" smtClean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199" y="3578771"/>
            <a:ext cx="4146331" cy="254350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main()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zh-TW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dice1 = 0, dice2 = 0;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0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dice1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dice2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sum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dice1 + dice2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&lt;&lt; sum &lt;&lt; "\n";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return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zh-TW" alt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0524" y="3736426"/>
            <a:ext cx="3331780" cy="22702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main()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zh-TW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a, b, c;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a &gt;&gt; b;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a + b;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&lt;&lt; c &lt;&lt; "\n";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zh-TW" alt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25233" r="65962" b="29755"/>
          <a:stretch/>
        </p:blipFill>
        <p:spPr bwMode="auto">
          <a:xfrm>
            <a:off x="2211703" y="6148549"/>
            <a:ext cx="624824" cy="67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6214283" y="6100880"/>
            <a:ext cx="604262" cy="75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3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8954" y="1201426"/>
            <a:ext cx="8212018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空行與空白</a:t>
            </a:r>
            <a:endParaRPr kumimoji="1" lang="en-US" altLang="zh-TW" sz="24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運算符號前後加空白</a:t>
            </a:r>
            <a:endParaRPr kumimoji="1" lang="en-US" altLang="zh-TW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逗號後面加空白</a:t>
            </a:r>
            <a:endParaRPr kumimoji="1" lang="en-US" altLang="zh-TW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dirty="0" smtClean="0">
                <a:latin typeface="+mn-ea"/>
              </a:rPr>
              <a:t>用空行幫程式碼分群</a:t>
            </a:r>
            <a:endParaRPr kumimoji="1" lang="en-US" altLang="zh-TW" dirty="0" smtClean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199" y="3053255"/>
            <a:ext cx="4146331" cy="31425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main() </a:t>
            </a:r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zh-TW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dice1 = 0, dice2 = 0;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0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dice1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dice2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sum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dice1 + dice2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altLang="zh-TW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&lt;&lt; sum &lt;&lt; "\n";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return 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zh-TW" alt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0524" y="3297618"/>
            <a:ext cx="3331780" cy="250671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main() 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dice1=0,dice2=0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	</a:t>
            </a:r>
            <a:r>
              <a:rPr lang="en-US" altLang="zh-TW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sum=0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&gt;&gt;dice1&gt;&gt;dice2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	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sum=dice1+dice2;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zh-TW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&lt;&lt;sum&lt;&lt;"\</a:t>
            </a:r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n"; 	return 0;</a:t>
            </a:r>
          </a:p>
          <a:p>
            <a:r>
              <a:rPr lang="en-US" altLang="zh-TW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zh-TW" alt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30509" r="65962" b="29754"/>
          <a:stretch/>
        </p:blipFill>
        <p:spPr bwMode="auto">
          <a:xfrm>
            <a:off x="2211703" y="6243145"/>
            <a:ext cx="624824" cy="59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99designs.com/contests/493202/share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2" t="28583" r="39324" b="20917"/>
          <a:stretch/>
        </p:blipFill>
        <p:spPr bwMode="auto">
          <a:xfrm>
            <a:off x="6214283" y="6100880"/>
            <a:ext cx="604262" cy="75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59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4000" dirty="0">
                <a:latin typeface="+mn-ea"/>
              </a:rPr>
              <a:t>寫程式的好習慣</a:t>
            </a:r>
            <a:endParaRPr kumimoji="1" lang="en-US" altLang="zh-TW" sz="4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4831" y="1285614"/>
            <a:ext cx="8212018" cy="516248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加</a:t>
            </a:r>
            <a:r>
              <a:rPr kumimoji="1" lang="zh-TW" altLang="en-US" sz="2400" dirty="0">
                <a:latin typeface="+mn-ea"/>
              </a:rPr>
              <a:t>註解</a:t>
            </a:r>
            <a:endParaRPr kumimoji="1" lang="en-US" altLang="zh-TW" sz="240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dirty="0">
                <a:latin typeface="+mn-ea"/>
              </a:rPr>
              <a:t>// </a:t>
            </a:r>
            <a:r>
              <a:rPr kumimoji="1" lang="zh-TW" altLang="en-US" dirty="0">
                <a:latin typeface="+mn-ea"/>
              </a:rPr>
              <a:t>這是註解</a:t>
            </a:r>
            <a:endParaRPr kumimoji="1" lang="en-US" altLang="zh-TW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dirty="0">
                <a:latin typeface="+mn-ea"/>
              </a:rPr>
              <a:t>/* </a:t>
            </a:r>
            <a:r>
              <a:rPr kumimoji="1" lang="zh-TW" altLang="en-US" dirty="0">
                <a:latin typeface="+mn-ea"/>
              </a:rPr>
              <a:t>這是註解</a:t>
            </a:r>
            <a:endParaRPr kumimoji="1" lang="en-US" altLang="zh-TW" dirty="0">
              <a:latin typeface="+mn-ea"/>
            </a:endParaRPr>
          </a:p>
          <a:p>
            <a:pPr lvl="1" indent="0">
              <a:buNone/>
            </a:pPr>
            <a:r>
              <a:rPr kumimoji="1" lang="en-US" altLang="zh-TW" dirty="0">
                <a:latin typeface="+mn-ea"/>
              </a:rPr>
              <a:t>	  </a:t>
            </a:r>
            <a:r>
              <a:rPr kumimoji="1" lang="zh-TW" altLang="en-US" dirty="0">
                <a:latin typeface="+mn-ea"/>
              </a:rPr>
              <a:t>這也是註解</a:t>
            </a:r>
            <a:r>
              <a:rPr kumimoji="1" lang="en-US" altLang="zh-TW" dirty="0">
                <a:latin typeface="+mn-ea"/>
              </a:rPr>
              <a:t> */</a:t>
            </a:r>
          </a:p>
          <a:p>
            <a:pPr marL="800100" lvl="1" indent="-342900"/>
            <a:r>
              <a:rPr kumimoji="1" lang="zh-TW" altLang="en-US" dirty="0">
                <a:latin typeface="+mn-ea"/>
              </a:rPr>
              <a:t>快速鍵</a:t>
            </a:r>
            <a:r>
              <a:rPr kumimoji="1" lang="zh-TW" altLang="en-US" dirty="0">
                <a:latin typeface="+mn-ea"/>
                <a:sym typeface="Wingdings"/>
              </a:rPr>
              <a:t>：</a:t>
            </a:r>
            <a:r>
              <a:rPr kumimoji="1" lang="en-US" altLang="zh-TW" b="1" dirty="0">
                <a:latin typeface="+mn-ea"/>
                <a:sym typeface="Wingdings"/>
              </a:rPr>
              <a:t>control+/</a:t>
            </a:r>
            <a:r>
              <a:rPr kumimoji="1" lang="en-US" altLang="zh-TW" dirty="0">
                <a:latin typeface="+mn-ea"/>
                <a:sym typeface="Wingdings"/>
              </a:rPr>
              <a:t> (for windows)</a:t>
            </a:r>
            <a:r>
              <a:rPr kumimoji="1" lang="zh-TW" altLang="en-US" dirty="0">
                <a:latin typeface="+mn-ea"/>
              </a:rPr>
              <a:t>、</a:t>
            </a:r>
            <a:r>
              <a:rPr kumimoji="1" lang="en-US" altLang="zh-TW" b="1" dirty="0">
                <a:latin typeface="+mn-ea"/>
              </a:rPr>
              <a:t>command+/</a:t>
            </a:r>
            <a:r>
              <a:rPr kumimoji="1" lang="en-US" altLang="zh-TW" dirty="0">
                <a:latin typeface="+mn-ea"/>
              </a:rPr>
              <a:t> (for mac)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zh-TW" altLang="en-US" sz="2400" dirty="0">
              <a:latin typeface="+mn-ea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828" y="3410608"/>
            <a:ext cx="5586023" cy="298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0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Remember to start a new line and output the last double quotation. </a:t>
            </a:r>
          </a:p>
        </p:txBody>
      </p:sp>
      <p:sp>
        <p:nvSpPr>
          <p:cNvPr id="4" name="矩形 3"/>
          <p:cNvSpPr/>
          <p:nvPr/>
        </p:nvSpPr>
        <p:spPr>
          <a:xfrm>
            <a:off x="1830178" y="2316777"/>
            <a:ext cx="4975622" cy="171987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937097" y="2555667"/>
            <a:ext cx="49182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Your student ID</a:t>
            </a:r>
          </a:p>
          <a:p>
            <a:r>
              <a:rPr kumimoji="1" lang="en-US" altLang="zh-TW" sz="2800" dirty="0" smtClean="0">
                <a:latin typeface="+mn-ea"/>
              </a:rPr>
              <a:t>Your Name</a:t>
            </a:r>
            <a:r>
              <a:rPr kumimoji="1" lang="en-US" altLang="zh-TW" sz="2800" dirty="0">
                <a:latin typeface="+mn-ea"/>
              </a:rPr>
              <a:t>^^”</a:t>
            </a:r>
            <a:endParaRPr kumimoji="1" lang="zh-TW" altLang="en-US" sz="2800" dirty="0">
              <a:latin typeface="+mn-ea"/>
            </a:endParaRPr>
          </a:p>
          <a:p>
            <a:r>
              <a:rPr kumimoji="1" lang="en-US" altLang="zh-TW" sz="2800" dirty="0" smtClean="0">
                <a:latin typeface="+mn-ea"/>
              </a:rPr>
              <a:t>What you want to say to TAs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890086" y="2554386"/>
            <a:ext cx="214994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R04725021</a:t>
            </a:r>
          </a:p>
          <a:p>
            <a:r>
              <a:rPr kumimoji="1" lang="zh-TW" altLang="en-US" sz="2800" dirty="0" smtClean="0">
                <a:latin typeface="+mn-ea"/>
              </a:rPr>
              <a:t>黃千瑜</a:t>
            </a:r>
            <a:r>
              <a:rPr kumimoji="1" lang="en-US" altLang="zh-TW" sz="2800" dirty="0" smtClean="0">
                <a:latin typeface="+mn-ea"/>
              </a:rPr>
              <a:t>^^”</a:t>
            </a:r>
          </a:p>
          <a:p>
            <a:r>
              <a:rPr kumimoji="1" lang="zh-TW" altLang="en-US" sz="2800" dirty="0" smtClean="0">
                <a:latin typeface="+mn-ea"/>
              </a:rPr>
              <a:t>我愛程設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7F7F7F"/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if</a:t>
            </a:r>
            <a:r>
              <a:rPr kumimoji="1" lang="zh-TW" altLang="en-US" sz="4000" b="1" dirty="0" smtClean="0"/>
              <a:t>，複習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>
                <a:solidFill>
                  <a:srgbClr val="0070C0"/>
                </a:solidFill>
                <a:latin typeface="Courier New" charset="0"/>
              </a:rPr>
              <a:t>if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endParaRPr kumimoji="1" lang="en-US" altLang="zh-TW" sz="2400" b="0" dirty="0" smtClean="0"/>
          </a:p>
          <a:p>
            <a:r>
              <a:rPr kumimoji="1" lang="en-US" altLang="zh-TW" sz="2400" b="0" dirty="0" smtClean="0"/>
              <a:t>  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5215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510540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 user to enter a number( </a:t>
            </a:r>
            <a:r>
              <a:rPr kumimoji="1" lang="en-US" altLang="zh-TW" sz="2800" b="0" dirty="0">
                <a:latin typeface="+mn-ea"/>
              </a:rPr>
              <a:t>1</a:t>
            </a:r>
            <a:r>
              <a:rPr kumimoji="1" lang="en-US" altLang="zh-TW" sz="2800" b="0" dirty="0" smtClean="0">
                <a:latin typeface="+mn-ea"/>
              </a:rPr>
              <a:t>~100), if the grade is odd then output “Odd !”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the input number is even, your program should output “Even!”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may need to use % operator.</a:t>
            </a:r>
          </a:p>
        </p:txBody>
      </p:sp>
      <p:sp>
        <p:nvSpPr>
          <p:cNvPr id="4" name="矩形 3"/>
          <p:cNvSpPr/>
          <p:nvPr/>
        </p:nvSpPr>
        <p:spPr>
          <a:xfrm>
            <a:off x="932861" y="3323829"/>
            <a:ext cx="6866890" cy="1545190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047683" y="3480209"/>
            <a:ext cx="6351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4000" dirty="0" smtClean="0">
                <a:latin typeface="+mn-ea"/>
              </a:rPr>
              <a:t>Please input a number:</a:t>
            </a:r>
          </a:p>
          <a:p>
            <a:r>
              <a:rPr kumimoji="1" lang="en-US" altLang="zh-TW" sz="4000" dirty="0" smtClean="0">
                <a:latin typeface="+mn-ea"/>
              </a:rPr>
              <a:t>Odd !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820300" y="3485186"/>
            <a:ext cx="779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 smtClean="0">
                <a:solidFill>
                  <a:schemeClr val="tx2"/>
                </a:solidFill>
                <a:latin typeface="+mn-ea"/>
              </a:rPr>
              <a:t>85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4000" b="1" dirty="0" smtClean="0"/>
              <a:t>實習課資訊</a:t>
            </a:r>
            <a:endParaRPr kumimoji="1"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2763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課程網站和</a:t>
            </a:r>
            <a:r>
              <a:rPr kumimoji="1" lang="en-US" altLang="zh-TW" sz="2400" b="0" dirty="0" smtClean="0">
                <a:latin typeface="+mn-ea"/>
              </a:rPr>
              <a:t>Lab</a:t>
            </a:r>
            <a:r>
              <a:rPr kumimoji="1" lang="zh-TW" altLang="en-US" sz="2400" b="0" dirty="0" smtClean="0">
                <a:latin typeface="+mn-ea"/>
              </a:rPr>
              <a:t>時程表：</a:t>
            </a:r>
            <a:r>
              <a:rPr kumimoji="1" lang="en-US" altLang="zh-TW" sz="2400" b="0" dirty="0" smtClean="0">
                <a:latin typeface="+mn-ea"/>
                <a:hlinkClick r:id="rId2"/>
              </a:rPr>
              <a:t>http</a:t>
            </a:r>
            <a:r>
              <a:rPr kumimoji="1" lang="en-US" altLang="zh-TW" sz="2400" b="0" dirty="0">
                <a:latin typeface="+mn-ea"/>
                <a:hlinkClick r:id="rId2"/>
              </a:rPr>
              <a:t>://www.im.ntu.edu.tw/~</a:t>
            </a:r>
            <a:r>
              <a:rPr kumimoji="1" lang="en-US" altLang="zh-TW" sz="2400" b="0" dirty="0" smtClean="0">
                <a:latin typeface="+mn-ea"/>
                <a:hlinkClick r:id="rId2"/>
              </a:rPr>
              <a:t>lckung/courses/PD16/</a:t>
            </a:r>
            <a:r>
              <a:rPr kumimoji="1" lang="en-US" altLang="zh-TW" sz="2400" b="0" dirty="0" smtClean="0">
                <a:latin typeface="+mn-e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教室：管理學院一號館</a:t>
            </a:r>
            <a:r>
              <a:rPr kumimoji="1" lang="en-US" altLang="zh-TW" sz="2400" b="0" dirty="0">
                <a:latin typeface="+mn-ea"/>
              </a:rPr>
              <a:t> </a:t>
            </a:r>
            <a:r>
              <a:rPr kumimoji="1" lang="zh-TW" altLang="en-US" sz="2400" b="0" dirty="0" smtClean="0">
                <a:latin typeface="+mn-ea"/>
              </a:rPr>
              <a:t>三樓大電腦教室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時間：</a:t>
            </a:r>
            <a:r>
              <a:rPr kumimoji="1" lang="en-US" altLang="zh-TW" sz="2400" b="0" dirty="0" smtClean="0">
                <a:latin typeface="+mn-ea"/>
              </a:rPr>
              <a:t>6:30-8:15pm, </a:t>
            </a:r>
            <a:r>
              <a:rPr kumimoji="1" lang="en-US" altLang="zh-TW" sz="2400" b="0" dirty="0" smtClean="0">
                <a:latin typeface="+mn-ea"/>
              </a:rPr>
              <a:t>Wednesday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j-ea"/>
              </a:rPr>
              <a:t>TA </a:t>
            </a:r>
            <a:r>
              <a:rPr kumimoji="1" lang="zh-TW" altLang="en-US" sz="2400" b="0" dirty="0" smtClean="0">
                <a:latin typeface="+mj-ea"/>
              </a:rPr>
              <a:t>資訊</a:t>
            </a:r>
            <a:r>
              <a:rPr kumimoji="1" lang="en-US" altLang="zh-TW" sz="2400" b="0" dirty="0" smtClean="0">
                <a:latin typeface="+mj-ea"/>
              </a:rPr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廖偉宏</a:t>
            </a:r>
            <a:r>
              <a:rPr kumimoji="1" lang="en-US" altLang="zh-TW" sz="2400" b="0" dirty="0">
                <a:latin typeface="+mn-ea"/>
              </a:rPr>
              <a:t>	</a:t>
            </a:r>
            <a:r>
              <a:rPr kumimoji="1" lang="en-US" altLang="zh-TW" sz="2400" b="0" dirty="0">
                <a:latin typeface="+mn-ea"/>
                <a:hlinkClick r:id="rId3"/>
              </a:rPr>
              <a:t>r03725035@ntu.edu.tw</a:t>
            </a:r>
            <a:endParaRPr kumimoji="1" lang="en-US" altLang="zh-TW" sz="2400" b="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sz="2400" b="0" dirty="0">
                <a:latin typeface="+mn-ea"/>
              </a:rPr>
              <a:t>江柏宣</a:t>
            </a:r>
            <a:r>
              <a:rPr kumimoji="1" lang="en-US" altLang="zh-TW" sz="2400" b="0" dirty="0">
                <a:latin typeface="+mn-ea"/>
              </a:rPr>
              <a:t>	</a:t>
            </a:r>
            <a:r>
              <a:rPr kumimoji="1" lang="en-US" altLang="zh-TW" sz="2400" b="0" dirty="0">
                <a:latin typeface="+mn-ea"/>
                <a:hlinkClick r:id="rId4"/>
              </a:rPr>
              <a:t>r04725020@ntu.edu.tw</a:t>
            </a:r>
            <a:endParaRPr kumimoji="1" lang="en-US" altLang="zh-TW" sz="2400" b="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sz="2400" b="0" dirty="0">
                <a:latin typeface="+mn-ea"/>
              </a:rPr>
              <a:t>黃千瑜</a:t>
            </a:r>
            <a:r>
              <a:rPr kumimoji="1" lang="en-US" altLang="zh-TW" sz="2400" b="0" dirty="0">
                <a:latin typeface="+mn-ea"/>
              </a:rPr>
              <a:t>	</a:t>
            </a:r>
            <a:r>
              <a:rPr kumimoji="1" lang="en-US" altLang="zh-TW" sz="2400" b="0" dirty="0">
                <a:latin typeface="+mn-ea"/>
                <a:hlinkClick r:id="rId5"/>
              </a:rPr>
              <a:t>r04725021@ntu.edu.tw</a:t>
            </a:r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87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98620"/>
          </a:xfrm>
        </p:spPr>
        <p:txBody>
          <a:bodyPr>
            <a:normAutofit fontScale="90000"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Nested-if</a:t>
            </a:r>
            <a:endParaRPr kumimoji="1" lang="zh-TW" altLang="en-US" sz="4000" b="1" dirty="0">
              <a:latin typeface="Courier New"/>
              <a:cs typeface="Courier New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077310"/>
            <a:ext cx="8252883" cy="5586250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sz="2400" dirty="0">
                <a:solidFill>
                  <a:srgbClr val="0070C0"/>
                </a:solidFill>
                <a:latin typeface="Courier New" charset="0"/>
              </a:rPr>
              <a:t>if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  <a:endParaRPr lang="en-US" altLang="zh-TW" sz="24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{	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if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 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{</a:t>
            </a:r>
            <a:endParaRPr lang="en-US" altLang="zh-TW" sz="24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dirty="0" smtClean="0">
                <a:solidFill>
                  <a:srgbClr val="F79646"/>
                </a:solidFill>
                <a:latin typeface="Courier New" charset="0"/>
              </a:rPr>
              <a:t>		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statements1</a:t>
            </a:r>
            <a:endParaRPr lang="en-US" altLang="zh-TW" sz="2400" i="1" u="sng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	}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statements2</a:t>
            </a:r>
            <a:endParaRPr lang="en-US" altLang="zh-TW" sz="2400" i="1" u="sng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}</a:t>
            </a:r>
          </a:p>
          <a:p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 smtClean="0"/>
              <a:t>成立</a:t>
            </a:r>
            <a:r>
              <a:rPr kumimoji="1" lang="zh-TW" altLang="en-US" sz="2400" b="0" dirty="0" smtClean="0"/>
              <a:t>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r>
              <a:rPr kumimoji="1" lang="en-US" altLang="zh-TW" sz="2400" b="0" dirty="0"/>
              <a:t> </a:t>
            </a:r>
            <a:r>
              <a:rPr kumimoji="1" lang="en-US" altLang="zh-TW" sz="2400" b="0" dirty="0" smtClean="0"/>
              <a:t>  </a:t>
            </a:r>
          </a:p>
          <a:p>
            <a:r>
              <a:rPr kumimoji="1" lang="en-US" altLang="zh-TW" sz="2400" b="0" dirty="0"/>
              <a:t> </a:t>
            </a:r>
            <a:r>
              <a:rPr kumimoji="1" lang="en-US" altLang="zh-TW" sz="2400" b="0" dirty="0" smtClean="0"/>
              <a:t>  </a:t>
            </a:r>
            <a:r>
              <a:rPr kumimoji="1" lang="en-US" altLang="zh-TW" sz="2400" b="0" dirty="0" smtClean="0"/>
              <a:t>(1)</a:t>
            </a:r>
            <a:r>
              <a:rPr kumimoji="1" lang="zh-TW" altLang="en-US" sz="2400" b="0" dirty="0" smtClean="0"/>
              <a:t>就繼續檢查是否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 smtClean="0"/>
              <a:t>成立</a:t>
            </a:r>
            <a:r>
              <a:rPr kumimoji="1" lang="en-US" altLang="zh-TW" sz="2400" b="0" dirty="0" smtClean="0"/>
              <a:t>:</a:t>
            </a:r>
          </a:p>
          <a:p>
            <a:r>
              <a:rPr kumimoji="1" lang="en-US" altLang="zh-TW" sz="2400" b="0" dirty="0"/>
              <a:t>	</a:t>
            </a:r>
            <a:r>
              <a:rPr kumimoji="1" lang="en-US" altLang="zh-TW" sz="2400" b="0" dirty="0" smtClean="0"/>
              <a:t>-</a:t>
            </a:r>
            <a:r>
              <a:rPr kumimoji="1" lang="zh-TW" altLang="en-US" sz="2400" b="0" dirty="0" smtClean="0"/>
              <a:t>若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 smtClean="0"/>
              <a:t>成立，則執行大括號內</a:t>
            </a:r>
            <a:r>
              <a:rPr kumimoji="1" lang="zh-TW" altLang="en-US" sz="2400" b="0" dirty="0" smtClean="0"/>
              <a:t>的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statements1</a:t>
            </a:r>
            <a:r>
              <a:rPr kumimoji="1" lang="zh-TW" altLang="en-US" sz="2400" b="0" dirty="0"/>
              <a:t>，</a:t>
            </a:r>
            <a:endParaRPr kumimoji="1" lang="en-US" altLang="zh-TW" sz="2400" b="0" dirty="0" smtClean="0"/>
          </a:p>
          <a:p>
            <a:r>
              <a:rPr kumimoji="1" lang="en-US" altLang="zh-TW" sz="2400" b="0" dirty="0"/>
              <a:t>	</a:t>
            </a:r>
            <a:r>
              <a:rPr kumimoji="1" lang="en-US" altLang="zh-TW" sz="2400" b="0" dirty="0" smtClean="0"/>
              <a:t>-</a:t>
            </a:r>
            <a:r>
              <a:rPr kumimoji="1" lang="zh-TW" altLang="en-US" sz="2400" b="0" dirty="0" smtClean="0"/>
              <a:t>不成立，</a:t>
            </a:r>
            <a:r>
              <a:rPr kumimoji="1" lang="zh-TW" altLang="en-US" sz="2400" b="0" dirty="0"/>
              <a:t>則跳過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statements1</a:t>
            </a:r>
            <a:endParaRPr kumimoji="1" lang="zh-TW" altLang="en-US" sz="2400" dirty="0" smtClean="0"/>
          </a:p>
          <a:p>
            <a:r>
              <a:rPr kumimoji="1" lang="zh-TW" altLang="en-US" sz="2400" b="0" dirty="0" smtClean="0"/>
              <a:t>   </a:t>
            </a:r>
            <a:r>
              <a:rPr kumimoji="1" lang="en-US" altLang="zh-TW" sz="2400" b="0" dirty="0" smtClean="0"/>
              <a:t>(2)</a:t>
            </a:r>
            <a:r>
              <a:rPr kumimoji="1" lang="zh-TW" altLang="en-US" sz="2400" b="0" dirty="0" smtClean="0"/>
              <a:t>繼續執行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statements2</a:t>
            </a:r>
            <a:endParaRPr kumimoji="1" lang="zh-TW" altLang="en-US" sz="2400" dirty="0"/>
          </a:p>
          <a:p>
            <a:endParaRPr kumimoji="1" lang="en-US" altLang="zh-TW" sz="2400" b="0" dirty="0"/>
          </a:p>
          <a:p>
            <a:r>
              <a:rPr kumimoji="1" lang="zh-TW" altLang="en-US" sz="2400" b="0" dirty="0" smtClean="0"/>
              <a:t>－不成立，則跳</a:t>
            </a:r>
            <a:r>
              <a:rPr kumimoji="1" lang="zh-TW" altLang="en-US" sz="2400" b="0" dirty="0" smtClean="0"/>
              <a:t>過</a:t>
            </a:r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if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  <a:r>
              <a:rPr lang="zh-TW" altLang="en-US" sz="2400" dirty="0" smtClean="0">
                <a:solidFill>
                  <a:srgbClr val="000000"/>
                </a:solidFill>
                <a:latin typeface="Courier New" charset="0"/>
              </a:rPr>
              <a:t>和 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statements2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316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24592"/>
          </a:xfrm>
        </p:spPr>
        <p:txBody>
          <a:bodyPr>
            <a:normAutofit/>
          </a:bodyPr>
          <a:lstStyle/>
          <a:p>
            <a:r>
              <a:rPr kumimoji="1" lang="en-US" altLang="zh-TW" b="1" dirty="0" smtClean="0">
                <a:latin typeface="+mj-ea"/>
              </a:rPr>
              <a:t>Practice #2B</a:t>
            </a:r>
            <a:endParaRPr kumimoji="1"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9393" y="1264187"/>
            <a:ext cx="7620000" cy="4598039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Let user to enter her age(0~100) and whether she is a 50% off discount card(1 or 0), return the movie ticket price she has to pay 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E</a:t>
            </a:r>
            <a:r>
              <a:rPr kumimoji="1" lang="en-US" altLang="zh-TW" b="0" dirty="0" smtClean="0">
                <a:latin typeface="+mn-ea"/>
              </a:rPr>
              <a:t>xample</a:t>
            </a:r>
            <a:r>
              <a:rPr kumimoji="1" lang="zh-TW" altLang="en-US" b="0" dirty="0" smtClean="0">
                <a:latin typeface="+mn-ea"/>
              </a:rPr>
              <a:t>：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3674" y="4575912"/>
            <a:ext cx="7738173" cy="2140198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954153" y="4750275"/>
            <a:ext cx="70652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4000" dirty="0" smtClean="0">
                <a:latin typeface="+mn-ea"/>
              </a:rPr>
              <a:t>Please input your age:</a:t>
            </a:r>
          </a:p>
          <a:p>
            <a:r>
              <a:rPr kumimoji="1" lang="en-US" altLang="zh-TW" sz="4000" dirty="0" smtClean="0">
                <a:latin typeface="+mn-ea"/>
              </a:rPr>
              <a:t>Do you have discount card:</a:t>
            </a:r>
          </a:p>
          <a:p>
            <a:r>
              <a:rPr kumimoji="1" lang="en-US" altLang="zh-TW" sz="4000" dirty="0" smtClean="0">
                <a:latin typeface="+mn-ea"/>
              </a:rPr>
              <a:t>Your ticket price is: 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422253" y="4806291"/>
            <a:ext cx="797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 smtClean="0">
                <a:solidFill>
                  <a:schemeClr val="tx2"/>
                </a:solidFill>
                <a:latin typeface="+mn-ea"/>
              </a:rPr>
              <a:t>20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266215"/>
              </p:ext>
            </p:extLst>
          </p:nvPr>
        </p:nvGraphicFramePr>
        <p:xfrm>
          <a:off x="2853165" y="2408316"/>
          <a:ext cx="2712456" cy="138277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628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821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Age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Price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266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0~17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150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266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18~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n-ea"/>
                          <a:ea typeface="+mn-ea"/>
                        </a:rPr>
                        <a:t>250</a:t>
                      </a:r>
                      <a:endParaRPr lang="zh-TW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7566660" y="5292068"/>
            <a:ext cx="490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>
                <a:solidFill>
                  <a:schemeClr val="tx2"/>
                </a:solidFill>
                <a:latin typeface="+mn-ea"/>
              </a:rPr>
              <a:t>1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562105" y="5981381"/>
            <a:ext cx="1103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 smtClean="0">
                <a:solidFill>
                  <a:schemeClr val="tx2"/>
                </a:solidFill>
                <a:latin typeface="+mn-ea"/>
              </a:rPr>
              <a:t>125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07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7F7F7F"/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While</a:t>
            </a:r>
            <a:r>
              <a:rPr kumimoji="1" lang="zh-TW" altLang="en-US" sz="4000" b="1" dirty="0" smtClean="0"/>
              <a:t>，複習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while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endParaRPr kumimoji="1" lang="en-US" altLang="zh-TW" sz="2400" b="0" dirty="0" smtClean="0"/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執行完畢後再次檢查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是否</a:t>
            </a:r>
            <a:r>
              <a:rPr kumimoji="1" lang="zh-TW" altLang="en-US" sz="2400" b="0" dirty="0"/>
              <a:t>成立</a:t>
            </a:r>
            <a:r>
              <a:rPr kumimoji="1" lang="zh-TW" altLang="en-US" sz="2400" b="0" dirty="0" smtClean="0"/>
              <a:t>。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0209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</a:t>
            </a:r>
            <a:r>
              <a:rPr kumimoji="1" lang="en-US" altLang="zh-TW" sz="4000" b="1">
                <a:latin typeface="+mj-ea"/>
              </a:rPr>
              <a:t>#</a:t>
            </a:r>
            <a:r>
              <a:rPr kumimoji="1" lang="en-US" altLang="zh-TW" sz="4000" b="1" smtClean="0">
                <a:latin typeface="+mj-ea"/>
              </a:rPr>
              <a:t>3A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Let user enter two integers, if the two integers are different then ask the user to enter again. Your program will end when the two integers are the same.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Example</a:t>
            </a:r>
            <a:r>
              <a:rPr kumimoji="1" lang="zh-TW" altLang="en-US" sz="2400" b="0" dirty="0" smtClean="0">
                <a:latin typeface="+mn-ea"/>
              </a:rPr>
              <a:t>：</a:t>
            </a:r>
            <a:endParaRPr kumimoji="1" lang="en-US" altLang="zh-TW" sz="2400" b="0" dirty="0" smtClean="0">
              <a:latin typeface="+mn-ea"/>
            </a:endParaRPr>
          </a:p>
          <a:p>
            <a:endParaRPr kumimoji="1" lang="zh-TW" altLang="en-US" sz="2400" b="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199" y="3888143"/>
            <a:ext cx="8072967" cy="191150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46085" y="4068497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46085" y="4591717"/>
            <a:ext cx="552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The two integers are different!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again: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145759" y="4068497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579114" y="4068497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19489"/>
          </a:xfrm>
        </p:spPr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NESTED</a:t>
            </a:r>
            <a:r>
              <a:rPr kumimoji="1" lang="zh-TW" altLang="en-US" sz="4000" b="1" dirty="0" smtClean="0">
                <a:latin typeface="Courier New"/>
                <a:cs typeface="Courier New"/>
              </a:rPr>
              <a:t> </a:t>
            </a:r>
            <a:r>
              <a:rPr kumimoji="1" lang="en-US" altLang="zh-TW" sz="4000" b="1" dirty="0" smtClean="0">
                <a:latin typeface="Courier New"/>
                <a:cs typeface="Courier New"/>
              </a:rPr>
              <a:t>While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072056"/>
            <a:ext cx="8549218" cy="5491654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while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  <a:endParaRPr lang="en-US" altLang="zh-TW" sz="24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while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		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statements1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}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statements2</a:t>
            </a:r>
          </a:p>
          <a:p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}</a:t>
            </a:r>
          </a:p>
          <a:p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/>
              <a:t>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/>
              <a:t>成立（</a:t>
            </a:r>
            <a:r>
              <a:rPr kumimoji="1" lang="en-US" altLang="zh-TW" sz="2400" b="0" dirty="0">
                <a:latin typeface="+mn-ea"/>
              </a:rPr>
              <a:t>returns true</a:t>
            </a:r>
            <a:r>
              <a:rPr kumimoji="1" lang="zh-TW" altLang="en-US" sz="2400" b="0" dirty="0"/>
              <a:t>）</a:t>
            </a:r>
            <a:r>
              <a:rPr kumimoji="1" lang="en-US" altLang="zh-TW" sz="2400" b="0" dirty="0"/>
              <a:t>   </a:t>
            </a:r>
          </a:p>
          <a:p>
            <a:r>
              <a:rPr kumimoji="1" lang="en-US" altLang="zh-TW" sz="2400" b="0" dirty="0"/>
              <a:t>   (1)</a:t>
            </a:r>
            <a:r>
              <a:rPr kumimoji="1" lang="zh-TW" altLang="en-US" sz="2400" b="0" dirty="0"/>
              <a:t>就繼續檢查是否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/>
              <a:t>成立</a:t>
            </a:r>
            <a:r>
              <a:rPr kumimoji="1" lang="en-US" altLang="zh-TW" sz="2400" b="0" dirty="0"/>
              <a:t>:</a:t>
            </a:r>
          </a:p>
          <a:p>
            <a:r>
              <a:rPr kumimoji="1" lang="en-US" altLang="zh-TW" sz="2400" b="0" dirty="0"/>
              <a:t>	-</a:t>
            </a:r>
            <a:r>
              <a:rPr kumimoji="1" lang="zh-TW" altLang="en-US" sz="2400" b="0" dirty="0"/>
              <a:t>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/>
              <a:t>成立，則執行大括號內的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statements1</a:t>
            </a:r>
            <a:r>
              <a:rPr kumimoji="1" lang="zh-TW" altLang="en-US" sz="2400" b="0" dirty="0"/>
              <a:t>，</a:t>
            </a:r>
            <a:endParaRPr kumimoji="1" lang="en-US" altLang="zh-TW" sz="2400" b="0" dirty="0"/>
          </a:p>
          <a:p>
            <a:r>
              <a:rPr kumimoji="1" lang="en-US" altLang="zh-TW" sz="2400" b="0" dirty="0"/>
              <a:t>	-</a:t>
            </a:r>
            <a:r>
              <a:rPr kumimoji="1" lang="zh-TW" altLang="en-US" sz="2400" b="0" dirty="0"/>
              <a:t>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statements1</a:t>
            </a:r>
            <a:endParaRPr kumimoji="1" lang="zh-TW" altLang="en-US" sz="2400" dirty="0"/>
          </a:p>
          <a:p>
            <a:r>
              <a:rPr kumimoji="1" lang="zh-TW" altLang="en-US" sz="2400" b="0" dirty="0"/>
              <a:t>   </a:t>
            </a:r>
            <a:r>
              <a:rPr kumimoji="1" lang="en-US" altLang="zh-TW" sz="2400" b="0" dirty="0"/>
              <a:t>(2)</a:t>
            </a:r>
            <a:r>
              <a:rPr kumimoji="1" lang="zh-TW" altLang="en-US" sz="2400" b="0" dirty="0"/>
              <a:t>繼續執行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statements2</a:t>
            </a:r>
            <a:endParaRPr kumimoji="1" lang="zh-TW" altLang="en-US" sz="2400" dirty="0"/>
          </a:p>
          <a:p>
            <a:r>
              <a:rPr kumimoji="1" lang="en-US" altLang="zh-TW" sz="2400" b="0" dirty="0" smtClean="0"/>
              <a:t>   (3)</a:t>
            </a:r>
            <a:r>
              <a:rPr kumimoji="1" lang="zh-TW" altLang="en-US" sz="2400" b="0" dirty="0"/>
              <a:t>執行完畢後再次檢查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 smtClean="0"/>
              <a:t>是否</a:t>
            </a:r>
            <a:r>
              <a:rPr kumimoji="1" lang="zh-TW" altLang="en-US" sz="2400" b="0" dirty="0"/>
              <a:t>成立</a:t>
            </a:r>
            <a:r>
              <a:rPr kumimoji="1" lang="zh-TW" altLang="en-US" sz="2400" b="0" dirty="0" smtClean="0"/>
              <a:t>。</a:t>
            </a:r>
            <a:endParaRPr kumimoji="1" lang="en-US" altLang="zh-TW" sz="2400" b="0" dirty="0"/>
          </a:p>
          <a:p>
            <a:r>
              <a:rPr kumimoji="1" lang="zh-TW" altLang="en-US" sz="2400" b="0" dirty="0"/>
              <a:t>－不成立，則跳</a:t>
            </a:r>
            <a:r>
              <a:rPr kumimoji="1" lang="zh-TW" altLang="en-US" sz="2400" b="0" dirty="0" smtClean="0"/>
              <a:t>過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 while(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  <a:r>
              <a:rPr lang="zh-TW" altLang="en-US" sz="2400" dirty="0">
                <a:solidFill>
                  <a:srgbClr val="000000"/>
                </a:solidFill>
                <a:latin typeface="Courier New" charset="0"/>
              </a:rPr>
              <a:t>和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statements2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470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#3B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Let user enter two integers, if the two integers are </a:t>
            </a:r>
            <a:r>
              <a:rPr kumimoji="1" lang="en-US" altLang="zh-TW" sz="2400" b="0" dirty="0" smtClean="0">
                <a:latin typeface="+mn-ea"/>
              </a:rPr>
              <a:t>the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same</a:t>
            </a:r>
            <a:r>
              <a:rPr kumimoji="1" lang="en-US" altLang="zh-TW" sz="2400" b="0" dirty="0" smtClean="0">
                <a:latin typeface="+mn-ea"/>
              </a:rPr>
              <a:t> then </a:t>
            </a:r>
            <a:r>
              <a:rPr kumimoji="1" lang="en-US" altLang="zh-TW" sz="2400" b="0" dirty="0">
                <a:latin typeface="+mn-ea"/>
              </a:rPr>
              <a:t>the user </a:t>
            </a:r>
            <a:r>
              <a:rPr kumimoji="1" lang="en-US" altLang="zh-TW" sz="2400" b="0" dirty="0" smtClean="0">
                <a:latin typeface="+mn-ea"/>
              </a:rPr>
              <a:t>can</a:t>
            </a:r>
            <a:r>
              <a:rPr kumimoji="1" lang="en-US" altLang="zh-TW" sz="2400" b="0" dirty="0" smtClean="0">
                <a:latin typeface="+mn-ea"/>
              </a:rPr>
              <a:t> </a:t>
            </a:r>
            <a:r>
              <a:rPr kumimoji="1" lang="en-US" altLang="zh-TW" sz="2400" b="0" dirty="0">
                <a:latin typeface="+mn-ea"/>
              </a:rPr>
              <a:t>enter again. Your program </a:t>
            </a:r>
            <a:r>
              <a:rPr kumimoji="1" lang="en-US" altLang="zh-TW" sz="2400" b="0" dirty="0" smtClean="0">
                <a:latin typeface="+mn-ea"/>
              </a:rPr>
              <a:t>will end when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the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user already failed to enter the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same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integer </a:t>
            </a:r>
            <a:r>
              <a:rPr kumimoji="1" lang="en-US" altLang="zh-TW" sz="2400" b="0" dirty="0">
                <a:solidFill>
                  <a:srgbClr val="FF0000"/>
                </a:solidFill>
                <a:latin typeface="+mn-ea"/>
              </a:rPr>
              <a:t>3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 times.</a:t>
            </a:r>
            <a:endParaRPr kumimoji="1" lang="en-US" altLang="zh-TW" sz="2400" b="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Example</a:t>
            </a:r>
            <a:r>
              <a:rPr kumimoji="1" lang="zh-TW" altLang="en-US" sz="2400" b="0" dirty="0" smtClean="0">
                <a:latin typeface="+mn-ea"/>
              </a:rPr>
              <a:t>：</a:t>
            </a:r>
            <a:endParaRPr kumimoji="1" lang="en-US" altLang="zh-TW" sz="2400" b="0" dirty="0" smtClean="0">
              <a:latin typeface="+mn-ea"/>
            </a:endParaRPr>
          </a:p>
          <a:p>
            <a:endParaRPr kumimoji="1" lang="zh-TW" altLang="en-US" sz="2400" b="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199" y="4239214"/>
            <a:ext cx="8072967" cy="191150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46085" y="4419568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46085" y="4942788"/>
            <a:ext cx="51833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2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</a:t>
            </a:r>
            <a:r>
              <a:rPr kumimoji="1" lang="en-US" altLang="zh-TW" sz="2800" dirty="0" smtClean="0">
                <a:latin typeface="+mn-ea"/>
              </a:rPr>
              <a:t>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145759" y="4419568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579114" y="4419568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52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270699"/>
            <a:ext cx="7620000" cy="613047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zh-TW" altLang="en-US" sz="2800" b="0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7199" y="968964"/>
            <a:ext cx="8072967" cy="4401822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46085" y="1149318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04484" y="1626371"/>
            <a:ext cx="51833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2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</a:t>
            </a:r>
            <a:r>
              <a:rPr kumimoji="1" lang="en-US" altLang="zh-TW" sz="2800" dirty="0" smtClean="0">
                <a:latin typeface="+mn-ea"/>
              </a:rPr>
              <a:t>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145759" y="1149318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579114" y="1149318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5145759" y="2049340"/>
            <a:ext cx="1553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 </a:t>
            </a:r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604484" y="2540591"/>
            <a:ext cx="45854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Success</a:t>
            </a:r>
            <a:r>
              <a:rPr kumimoji="1" lang="en-US" altLang="zh-TW" sz="2800" dirty="0" smtClean="0">
                <a:latin typeface="+mn-ea"/>
              </a:rPr>
              <a:t>! Same number!</a:t>
            </a:r>
            <a:endParaRPr kumimoji="1" lang="en-US" altLang="zh-TW" sz="2800" dirty="0" smtClean="0">
              <a:latin typeface="+mn-ea"/>
            </a:endParaRPr>
          </a:p>
          <a:p>
            <a:r>
              <a:rPr kumimoji="1" lang="en-US" altLang="zh-TW" sz="2800" dirty="0" smtClean="0">
                <a:latin typeface="+mn-ea"/>
              </a:rPr>
              <a:t>Please enter two </a:t>
            </a:r>
            <a:r>
              <a:rPr kumimoji="1" lang="en-US" altLang="zh-TW" sz="2800" dirty="0" smtClean="0">
                <a:latin typeface="+mn-ea"/>
              </a:rPr>
              <a:t>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854" y="3914247"/>
            <a:ext cx="1766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 </a:t>
            </a:r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5145759" y="2962027"/>
            <a:ext cx="1315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12 123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646085" y="4362669"/>
            <a:ext cx="5151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</a:t>
            </a:r>
            <a:r>
              <a:rPr kumimoji="1" lang="en-US" altLang="zh-TW" sz="2800" dirty="0">
                <a:latin typeface="+mn-ea"/>
              </a:rPr>
              <a:t>! You </a:t>
            </a:r>
            <a:r>
              <a:rPr kumimoji="1" lang="en-US" altLang="zh-TW" sz="2800" dirty="0" smtClean="0">
                <a:latin typeface="+mn-ea"/>
              </a:rPr>
              <a:t>have 0 </a:t>
            </a:r>
            <a:r>
              <a:rPr kumimoji="1" lang="en-US" altLang="zh-TW" sz="2800" dirty="0">
                <a:latin typeface="+mn-ea"/>
              </a:rPr>
              <a:t>chance(s) </a:t>
            </a:r>
            <a:r>
              <a:rPr kumimoji="1" lang="en-US" altLang="zh-TW" sz="2800" dirty="0" smtClean="0">
                <a:latin typeface="+mn-ea"/>
              </a:rPr>
              <a:t>left.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46085" y="3451468"/>
            <a:ext cx="51519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1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</a:t>
            </a:r>
            <a:r>
              <a:rPr kumimoji="1" lang="en-US" altLang="zh-TW" sz="2800" dirty="0" smtClean="0">
                <a:latin typeface="+mn-ea"/>
              </a:rPr>
              <a:t>integers: 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386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9" grpId="0"/>
      <p:bldP spid="20" grpId="0"/>
      <p:bldP spid="21" grpId="0"/>
      <p:bldP spid="23" grpId="0"/>
      <p:bldP spid="25" grpId="0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HW1 </a:t>
            </a:r>
            <a:r>
              <a:rPr lang="zh-TW" altLang="en-US" dirty="0" smtClean="0"/>
              <a:t>小提醒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dirty="0"/>
              <a:t>The due time of this homework is 2:00am, February 29, 2016</a:t>
            </a:r>
            <a:endParaRPr lang="zh-TW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dirty="0" smtClean="0"/>
              <a:t>作業</a:t>
            </a:r>
            <a:r>
              <a:rPr lang="zh-TW" altLang="en-US" dirty="0" smtClean="0"/>
              <a:t>不可以</a:t>
            </a:r>
            <a:r>
              <a:rPr lang="zh-TW" altLang="en-US" dirty="0" smtClean="0"/>
              <a:t>用老師還沒</a:t>
            </a:r>
            <a:r>
              <a:rPr lang="zh-TW" altLang="en-US" dirty="0"/>
              <a:t>教</a:t>
            </a:r>
            <a:r>
              <a:rPr lang="zh-TW" altLang="en-US" dirty="0" smtClean="0"/>
              <a:t>的</a:t>
            </a:r>
            <a:r>
              <a:rPr lang="en-US" altLang="zh-TW" dirty="0" smtClean="0"/>
              <a:t>(else</a:t>
            </a:r>
            <a:r>
              <a:rPr lang="en-US" altLang="zh-TW" dirty="0" smtClean="0"/>
              <a:t>, </a:t>
            </a:r>
            <a:r>
              <a:rPr lang="en-US" altLang="zh-TW" dirty="0" smtClean="0"/>
              <a:t>else</a:t>
            </a:r>
            <a:r>
              <a:rPr lang="zh-TW" altLang="en-US" dirty="0" smtClean="0"/>
              <a:t> </a:t>
            </a:r>
            <a:r>
              <a:rPr lang="en-US" altLang="zh-TW" dirty="0" smtClean="0"/>
              <a:t>if, abs…)</a:t>
            </a:r>
          </a:p>
        </p:txBody>
      </p:sp>
    </p:spTree>
    <p:extLst>
      <p:ext uri="{BB962C8B-B14F-4D97-AF65-F5344CB8AC3E}">
        <p14:creationId xmlns:p14="http://schemas.microsoft.com/office/powerpoint/2010/main" val="60673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TW" altLang="en-US" sz="4000" dirty="0">
                <a:latin typeface="+mn-ea"/>
              </a:rPr>
              <a:t>作業繳交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線</a:t>
            </a:r>
            <a:r>
              <a:rPr kumimoji="1" lang="zh-TW" altLang="en-US" sz="2800" b="0" dirty="0">
                <a:latin typeface="+mn-ea"/>
              </a:rPr>
              <a:t>上批改網站</a:t>
            </a:r>
            <a:r>
              <a:rPr kumimoji="1" lang="en-US" altLang="zh-TW" sz="2800" b="0" dirty="0">
                <a:latin typeface="+mn-ea"/>
              </a:rPr>
              <a:t> PDOGS</a:t>
            </a:r>
            <a:br>
              <a:rPr kumimoji="1" lang="en-US" altLang="zh-TW" sz="2800" b="0" dirty="0">
                <a:latin typeface="+mn-ea"/>
              </a:rPr>
            </a:br>
            <a:r>
              <a:rPr kumimoji="1" lang="en-US" altLang="zh-TW" sz="2800" b="0" dirty="0">
                <a:latin typeface="+mn-ea"/>
                <a:hlinkClick r:id="rId2"/>
              </a:rPr>
              <a:t>https://pdogs.ntu.im</a:t>
            </a:r>
            <a:r>
              <a:rPr kumimoji="1" lang="en-US" altLang="zh-TW" sz="2800" b="0" dirty="0" smtClean="0">
                <a:latin typeface="+mn-ea"/>
                <a:hlinkClick r:id="rId2"/>
              </a:rPr>
              <a:t>/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Challenge</a:t>
            </a:r>
            <a:r>
              <a:rPr kumimoji="1" lang="zh-TW" altLang="en-US" sz="2800" b="0" dirty="0" smtClean="0">
                <a:latin typeface="+mn-ea"/>
              </a:rPr>
              <a:t>清單可以看到作業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Problem </a:t>
            </a:r>
            <a:r>
              <a:rPr kumimoji="1" lang="zh-TW" altLang="en-US" sz="2800" b="0" dirty="0" smtClean="0">
                <a:latin typeface="+mn-ea"/>
              </a:rPr>
              <a:t>為程式題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zh-TW" altLang="en-US" sz="2800" dirty="0" smtClean="0">
                <a:latin typeface="+mn-ea"/>
              </a:rPr>
              <a:t>問答題請打成</a:t>
            </a:r>
            <a:r>
              <a:rPr kumimoji="1" lang="en-US" altLang="zh-TW" sz="2800" dirty="0" smtClean="0">
                <a:latin typeface="+mn-ea"/>
              </a:rPr>
              <a:t>pdf</a:t>
            </a:r>
            <a:r>
              <a:rPr kumimoji="1" lang="zh-TW" altLang="en-US" sz="2800" dirty="0" smtClean="0">
                <a:latin typeface="+mn-ea"/>
              </a:rPr>
              <a:t>檔上傳</a:t>
            </a:r>
            <a:endParaRPr kumimoji="1" lang="en-US" altLang="zh-TW" sz="28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請去註冊帳號，收到驗證信後即可使用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有問題請回報助教</a:t>
            </a:r>
            <a:endParaRPr kumimoji="1" lang="zh-TW" altLang="en-US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972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IDE </a:t>
            </a:r>
            <a:r>
              <a:rPr kumimoji="1" lang="zh-TW" altLang="en-US" sz="2800" dirty="0" smtClean="0">
                <a:latin typeface="+mn-ea"/>
              </a:rPr>
              <a:t>簡介、安裝</a:t>
            </a:r>
            <a:endParaRPr kumimoji="1" lang="en-US" altLang="zh-TW" sz="28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b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寫程式的好習慣</a:t>
            </a:r>
            <a:endParaRPr kumimoji="1" lang="en-US" altLang="zh-TW" sz="2800" b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IDE </a:t>
            </a:r>
            <a:r>
              <a:rPr kumimoji="1" lang="zh-TW" altLang="en-US" sz="4000" b="1" dirty="0" smtClean="0">
                <a:latin typeface="+mj-ea"/>
              </a:rPr>
              <a:t>簡介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整合開發環境，為</a:t>
            </a:r>
            <a:r>
              <a:rPr kumimoji="1" lang="en-US" altLang="zh-TW" sz="2400" b="0" dirty="0" smtClean="0">
                <a:latin typeface="+mn-ea"/>
              </a:rPr>
              <a:t>Integrated Development Environment</a:t>
            </a:r>
            <a:r>
              <a:rPr kumimoji="1" lang="zh-TW" altLang="en-US" sz="2400" b="0" dirty="0" smtClean="0">
                <a:latin typeface="+mn-ea"/>
              </a:rPr>
              <a:t>的簡稱，也有人將</a:t>
            </a:r>
            <a:r>
              <a:rPr kumimoji="1" lang="en-US" altLang="zh-TW" sz="2400" b="0" dirty="0" smtClean="0">
                <a:latin typeface="+mn-ea"/>
              </a:rPr>
              <a:t>IDE</a:t>
            </a:r>
            <a:r>
              <a:rPr kumimoji="1" lang="zh-TW" altLang="en-US" sz="2400" b="0" dirty="0" smtClean="0">
                <a:latin typeface="+mn-ea"/>
              </a:rPr>
              <a:t>的</a:t>
            </a:r>
            <a:r>
              <a:rPr kumimoji="1" lang="en-US" altLang="zh-TW" sz="2400" b="0" dirty="0" smtClean="0">
                <a:latin typeface="+mn-ea"/>
              </a:rPr>
              <a:t>D</a:t>
            </a:r>
            <a:r>
              <a:rPr kumimoji="1" lang="zh-TW" altLang="en-US" sz="2400" b="0" dirty="0" smtClean="0">
                <a:latin typeface="+mn-ea"/>
              </a:rPr>
              <a:t>稱為</a:t>
            </a:r>
            <a:r>
              <a:rPr kumimoji="1" lang="en-US" altLang="zh-TW" sz="2400" b="0" dirty="0" smtClean="0">
                <a:latin typeface="+mn-ea"/>
              </a:rPr>
              <a:t>Design</a:t>
            </a:r>
            <a:r>
              <a:rPr kumimoji="1" lang="zh-TW" altLang="en-US" sz="2400" b="0" dirty="0" smtClean="0">
                <a:latin typeface="+mn-ea"/>
              </a:rPr>
              <a:t>、</a:t>
            </a:r>
            <a:r>
              <a:rPr kumimoji="1" lang="en-US" altLang="zh-TW" sz="2400" b="0" dirty="0" smtClean="0">
                <a:latin typeface="+mn-ea"/>
              </a:rPr>
              <a:t>Debugging</a:t>
            </a:r>
            <a:r>
              <a:rPr kumimoji="1" lang="zh-TW" altLang="en-US" sz="2400" b="0" dirty="0" smtClean="0">
                <a:latin typeface="+mn-ea"/>
              </a:rPr>
              <a:t>。是一種輔助程式開發人員開發軟體的應用軟體。（詳細內容可參閱：</a:t>
            </a:r>
            <a:r>
              <a:rPr kumimoji="1" lang="pl-PL" altLang="zh-TW" sz="2400" b="0" dirty="0">
                <a:latin typeface="+mn-ea"/>
                <a:hlinkClick r:id="rId2"/>
              </a:rPr>
              <a:t>http://zh.wikipedia.org/wiki/%E9%9B%86%E6%88%90%E5%BC%80%E5%8F%91%E7%8E%AF%E5%A2%</a:t>
            </a:r>
            <a:r>
              <a:rPr kumimoji="1" lang="pl-PL" altLang="zh-TW" sz="2400" b="0" dirty="0" smtClean="0">
                <a:latin typeface="+mn-ea"/>
                <a:hlinkClick r:id="rId2"/>
              </a:rPr>
              <a:t>83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err="1" smtClean="0">
                <a:latin typeface="+mn-ea"/>
              </a:rPr>
              <a:t>Dev</a:t>
            </a:r>
            <a:r>
              <a:rPr kumimoji="1" lang="en-US" altLang="zh-TW" sz="2400" b="0" dirty="0" smtClean="0">
                <a:latin typeface="+mn-ea"/>
              </a:rPr>
              <a:t> C++ </a:t>
            </a:r>
            <a:r>
              <a:rPr kumimoji="1" lang="zh-TW" altLang="en-US" sz="2400" b="0" dirty="0" smtClean="0">
                <a:latin typeface="+mn-ea"/>
              </a:rPr>
              <a:t>（</a:t>
            </a:r>
            <a:r>
              <a:rPr kumimoji="1" lang="en-US" altLang="zh-TW" sz="2400" b="0" dirty="0" smtClean="0">
                <a:latin typeface="+mn-ea"/>
              </a:rPr>
              <a:t>for windows users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err="1" smtClean="0">
                <a:latin typeface="+mn-ea"/>
              </a:rPr>
              <a:t>Xcode</a:t>
            </a:r>
            <a:r>
              <a:rPr kumimoji="1" lang="zh-TW" altLang="en-US" sz="2400" b="0" dirty="0" smtClean="0">
                <a:latin typeface="+mn-ea"/>
              </a:rPr>
              <a:t>（</a:t>
            </a:r>
            <a:r>
              <a:rPr kumimoji="1" lang="en-US" altLang="zh-TW" sz="2400" b="0" dirty="0" smtClean="0">
                <a:latin typeface="+mn-ea"/>
              </a:rPr>
              <a:t>for mac users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zh-TW" altLang="en-US" sz="24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353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err="1" smtClean="0">
                <a:latin typeface="+mj-ea"/>
              </a:rPr>
              <a:t>Dev</a:t>
            </a:r>
            <a:r>
              <a:rPr kumimoji="1" lang="en-US" altLang="zh-TW" sz="4000" b="1" dirty="0" smtClean="0">
                <a:latin typeface="+mj-ea"/>
              </a:rPr>
              <a:t> C++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kumimoji="1" lang="zh-TW" altLang="en-US" b="0" dirty="0" smtClean="0">
                <a:latin typeface="+mn-ea"/>
              </a:rPr>
              <a:t>下載位址：</a:t>
            </a:r>
            <a:r>
              <a:rPr kumimoji="1" lang="en-US" altLang="zh-TW" b="0" dirty="0">
                <a:latin typeface="+mn-ea"/>
                <a:hlinkClick r:id="rId2"/>
              </a:rPr>
              <a:t>http://sourceforge.net/projects/orwelldevcpp</a:t>
            </a:r>
            <a:r>
              <a:rPr kumimoji="1" lang="en-US" altLang="zh-TW" b="0" dirty="0" smtClean="0">
                <a:latin typeface="+mn-ea"/>
                <a:hlinkClick r:id="rId2"/>
              </a:rPr>
              <a:t>/</a:t>
            </a:r>
            <a:endParaRPr kumimoji="1" lang="en-US" altLang="zh-TW" b="0" dirty="0" smtClean="0">
              <a:latin typeface="+mn-ea"/>
            </a:endParaRPr>
          </a:p>
          <a:p>
            <a:endParaRPr kumimoji="1" lang="zh-TW" altLang="en-US" b="0" dirty="0">
              <a:latin typeface="+mn-ea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396" y="3163614"/>
            <a:ext cx="3224528" cy="17503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503" y="2631880"/>
            <a:ext cx="4967452" cy="3850274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0503" y="2631880"/>
            <a:ext cx="5035893" cy="3939408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1367" y="2549584"/>
            <a:ext cx="5254164" cy="410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5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err="1" smtClean="0">
                <a:latin typeface="+mj-ea"/>
              </a:rPr>
              <a:t>Dev</a:t>
            </a:r>
            <a:r>
              <a:rPr kumimoji="1" lang="en-US" altLang="zh-TW" sz="4000" b="1" dirty="0" smtClean="0">
                <a:latin typeface="+mj-ea"/>
              </a:rPr>
              <a:t> C++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457200" y="1752600"/>
            <a:ext cx="8061434" cy="1100959"/>
          </a:xfrm>
        </p:spPr>
        <p:txBody>
          <a:bodyPr>
            <a:normAutofit fontScale="70000" lnSpcReduction="20000"/>
          </a:bodyPr>
          <a:lstStyle/>
          <a:p>
            <a:r>
              <a:rPr lang="zh-TW" altLang="en-US" dirty="0"/>
              <a:t>設定 </a:t>
            </a:r>
            <a:r>
              <a:rPr lang="en-US" altLang="zh-TW" dirty="0"/>
              <a:t>compiler </a:t>
            </a:r>
            <a:r>
              <a:rPr lang="zh-TW" altLang="en-US" dirty="0"/>
              <a:t>支援最新 </a:t>
            </a:r>
            <a:r>
              <a:rPr lang="en-US" altLang="zh-TW" dirty="0"/>
              <a:t>C++ </a:t>
            </a:r>
            <a:r>
              <a:rPr lang="zh-TW" altLang="en-US" dirty="0" smtClean="0"/>
              <a:t>規格</a:t>
            </a:r>
            <a:r>
              <a:rPr lang="en-US" altLang="zh-TW" dirty="0" smtClean="0"/>
              <a:t>:</a:t>
            </a:r>
          </a:p>
          <a:p>
            <a:r>
              <a:rPr lang="en-US" altLang="zh-TW" b="0" dirty="0" smtClean="0"/>
              <a:t>Tools </a:t>
            </a:r>
            <a:r>
              <a:rPr lang="en-US" altLang="zh-TW" b="0" dirty="0"/>
              <a:t>-&gt; Compiler Options -&gt; Setting -&gt; Code Generation -&gt; Language Standard -&gt; ISO C++ </a:t>
            </a:r>
            <a:r>
              <a:rPr lang="en-US" altLang="zh-TW" b="0" dirty="0" smtClean="0"/>
              <a:t>11</a:t>
            </a:r>
          </a:p>
          <a:p>
            <a:r>
              <a:rPr lang="zh-TW" altLang="en-US" b="0" dirty="0" smtClean="0"/>
              <a:t>工具列</a:t>
            </a:r>
            <a:r>
              <a:rPr lang="en-US" altLang="zh-TW" b="0" dirty="0" smtClean="0"/>
              <a:t>-&gt;</a:t>
            </a:r>
            <a:r>
              <a:rPr lang="zh-TW" altLang="en-US" b="0" dirty="0" smtClean="0"/>
              <a:t>編譯器選項</a:t>
            </a:r>
            <a:r>
              <a:rPr lang="en-US" altLang="zh-TW" b="0" dirty="0" smtClean="0"/>
              <a:t>-&gt;</a:t>
            </a:r>
            <a:r>
              <a:rPr lang="zh-TW" altLang="en-US" b="0" dirty="0" smtClean="0"/>
              <a:t>編譯設定</a:t>
            </a:r>
            <a:r>
              <a:rPr lang="en-US" altLang="zh-TW" b="0" dirty="0" smtClean="0"/>
              <a:t>-&gt;</a:t>
            </a:r>
            <a:r>
              <a:rPr lang="zh-TW" altLang="en-US" b="0" dirty="0" smtClean="0"/>
              <a:t>程式碼產生</a:t>
            </a:r>
            <a:r>
              <a:rPr lang="en-US" altLang="zh-TW" b="0" dirty="0" smtClean="0"/>
              <a:t>-&gt;</a:t>
            </a:r>
            <a:r>
              <a:rPr lang="zh-TW" altLang="en-US" b="0" dirty="0" smtClean="0"/>
              <a:t>語言標準</a:t>
            </a:r>
            <a:r>
              <a:rPr lang="en-US" altLang="zh-TW" b="0" dirty="0" smtClean="0"/>
              <a:t>-&gt;</a:t>
            </a:r>
            <a:r>
              <a:rPr lang="en-US" altLang="zh-TW" b="0" dirty="0"/>
              <a:t>ISO C++ 11</a:t>
            </a:r>
          </a:p>
          <a:p>
            <a:endParaRPr lang="en-US" altLang="zh-TW" b="0" dirty="0"/>
          </a:p>
          <a:p>
            <a:endParaRPr lang="en-US" altLang="zh-TW" b="0" dirty="0" smtClean="0"/>
          </a:p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645" y="2788692"/>
            <a:ext cx="3599379" cy="39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sz="4000" b="1" dirty="0" err="1" smtClean="0">
                <a:latin typeface="+mj-ea"/>
              </a:rPr>
              <a:t>Xcode</a:t>
            </a:r>
            <a:endParaRPr kumimoji="1" lang="zh-TW" altLang="en-US" b="1" dirty="0">
              <a:latin typeface="+mj-ea"/>
            </a:endParaRPr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2001052"/>
            <a:ext cx="7620000" cy="184260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為</a:t>
            </a:r>
            <a:r>
              <a:rPr kumimoji="1" lang="en-US" altLang="zh-TW" sz="2800" b="0" dirty="0" smtClean="0">
                <a:latin typeface="+mn-ea"/>
              </a:rPr>
              <a:t>Apple</a:t>
            </a:r>
            <a:r>
              <a:rPr kumimoji="1" lang="zh-TW" altLang="en-US" sz="2800" b="0" dirty="0" smtClean="0">
                <a:latin typeface="+mn-ea"/>
              </a:rPr>
              <a:t>向開發人員提供的</a:t>
            </a:r>
            <a:r>
              <a:rPr kumimoji="1" lang="en-US" altLang="zh-TW" sz="2800" b="0" dirty="0" smtClean="0">
                <a:latin typeface="+mn-ea"/>
              </a:rPr>
              <a:t>IDE</a:t>
            </a:r>
            <a:r>
              <a:rPr kumimoji="1" lang="zh-TW" altLang="en-US" sz="2800" b="0" dirty="0" smtClean="0">
                <a:latin typeface="+mn-ea"/>
              </a:rPr>
              <a:t>，用於開發</a:t>
            </a:r>
            <a:r>
              <a:rPr kumimoji="1" lang="en-US" altLang="zh-TW" sz="2800" b="0" dirty="0" smtClean="0">
                <a:latin typeface="+mn-ea"/>
              </a:rPr>
              <a:t>Mac OS</a:t>
            </a:r>
            <a:r>
              <a:rPr kumimoji="1" lang="zh-TW" altLang="en-US" sz="2800" b="0" dirty="0" smtClean="0">
                <a:latin typeface="+mn-ea"/>
              </a:rPr>
              <a:t>和</a:t>
            </a:r>
            <a:r>
              <a:rPr kumimoji="1" lang="en-US" altLang="zh-TW" sz="2800" b="0" dirty="0" err="1" smtClean="0">
                <a:latin typeface="+mn-ea"/>
              </a:rPr>
              <a:t>iOS</a:t>
            </a:r>
            <a:endParaRPr kumimoji="1" lang="zh-TW" altLang="en-US" sz="2800" b="0" dirty="0">
              <a:latin typeface="+mn-ea"/>
            </a:endParaRPr>
          </a:p>
        </p:txBody>
      </p:sp>
      <p:pic>
        <p:nvPicPr>
          <p:cNvPr id="4" name="圖片 3" descr="Screen Shot 2015-03-03 at 10.31.1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016" y="152718"/>
            <a:ext cx="3718414" cy="1848334"/>
          </a:xfrm>
          <a:prstGeom prst="rect">
            <a:avLst/>
          </a:prstGeom>
        </p:spPr>
      </p:pic>
      <p:pic>
        <p:nvPicPr>
          <p:cNvPr id="6" name="圖片 5" descr="Screen Shot 2015-03-03 at 10.42.3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16" y="2001052"/>
            <a:ext cx="7853230" cy="4586756"/>
          </a:xfrm>
          <a:prstGeom prst="rect">
            <a:avLst/>
          </a:prstGeom>
        </p:spPr>
      </p:pic>
      <p:pic>
        <p:nvPicPr>
          <p:cNvPr id="8" name="圖片 7" descr="Screen Shot 2015-03-03 at 10.42.5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74572"/>
            <a:ext cx="7853230" cy="4613236"/>
          </a:xfrm>
          <a:prstGeom prst="rect">
            <a:avLst/>
          </a:prstGeom>
        </p:spPr>
      </p:pic>
      <p:pic>
        <p:nvPicPr>
          <p:cNvPr id="12" name="圖片 11" descr="Screen Shot 2015-03-03 at 1.54.5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16" y="1974572"/>
            <a:ext cx="7749698" cy="4554275"/>
          </a:xfrm>
          <a:prstGeom prst="rect">
            <a:avLst/>
          </a:prstGeom>
        </p:spPr>
      </p:pic>
      <p:pic>
        <p:nvPicPr>
          <p:cNvPr id="13" name="圖片 12" descr="Screen Shot 2015-03-03 at 1.55.0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2" y="1974572"/>
            <a:ext cx="8684837" cy="3020813"/>
          </a:xfrm>
          <a:prstGeom prst="rect">
            <a:avLst/>
          </a:prstGeom>
        </p:spPr>
      </p:pic>
      <p:sp>
        <p:nvSpPr>
          <p:cNvPr id="14" name="文字方塊 13"/>
          <p:cNvSpPr txBox="1"/>
          <p:nvPr/>
        </p:nvSpPr>
        <p:spPr>
          <a:xfrm>
            <a:off x="669114" y="5021865"/>
            <a:ext cx="7071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每支程式都是一個</a:t>
            </a:r>
            <a:r>
              <a:rPr kumimoji="1" lang="en-US" altLang="zh-TW" sz="2000" dirty="0" smtClean="0">
                <a:solidFill>
                  <a:srgbClr val="D1282E"/>
                </a:solidFill>
                <a:latin typeface="+mn-ea"/>
              </a:rPr>
              <a:t>target</a:t>
            </a:r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，所以要新增程式是要</a:t>
            </a:r>
            <a:r>
              <a:rPr kumimoji="1" lang="en-US" altLang="zh-TW" sz="2000" dirty="0" smtClean="0">
                <a:solidFill>
                  <a:srgbClr val="D1282E"/>
                </a:solidFill>
                <a:latin typeface="+mn-ea"/>
              </a:rPr>
              <a:t>new target</a:t>
            </a:r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！</a:t>
            </a:r>
            <a:endParaRPr kumimoji="1" lang="zh-TW" altLang="en-US" sz="2000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8878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Agenda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dirty="0">
                <a:latin typeface="+mn-ea"/>
              </a:rPr>
              <a:t>寫程式的好習慣</a:t>
            </a:r>
            <a:endParaRPr kumimoji="1" lang="en-US" altLang="zh-TW" sz="28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自訂 1">
      <a:dk1>
        <a:srgbClr val="000000"/>
      </a:dk1>
      <a:lt1>
        <a:srgbClr val="FFFFFF"/>
      </a:lt1>
      <a:dk2>
        <a:srgbClr val="0070C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4255</TotalTime>
  <Words>929</Words>
  <Application>Microsoft Office PowerPoint</Application>
  <PresentationFormat>如螢幕大小 (4:3)</PresentationFormat>
  <Paragraphs>267</Paragraphs>
  <Slides>28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6" baseType="lpstr">
      <vt:lpstr>微軟正黑體</vt:lpstr>
      <vt:lpstr>新細明體</vt:lpstr>
      <vt:lpstr>Arial</vt:lpstr>
      <vt:lpstr>Arial Black</vt:lpstr>
      <vt:lpstr>Calibri</vt:lpstr>
      <vt:lpstr>Courier New</vt:lpstr>
      <vt:lpstr>Wingdings</vt:lpstr>
      <vt:lpstr>基礎</vt:lpstr>
      <vt:lpstr>Lab #01</vt:lpstr>
      <vt:lpstr>實習課資訊</vt:lpstr>
      <vt:lpstr>作業繳交</vt:lpstr>
      <vt:lpstr>Agenda</vt:lpstr>
      <vt:lpstr>IDE 簡介</vt:lpstr>
      <vt:lpstr>Dev C++</vt:lpstr>
      <vt:lpstr>Dev C++</vt:lpstr>
      <vt:lpstr>Xcode</vt:lpstr>
      <vt:lpstr>Agenda</vt:lpstr>
      <vt:lpstr>寫程式的好習慣</vt:lpstr>
      <vt:lpstr>寫程式的好習慣</vt:lpstr>
      <vt:lpstr>寫程式的好習慣</vt:lpstr>
      <vt:lpstr>寫程式的好習慣</vt:lpstr>
      <vt:lpstr>寫程式的好習慣</vt:lpstr>
      <vt:lpstr>寫程式的好習慣</vt:lpstr>
      <vt:lpstr>Practice #1</vt:lpstr>
      <vt:lpstr>Agenda</vt:lpstr>
      <vt:lpstr>if，複習</vt:lpstr>
      <vt:lpstr>Practice #2A</vt:lpstr>
      <vt:lpstr>Nested-if</vt:lpstr>
      <vt:lpstr>Practice #2B</vt:lpstr>
      <vt:lpstr>Agenda</vt:lpstr>
      <vt:lpstr>While，複習</vt:lpstr>
      <vt:lpstr>Practice #3A</vt:lpstr>
      <vt:lpstr>NESTED While</vt:lpstr>
      <vt:lpstr>Practice #3B</vt:lpstr>
      <vt:lpstr>PowerPoint 簡報</vt:lpstr>
      <vt:lpstr>HW1 小提醒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Chien Yu Huang</dc:creator>
  <cp:lastModifiedBy>Chien Yu Huang</cp:lastModifiedBy>
  <cp:revision>75</cp:revision>
  <dcterms:created xsi:type="dcterms:W3CDTF">2015-03-03T01:58:10Z</dcterms:created>
  <dcterms:modified xsi:type="dcterms:W3CDTF">2016-02-24T08:46:27Z</dcterms:modified>
</cp:coreProperties>
</file>