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0"/>
  </p:notesMasterIdLst>
  <p:sldIdLst>
    <p:sldId id="256" r:id="rId2"/>
    <p:sldId id="259" r:id="rId3"/>
    <p:sldId id="293" r:id="rId4"/>
    <p:sldId id="285" r:id="rId5"/>
    <p:sldId id="289" r:id="rId6"/>
    <p:sldId id="286" r:id="rId7"/>
    <p:sldId id="287" r:id="rId8"/>
    <p:sldId id="290" r:id="rId9"/>
    <p:sldId id="291" r:id="rId10"/>
    <p:sldId id="294" r:id="rId11"/>
    <p:sldId id="268" r:id="rId12"/>
    <p:sldId id="283" r:id="rId13"/>
    <p:sldId id="277" r:id="rId14"/>
    <p:sldId id="296" r:id="rId15"/>
    <p:sldId id="292" r:id="rId16"/>
    <p:sldId id="295" r:id="rId17"/>
    <p:sldId id="297" r:id="rId18"/>
    <p:sldId id="298" r:id="rId19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101" d="100"/>
          <a:sy n="101" d="100"/>
        </p:scale>
        <p:origin x="510" y="-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</a:t>
            </a:r>
            <a:r>
              <a:rPr lang="en-US" altLang="zh-TW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youtu.be</a:t>
            </a:r>
            <a:r>
              <a:rPr lang="en-US" altLang="zh-TW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/lyZQPjUT5B4?t=55</a:t>
            </a:r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AF2919-8921-984E-8E8B-4268D329A9AB}" type="slidenum">
              <a:rPr kumimoji="1" lang="zh-TW" altLang="en-US" smtClean="0"/>
              <a:t>17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18530561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2016/3/22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#04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2016/03/23</a:t>
            </a:r>
            <a:endParaRPr kumimoji="1" lang="en-US" altLang="zh-TW" dirty="0" smtClean="0"/>
          </a:p>
          <a:p>
            <a:r>
              <a:rPr kumimoji="1" lang="en-US" altLang="zh-TW" dirty="0" smtClean="0"/>
              <a:t>Presenter:</a:t>
            </a:r>
            <a:r>
              <a:rPr kumimoji="1" lang="en-US" altLang="zh-TW" dirty="0"/>
              <a:t> </a:t>
            </a:r>
            <a:r>
              <a:rPr kumimoji="1" lang="en-US" altLang="zh-TW" dirty="0"/>
              <a:t> </a:t>
            </a:r>
            <a:r>
              <a:rPr kumimoji="1" lang="en-US" altLang="zh-TW" dirty="0" smtClean="0"/>
              <a:t>&lt;1000&gt;&lt;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Function </a:t>
            </a:r>
            <a:r>
              <a:rPr kumimoji="1" lang="zh-TW" altLang="en-US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Declaration </a:t>
            </a:r>
            <a:r>
              <a:rPr lang="en-US" altLang="zh-TW" sz="28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and D</a:t>
            </a: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efinition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Invocation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</a:t>
            </a:r>
            <a:r>
              <a:rPr kumimoji="1" lang="en-US" altLang="zh-TW" sz="2800" b="0" dirty="0" smtClean="0">
                <a:latin typeface="+mn-ea"/>
              </a:rPr>
              <a:t>#1 </a:t>
            </a:r>
            <a:r>
              <a:rPr kumimoji="1" lang="en-US" altLang="zh-TW" sz="2800" b="0" dirty="0">
                <a:latin typeface="+mn-ea"/>
              </a:rPr>
              <a:t>– function </a:t>
            </a:r>
            <a:r>
              <a:rPr kumimoji="1" lang="en-US" altLang="zh-TW" sz="2800" b="0" dirty="0" smtClean="0">
                <a:latin typeface="+mn-ea"/>
              </a:rPr>
              <a:t>(</a:t>
            </a:r>
            <a:r>
              <a:rPr kumimoji="1" lang="en-US" altLang="zh-TW" sz="2800" b="0" dirty="0" err="1" smtClean="0">
                <a:latin typeface="+mn-ea"/>
              </a:rPr>
              <a:t>makespan</a:t>
            </a:r>
            <a:r>
              <a:rPr kumimoji="1" lang="en-US" altLang="zh-TW" sz="2800" b="0" dirty="0" smtClean="0">
                <a:latin typeface="+mn-ea"/>
              </a:rPr>
              <a:t>)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 function (swap)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#3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function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bubble sort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8623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</a:t>
            </a:r>
            <a:r>
              <a:rPr kumimoji="1" lang="en-US" altLang="zh-TW" sz="4000" b="1" dirty="0" smtClean="0">
                <a:latin typeface="+mj-ea"/>
              </a:rPr>
              <a:t>(1/2)</a:t>
            </a:r>
            <a:br>
              <a:rPr kumimoji="1" lang="en-US" altLang="zh-TW" sz="4000" b="1" dirty="0" smtClean="0">
                <a:latin typeface="+mj-ea"/>
              </a:rPr>
            </a:br>
            <a:r>
              <a:rPr kumimoji="1" lang="en-US" altLang="zh-TW" sz="4000" b="1" dirty="0" smtClean="0">
                <a:latin typeface="+mj-ea"/>
              </a:rPr>
              <a:t>Calculate </a:t>
            </a:r>
            <a:r>
              <a:rPr kumimoji="1" lang="en-US" altLang="zh-TW" sz="4000" b="1" dirty="0" err="1" smtClean="0">
                <a:latin typeface="+mj-ea"/>
              </a:rPr>
              <a:t>MAkespan</a:t>
            </a:r>
            <a:endParaRPr kumimoji="1" lang="zh-TW" altLang="en-US" sz="4000" b="1" dirty="0">
              <a:latin typeface="+mj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內容版面配置區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752600"/>
                <a:ext cx="8339560" cy="4968141"/>
              </a:xfrm>
            </p:spPr>
            <p:txBody>
              <a:bodyPr>
                <a:norm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kumimoji="1" lang="en-US" altLang="zh-TW" sz="2400" b="0" dirty="0" smtClean="0">
                    <a:latin typeface="+mn-ea"/>
                  </a:rPr>
                  <a:t>n jobs are scheduled to a machine.</a:t>
                </a:r>
              </a:p>
              <a:p>
                <a:pPr marL="800100" lvl="1" indent="-342900">
                  <a:buFont typeface="Arial"/>
                  <a:buChar char="•"/>
                </a:pPr>
                <a:r>
                  <a:rPr lang="zh-TW" altLang="zh-TW" sz="2400" dirty="0">
                    <a:solidFill>
                      <a:srgbClr val="333333"/>
                    </a:solidFill>
                    <a:latin typeface="+mn-ea"/>
                  </a:rPr>
                  <a:t>processing </a:t>
                </a:r>
                <a:r>
                  <a:rPr lang="zh-TW" altLang="zh-TW" sz="2400" dirty="0" smtClean="0">
                    <a:solidFill>
                      <a:srgbClr val="333333"/>
                    </a:solidFill>
                    <a:latin typeface="+mn-ea"/>
                  </a:rPr>
                  <a:t>time</a:t>
                </a:r>
                <a:r>
                  <a:rPr lang="en-US" altLang="zh-TW" sz="2400" dirty="0" smtClean="0">
                    <a:solidFill>
                      <a:srgbClr val="333333"/>
                    </a:solidFill>
                    <a:latin typeface="+mn-ea"/>
                  </a:rPr>
                  <a:t>:</a:t>
                </a:r>
                <a:r>
                  <a:rPr lang="zh-TW" altLang="zh-TW" sz="2400" dirty="0">
                    <a:solidFill>
                      <a:srgbClr val="333333"/>
                    </a:solidFill>
                    <a:latin typeface="Arial" panose="020B0604020202020204" pitchFamily="34" charset="0"/>
                    <a:ea typeface="メイリオ"/>
                  </a:rPr>
                  <a:t> 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sz="2400" b="0" i="1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</m:ctrlPr>
                      </m:sSubPr>
                      <m:e>
                        <m:r>
                          <a:rPr lang="en-US" altLang="zh-TW" sz="2400" b="0" i="1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  <m:t>𝑝</m:t>
                        </m:r>
                      </m:e>
                      <m:sub>
                        <m:r>
                          <a:rPr lang="en-US" altLang="zh-TW" sz="2400" b="0" i="1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  <m:t>𝑖</m:t>
                        </m:r>
                      </m:sub>
                    </m:sSub>
                  </m:oMath>
                </a14:m>
                <a:endParaRPr kumimoji="1" lang="en-US" altLang="zh-TW" sz="2400" b="0" dirty="0" smtClean="0">
                  <a:latin typeface="+mn-ea"/>
                </a:endParaRPr>
              </a:p>
              <a:p>
                <a:pPr marL="800100" lvl="1" indent="-342900">
                  <a:buFont typeface="Arial"/>
                  <a:buChar char="•"/>
                </a:pPr>
                <a:r>
                  <a:rPr kumimoji="1" lang="en-US" altLang="zh-TW" sz="2400" b="0" dirty="0" smtClean="0">
                    <a:latin typeface="+mn-ea"/>
                  </a:rPr>
                  <a:t>Switching time from job </a:t>
                </a:r>
                <a14:m>
                  <m:oMath xmlns:m="http://schemas.openxmlformats.org/officeDocument/2006/math">
                    <m:r>
                      <a:rPr kumimoji="1" lang="en-US" altLang="zh-TW" sz="2400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kumimoji="1" lang="en-US" altLang="zh-TW" sz="2400" b="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kumimoji="1" lang="en-US" altLang="zh-TW" sz="2400" b="0" dirty="0" smtClean="0">
                    <a:latin typeface="+mn-ea"/>
                  </a:rPr>
                  <a:t>to job </a:t>
                </a:r>
                <a14:m>
                  <m:oMath xmlns:m="http://schemas.openxmlformats.org/officeDocument/2006/math">
                    <m:r>
                      <a:rPr kumimoji="1" lang="en-US" altLang="zh-TW" sz="2400" b="0" i="1" dirty="0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kumimoji="1" lang="en-US" altLang="zh-TW" sz="2400" b="0" dirty="0" smtClean="0">
                    <a:latin typeface="+mn-ea"/>
                  </a:rPr>
                  <a:t> :</a:t>
                </a:r>
                <a:r>
                  <a:rPr lang="zh-TW" altLang="zh-TW" sz="2400" dirty="0">
                    <a:solidFill>
                      <a:srgbClr val="333333"/>
                    </a:solidFill>
                    <a:latin typeface="Arial" panose="020B0604020202020204" pitchFamily="34" charset="0"/>
                    <a:ea typeface="メイリオ"/>
                  </a:rPr>
                  <a:t> 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sz="2400" b="0" i="0" smtClean="0">
                        <a:solidFill>
                          <a:srgbClr val="333333"/>
                        </a:solidFill>
                        <a:latin typeface="Cambria Math" panose="02040503050406030204" pitchFamily="18" charset="0"/>
                        <a:ea typeface="メイリオ"/>
                      </a:rPr>
                      <m:t>s</m:t>
                    </m:r>
                    <m:d>
                      <m:dPr>
                        <m:begChr m:val="["/>
                        <m:endChr m:val="]"/>
                        <m:ctrlPr>
                          <a:rPr lang="en-US" altLang="zh-TW" sz="2400" b="0" i="0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TW" sz="2400" b="0" i="0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  <m:t>i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US" altLang="zh-TW" sz="2400" b="0" i="0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TW" sz="2400" b="0" i="0" smtClean="0">
                            <a:solidFill>
                              <a:srgbClr val="333333"/>
                            </a:solidFill>
                            <a:latin typeface="Cambria Math" panose="02040503050406030204" pitchFamily="18" charset="0"/>
                            <a:ea typeface="メイリオ"/>
                          </a:rPr>
                          <m:t>j</m:t>
                        </m:r>
                      </m:e>
                    </m:d>
                  </m:oMath>
                </a14:m>
                <a:r>
                  <a:rPr lang="en-US" altLang="zh-TW" sz="2400" b="0" dirty="0" smtClean="0">
                    <a:solidFill>
                      <a:srgbClr val="333333"/>
                    </a:solidFill>
                    <a:latin typeface="Arial" panose="020B0604020202020204" pitchFamily="34" charset="0"/>
                    <a:ea typeface="メイリオ"/>
                  </a:rPr>
                  <a:t/>
                </a:r>
                <a:br>
                  <a:rPr lang="en-US" altLang="zh-TW" sz="2400" b="0" dirty="0" smtClean="0">
                    <a:solidFill>
                      <a:srgbClr val="333333"/>
                    </a:solidFill>
                    <a:latin typeface="Arial" panose="020B0604020202020204" pitchFamily="34" charset="0"/>
                    <a:ea typeface="メイリオ"/>
                  </a:rPr>
                </a:br>
                <a:endParaRPr lang="en-US" altLang="zh-TW" sz="2400" b="0" dirty="0" smtClean="0">
                  <a:solidFill>
                    <a:srgbClr val="333333"/>
                  </a:solidFill>
                  <a:latin typeface="Arial" panose="020B0604020202020204" pitchFamily="34" charset="0"/>
                  <a:ea typeface="メイリオ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kumimoji="1" lang="en-US" altLang="zh-TW" sz="2400" b="0" dirty="0" smtClean="0">
                    <a:latin typeface="+mn-ea"/>
                  </a:rPr>
                  <a:t>Write a function that </a:t>
                </a:r>
                <a:r>
                  <a:rPr kumimoji="1" lang="en-US" altLang="zh-TW" sz="2400" b="0" dirty="0" smtClean="0">
                    <a:latin typeface="+mn-ea"/>
                  </a:rPr>
                  <a:t>calculates the total </a:t>
                </a:r>
                <a:r>
                  <a:rPr kumimoji="1" lang="en-US" altLang="zh-TW" sz="2400" b="0" dirty="0" err="1" smtClean="0">
                    <a:latin typeface="+mn-ea"/>
                  </a:rPr>
                  <a:t>makespan</a:t>
                </a:r>
                <a:r>
                  <a:rPr kumimoji="1" lang="en-US" altLang="zh-TW" sz="2400" b="0" dirty="0" smtClean="0">
                    <a:latin typeface="+mn-ea"/>
                  </a:rPr>
                  <a:t> for a given order of jobs.</a:t>
                </a:r>
                <a:r>
                  <a:rPr kumimoji="1" lang="en-US" altLang="zh-TW" sz="2800" b="0" dirty="0" smtClean="0">
                    <a:latin typeface="+mn-ea"/>
                  </a:rPr>
                  <a:t/>
                </a:r>
                <a:br>
                  <a:rPr kumimoji="1" lang="en-US" altLang="zh-TW" sz="2800" b="0" dirty="0" smtClean="0">
                    <a:latin typeface="+mn-ea"/>
                  </a:rPr>
                </a:br>
                <a:r>
                  <a:rPr kumimoji="1" lang="en-US" altLang="zh-TW" sz="2800" b="0" dirty="0" smtClean="0">
                    <a:latin typeface="+mn-ea"/>
                  </a:rPr>
                  <a:t/>
                </a:r>
                <a:br>
                  <a:rPr kumimoji="1" lang="en-US" altLang="zh-TW" sz="2800" b="0" dirty="0" smtClean="0">
                    <a:latin typeface="+mn-ea"/>
                  </a:rPr>
                </a:br>
                <a:endParaRPr kumimoji="1" lang="en-US" altLang="zh-TW" sz="2800" b="0" dirty="0" smtClean="0">
                  <a:latin typeface="+mn-ea"/>
                </a:endParaRPr>
              </a:p>
            </p:txBody>
          </p:sp>
        </mc:Choice>
        <mc:Fallback>
          <p:sp>
            <p:nvSpPr>
              <p:cNvPr id="3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752600"/>
                <a:ext cx="8339560" cy="4968141"/>
              </a:xfrm>
              <a:blipFill>
                <a:blip r:embed="rId2"/>
                <a:stretch>
                  <a:fillRect l="-950" t="-860" r="-804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0" y="-215443"/>
            <a:ext cx="184731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zh-TW" altLang="zh-TW" sz="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/>
            </a:r>
            <a:br>
              <a:rPr kumimoji="0" lang="zh-TW" altLang="zh-TW" sz="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zh-TW" altLang="zh-TW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272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772265" y="2117807"/>
            <a:ext cx="1715093" cy="186670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#1 (2/2</a:t>
            </a:r>
            <a:r>
              <a:rPr kumimoji="1" lang="en-US" altLang="zh-TW" sz="4000" b="1" dirty="0">
                <a:latin typeface="+mj-ea"/>
              </a:rPr>
              <a:t>)</a:t>
            </a:r>
            <a:br>
              <a:rPr kumimoji="1" lang="en-US" altLang="zh-TW" sz="4000" b="1" dirty="0">
                <a:latin typeface="+mj-ea"/>
              </a:rPr>
            </a:br>
            <a:r>
              <a:rPr kumimoji="1" lang="en-US" altLang="zh-TW" sz="4000" b="1" dirty="0">
                <a:latin typeface="+mj-ea"/>
              </a:rPr>
              <a:t>Calculate </a:t>
            </a:r>
            <a:r>
              <a:rPr kumimoji="1" lang="en-US" altLang="zh-TW" sz="4000" b="1" dirty="0" err="1">
                <a:latin typeface="+mj-ea"/>
              </a:rPr>
              <a:t>MAkespan</a:t>
            </a:r>
            <a:endParaRPr kumimoji="1" lang="zh-TW" altLang="en-US" sz="4000" b="1" dirty="0">
              <a:latin typeface="+mj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內容版面配置區 2"/>
              <p:cNvSpPr>
                <a:spLocks noGrp="1"/>
              </p:cNvSpPr>
              <p:nvPr>
                <p:ph idx="1"/>
              </p:nvPr>
            </p:nvSpPr>
            <p:spPr>
              <a:xfrm>
                <a:off x="457199" y="1752600"/>
                <a:ext cx="8339560" cy="4968141"/>
              </a:xfrm>
            </p:spPr>
            <p:txBody>
              <a:bodyPr>
                <a:normAutofit fontScale="77500" lnSpcReduction="20000"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en-US" altLang="zh-TW" b="0" dirty="0" smtClean="0"/>
                  <a:t>Input Format: </a:t>
                </a: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TW" b="0" dirty="0" smtClean="0"/>
                  <a:t>                            (the </a:t>
                </a:r>
                <a:r>
                  <a:rPr lang="en-US" altLang="zh-TW" b="0" dirty="0"/>
                  <a:t>number of </a:t>
                </a:r>
                <a:r>
                  <a:rPr lang="en-US" altLang="zh-TW" b="0" dirty="0" smtClean="0"/>
                  <a:t>jobs)</a:t>
                </a: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TW" b="0" dirty="0" smtClean="0"/>
                  <a:t> ….      (n  </a:t>
                </a:r>
                <a:r>
                  <a:rPr lang="en-US" altLang="zh-TW" b="0" dirty="0"/>
                  <a:t>integers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,…,…, </m:t>
                    </m:r>
                  </m:oMath>
                </a14:m>
                <a:r>
                  <a:rPr lang="en-US" altLang="zh-TW" b="0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b="0" dirty="0"/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14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  …    </m:t>
                    </m:r>
                  </m:oMath>
                </a14:m>
                <a:r>
                  <a:rPr lang="en-US" altLang="zh-TW" b="0" dirty="0" smtClean="0"/>
                  <a:t>(The </a:t>
                </a:r>
                <a:r>
                  <a:rPr lang="en-US" altLang="zh-TW" b="0" dirty="0"/>
                  <a:t>last </a:t>
                </a: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TW" b="0" dirty="0" smtClean="0"/>
                  <a:t> </a:t>
                </a:r>
                <a:r>
                  <a:rPr lang="en-US" altLang="zh-TW" b="0" dirty="0"/>
                  <a:t>lines contains an </a:t>
                </a:r>
                <a14:m>
                  <m:oMath xmlns:m="http://schemas.openxmlformats.org/officeDocument/2006/math"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𝑛</m:t>
                    </m:r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TW" b="0" dirty="0" smtClean="0"/>
                  <a:t> </a:t>
                </a:r>
                <a:r>
                  <a:rPr lang="en-US" altLang="zh-TW" b="0" dirty="0"/>
                  <a:t>matrix. In particular</a:t>
                </a:r>
                <a:r>
                  <a:rPr lang="en-US" altLang="zh-TW" b="0" dirty="0" smtClean="0"/>
                  <a:t>,</a:t>
                </a: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24</m:t>
                        </m:r>
                      </m:sub>
                    </m:sSub>
                    <m:r>
                      <a:rPr lang="en-US" altLang="zh-TW" b="0" i="0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zh-TW" b="0" dirty="0" smtClean="0"/>
                  <a:t>…    the </a:t>
                </a:r>
                <a14:m>
                  <m:oMath xmlns:m="http://schemas.openxmlformats.org/officeDocument/2006/math"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+2)</m:t>
                    </m:r>
                  </m:oMath>
                </a14:m>
                <a:r>
                  <a:rPr lang="en-US" altLang="zh-TW" b="0" dirty="0" err="1" smtClean="0"/>
                  <a:t>th</a:t>
                </a:r>
                <a:r>
                  <a:rPr lang="en-US" altLang="zh-TW" b="0" dirty="0" smtClean="0"/>
                  <a:t> </a:t>
                </a:r>
                <a:r>
                  <a:rPr lang="en-US" altLang="zh-TW" b="0" dirty="0"/>
                  <a:t>line contains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𝑖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altLang="zh-TW" b="0" dirty="0" smtClean="0"/>
                  <a:t>...,</a:t>
                </a:r>
              </a:p>
              <a:p>
                <a:pPr marL="342900" indent="-342900">
                  <a:buFont typeface="Arial"/>
                  <a:buChar char="•"/>
                </a:pPr>
                <a:r>
                  <a:rPr lang="en-US" altLang="zh-TW" b="0" dirty="0" smtClean="0"/>
                  <a:t>….</a:t>
                </a:r>
                <a:endParaRPr lang="en-US" altLang="zh-TW" b="0" dirty="0"/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TW" b="0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b="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𝑜</m:t>
                        </m:r>
                      </m:e>
                      <m:sub>
                        <m:r>
                          <a:rPr lang="en-US" altLang="zh-TW" b="0" i="1" dirty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altLang="zh-TW" b="0" dirty="0" smtClean="0"/>
                  <a:t>….        (given order of job)</a:t>
                </a:r>
              </a:p>
              <a:p>
                <a:pPr marL="342900" indent="-342900">
                  <a:buFont typeface="Arial"/>
                  <a:buChar char="•"/>
                </a:pPr>
                <a:endParaRPr lang="en-US" altLang="zh-TW" b="0" dirty="0" smtClean="0"/>
              </a:p>
              <a:p>
                <a:pPr marL="342900" indent="-342900">
                  <a:buFont typeface="Arial"/>
                  <a:buChar char="•"/>
                </a:pPr>
                <a:endParaRPr lang="en-US" altLang="zh-TW" b="0" dirty="0" smtClean="0"/>
              </a:p>
              <a:p>
                <a:pPr marL="342900" indent="-342900">
                  <a:buFont typeface="Arial"/>
                  <a:buChar char="•"/>
                </a:pPr>
                <a:r>
                  <a:rPr lang="en-US" altLang="zh-TW" b="0" dirty="0" smtClean="0"/>
                  <a:t>Output Format:</a:t>
                </a:r>
              </a:p>
              <a:p>
                <a:pPr marL="800100" lvl="1" indent="-342900">
                  <a:buFont typeface="Arial"/>
                  <a:buChar char="•"/>
                </a:pPr>
                <a:r>
                  <a:rPr lang="en-US" altLang="zh-TW" sz="1900" dirty="0" err="1" smtClean="0"/>
                  <a:t>makespan</a:t>
                </a:r>
                <a:endParaRPr lang="en-US" altLang="zh-TW" sz="1900" dirty="0" smtClean="0"/>
              </a:p>
              <a:p>
                <a:pPr marL="800100" lvl="1" indent="-342900">
                  <a:buFont typeface="Arial"/>
                  <a:buChar char="•"/>
                </a:pPr>
                <a:endParaRPr lang="en-US" altLang="zh-TW" sz="2800" dirty="0"/>
              </a:p>
              <a:p>
                <a:pPr lvl="1" indent="0">
                  <a:buNone/>
                </a:pPr>
                <a:endParaRPr lang="en-US" altLang="zh-TW" sz="2800" dirty="0"/>
              </a:p>
              <a:p>
                <a:pPr lvl="1" indent="0">
                  <a:buNone/>
                </a:pPr>
                <a:r>
                  <a:rPr lang="zh-TW" altLang="en-US" sz="2800" dirty="0" smtClean="0"/>
                  <a:t/>
                </a:r>
                <a:br>
                  <a:rPr lang="zh-TW" altLang="en-US" sz="2800" dirty="0" smtClean="0"/>
                </a:br>
                <a:endParaRPr kumimoji="1" lang="en-US" altLang="zh-TW" sz="2800" b="0" dirty="0" smtClean="0">
                  <a:latin typeface="+mn-ea"/>
                </a:endParaRPr>
              </a:p>
            </p:txBody>
          </p:sp>
        </mc:Choice>
        <mc:Fallback>
          <p:sp>
            <p:nvSpPr>
              <p:cNvPr id="8" name="內容版面配置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199" y="1752600"/>
                <a:ext cx="8339560" cy="4968141"/>
              </a:xfrm>
              <a:blipFill>
                <a:blip r:embed="rId2"/>
                <a:stretch>
                  <a:fillRect l="-292" t="-135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文字方塊 9"/>
          <p:cNvSpPr txBox="1"/>
          <p:nvPr/>
        </p:nvSpPr>
        <p:spPr>
          <a:xfrm>
            <a:off x="3430184" y="4547356"/>
            <a:ext cx="1954381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zh-TW" dirty="0"/>
              <a:t>Sample Input:</a:t>
            </a:r>
          </a:p>
          <a:p>
            <a:pPr lvl="1"/>
            <a:r>
              <a:rPr lang="en-US" altLang="zh-TW" sz="1400" dirty="0" smtClean="0"/>
              <a:t>4</a:t>
            </a:r>
          </a:p>
          <a:p>
            <a:pPr lvl="1"/>
            <a:r>
              <a:rPr lang="en-US" altLang="zh-TW" sz="1400" dirty="0" smtClean="0"/>
              <a:t>3 4 5 6</a:t>
            </a:r>
          </a:p>
          <a:p>
            <a:pPr lvl="1"/>
            <a:r>
              <a:rPr lang="en-US" altLang="zh-TW" sz="1400" dirty="0" smtClean="0"/>
              <a:t>1 0 3 2</a:t>
            </a:r>
          </a:p>
          <a:p>
            <a:pPr lvl="1"/>
            <a:r>
              <a:rPr lang="en-US" altLang="zh-TW" sz="1400" dirty="0" smtClean="0"/>
              <a:t>2 0 1 2</a:t>
            </a:r>
          </a:p>
          <a:p>
            <a:pPr lvl="1"/>
            <a:r>
              <a:rPr lang="en-US" altLang="zh-TW" sz="1400" dirty="0" smtClean="0"/>
              <a:t>3 0 2 0</a:t>
            </a:r>
          </a:p>
          <a:p>
            <a:pPr lvl="1"/>
            <a:r>
              <a:rPr lang="en-US" altLang="zh-TW" sz="1400" dirty="0" smtClean="0"/>
              <a:t>2 0 2 3</a:t>
            </a:r>
          </a:p>
          <a:p>
            <a:pPr lvl="1"/>
            <a:r>
              <a:rPr lang="en-US" altLang="zh-TW" sz="1400" dirty="0" smtClean="0"/>
              <a:t>1 4 2 3</a:t>
            </a:r>
            <a:endParaRPr kumimoji="1" lang="en-US" altLang="zh-TW" sz="2000" dirty="0">
              <a:latin typeface="+mn-ea"/>
            </a:endParaRPr>
          </a:p>
          <a:p>
            <a:endParaRPr lang="zh-TW" altLang="en-US" dirty="0"/>
          </a:p>
        </p:txBody>
      </p:sp>
      <p:sp>
        <p:nvSpPr>
          <p:cNvPr id="13" name="文字方塊 12"/>
          <p:cNvSpPr txBox="1"/>
          <p:nvPr/>
        </p:nvSpPr>
        <p:spPr>
          <a:xfrm>
            <a:off x="5964921" y="4547356"/>
            <a:ext cx="2685351" cy="13696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 smtClean="0"/>
              <a:t>Sample Output: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 smtClean="0"/>
              <a:t>21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altLang="zh-TW" dirty="0"/>
          </a:p>
          <a:p>
            <a:pPr lvl="1"/>
            <a:r>
              <a:rPr lang="en-US" altLang="zh-TW" sz="1100" dirty="0" smtClean="0">
                <a:solidFill>
                  <a:srgbClr val="0070C0"/>
                </a:solidFill>
              </a:rPr>
              <a:t>3 </a:t>
            </a:r>
            <a:r>
              <a:rPr lang="en-US" altLang="zh-TW" sz="1100" dirty="0">
                <a:solidFill>
                  <a:srgbClr val="0070C0"/>
                </a:solidFill>
              </a:rPr>
              <a:t>+ |2| + 6 + |0| + 4 + |1| + 5 = 21</a:t>
            </a:r>
            <a:endParaRPr lang="en-US" altLang="zh-TW" sz="1100" dirty="0" smtClean="0">
              <a:solidFill>
                <a:srgbClr val="0070C0"/>
              </a:solidFill>
            </a:endParaRPr>
          </a:p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477740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6946"/>
            <a:ext cx="5791200" cy="1017371"/>
          </a:xfrm>
        </p:spPr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2  SWAP</a:t>
            </a:r>
            <a:endParaRPr kumimoji="1" lang="zh-TW" altLang="en-US" sz="4000" b="1" dirty="0">
              <a:latin typeface="+mj-ea"/>
            </a:endParaRPr>
          </a:p>
        </p:txBody>
      </p:sp>
      <p:pic>
        <p:nvPicPr>
          <p:cNvPr id="3074" name="Picture 2" descr="http://hurleylibrary.org/files/2016/02/swap1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6087" y="257188"/>
            <a:ext cx="1261567" cy="1279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20" y="1944853"/>
            <a:ext cx="2977958" cy="16061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8384" y="4268778"/>
            <a:ext cx="3239615" cy="17838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5512" y="4335108"/>
            <a:ext cx="3136462" cy="16628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圖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98404" y="1929212"/>
            <a:ext cx="3098875" cy="16217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向右箭號 7"/>
          <p:cNvSpPr/>
          <p:nvPr/>
        </p:nvSpPr>
        <p:spPr>
          <a:xfrm>
            <a:off x="4098218" y="2681608"/>
            <a:ext cx="459569" cy="350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向右箭號 9"/>
          <p:cNvSpPr/>
          <p:nvPr/>
        </p:nvSpPr>
        <p:spPr>
          <a:xfrm>
            <a:off x="4098218" y="5160697"/>
            <a:ext cx="459569" cy="350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1" name="向右箭號 10"/>
          <p:cNvSpPr/>
          <p:nvPr/>
        </p:nvSpPr>
        <p:spPr>
          <a:xfrm rot="8908208">
            <a:off x="3865530" y="3724460"/>
            <a:ext cx="1031854" cy="35059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3086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Function </a:t>
            </a:r>
            <a:r>
              <a:rPr kumimoji="1" lang="zh-TW" altLang="en-US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Declaration </a:t>
            </a:r>
            <a:r>
              <a:rPr lang="en-US" altLang="zh-TW" sz="28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and D</a:t>
            </a: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efinition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Invocation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function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kumimoji="1" lang="en-US" altLang="zh-TW" sz="2800" b="0" dirty="0" err="1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makespan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function (swap)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#3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function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bubble sort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10677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141816" y="2961141"/>
            <a:ext cx="1715093" cy="85339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506946"/>
            <a:ext cx="5791200" cy="1017371"/>
          </a:xfrm>
        </p:spPr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Practice #</a:t>
            </a:r>
            <a:r>
              <a:rPr kumimoji="1" lang="en-US" altLang="zh-TW" sz="4000" b="1" dirty="0" smtClean="0">
                <a:latin typeface="+mj-ea"/>
              </a:rPr>
              <a:t>2  SWAP</a:t>
            </a:r>
            <a:endParaRPr kumimoji="1" lang="zh-TW" altLang="en-US" sz="4000" b="1" dirty="0">
              <a:latin typeface="+mj-ea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文字方塊 8"/>
              <p:cNvSpPr txBox="1"/>
              <p:nvPr/>
            </p:nvSpPr>
            <p:spPr>
              <a:xfrm>
                <a:off x="824381" y="1638293"/>
                <a:ext cx="67371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dirty="0" smtClean="0"/>
                  <a:t>For a given array </a:t>
                </a:r>
                <a:r>
                  <a:rPr lang="en-US" altLang="zh-TW" dirty="0" err="1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int</a:t>
                </a:r>
                <a:r>
                  <a:rPr lang="en-US" altLang="zh-TW" dirty="0" smtClean="0">
                    <a:solidFill>
                      <a:srgbClr val="0070C0"/>
                    </a:solidFill>
                    <a:latin typeface="Calibri" panose="020F0502020204030204" pitchFamily="34" charset="0"/>
                  </a:rPr>
                  <a:t> a[ ]</a:t>
                </a:r>
                <a:r>
                  <a:rPr lang="en-US" altLang="zh-TW" dirty="0" smtClean="0"/>
                  <a:t>, swap </a:t>
                </a:r>
                <a:r>
                  <a:rPr lang="en-US" altLang="zh-TW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a[</a:t>
                </a:r>
                <a:r>
                  <a:rPr lang="en-US" altLang="zh-TW" dirty="0" err="1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i</a:t>
                </a:r>
                <a:r>
                  <a:rPr lang="en-US" altLang="zh-TW" dirty="0" smtClean="0">
                    <a:solidFill>
                      <a:srgbClr val="0070C0"/>
                    </a:solidFill>
                    <a:latin typeface="Cambria" panose="02040503050406030204" pitchFamily="18" charset="0"/>
                  </a:rPr>
                  <a:t>]</a:t>
                </a:r>
                <a:r>
                  <a:rPr lang="en-US" altLang="zh-TW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US" altLang="zh-TW" dirty="0" smtClean="0"/>
                  <a:t>and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TW" b="0" i="0" dirty="0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a</m:t>
                    </m:r>
                    <m:d>
                      <m:dPr>
                        <m:begChr m:val="["/>
                        <m:endChr m:val="]"/>
                        <m:ctrlPr>
                          <a:rPr lang="en-US" altLang="zh-TW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US" altLang="zh-TW" b="0" i="0" dirty="0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j</m:t>
                        </m:r>
                      </m:e>
                    </m:d>
                    <m:r>
                      <a:rPr lang="en-US" altLang="zh-TW" b="0" i="1" dirty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zh-TW" altLang="en-US" dirty="0" smtClean="0"/>
                  <a:t> </a:t>
                </a:r>
                <a:endParaRPr lang="en-US" altLang="zh-TW" dirty="0" smtClean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altLang="zh-TW" dirty="0" smtClean="0"/>
                  <a:t>Output the new array.</a:t>
                </a:r>
                <a:endParaRPr lang="zh-TW" altLang="en-US" dirty="0"/>
              </a:p>
            </p:txBody>
          </p:sp>
        </mc:Choice>
        <mc:Fallback>
          <p:sp>
            <p:nvSpPr>
              <p:cNvPr id="9" name="文字方塊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81" y="1638293"/>
                <a:ext cx="6737186" cy="646331"/>
              </a:xfrm>
              <a:prstGeom prst="rect">
                <a:avLst/>
              </a:prstGeom>
              <a:blipFill>
                <a:blip r:embed="rId2"/>
                <a:stretch>
                  <a:fillRect l="-543" t="-7547" b="-1415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2" name="矩形 11"/>
              <p:cNvSpPr/>
              <p:nvPr/>
            </p:nvSpPr>
            <p:spPr>
              <a:xfrm>
                <a:off x="824381" y="2614203"/>
                <a:ext cx="6470618" cy="120032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en-US" altLang="zh-TW" dirty="0" smtClean="0"/>
                  <a:t>Input Format:</a:t>
                </a: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altLang="zh-TW" i="1" dirty="0">
                        <a:latin typeface="Cambria Math" panose="02040503050406030204" pitchFamily="18" charset="0"/>
                      </a:rPr>
                      <m:t>𝑛</m:t>
                    </m:r>
                  </m:oMath>
                </a14:m>
                <a:r>
                  <a:rPr lang="en-US" altLang="zh-TW" dirty="0"/>
                  <a:t>                            (the </a:t>
                </a:r>
                <a:r>
                  <a:rPr lang="en-US" altLang="zh-TW" dirty="0"/>
                  <a:t>number of </a:t>
                </a:r>
                <a:r>
                  <a:rPr lang="en-US" altLang="zh-TW" dirty="0"/>
                  <a:t>jobs)</a:t>
                </a: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TW" dirty="0"/>
                  <a:t> ….     </a:t>
                </a:r>
                <a:r>
                  <a:rPr lang="en-US" altLang="zh-TW" dirty="0" smtClean="0"/>
                  <a:t>(</a:t>
                </a:r>
                <a:r>
                  <a:rPr lang="en-US" altLang="zh-TW" dirty="0"/>
                  <a:t>n  </a:t>
                </a:r>
                <a:r>
                  <a:rPr lang="en-US" altLang="zh-TW" dirty="0"/>
                  <a:t>integers </a:t>
                </a:r>
                <a:r>
                  <a:rPr lang="en-US" altLang="zh-TW" dirty="0" smtClean="0"/>
                  <a:t>array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,…,…, </m:t>
                    </m:r>
                  </m:oMath>
                </a14:m>
                <a:r>
                  <a:rPr lang="en-US" altLang="zh-TW" dirty="0"/>
                  <a:t>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𝑛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altLang="zh-TW" dirty="0"/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𝑖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en-US" altLang="zh-TW" b="0" i="1" smtClean="0">
                        <a:latin typeface="Cambria Math" panose="02040503050406030204" pitchFamily="18" charset="0"/>
                      </a:rPr>
                      <m:t>𝑗</m:t>
                    </m:r>
                  </m:oMath>
                </a14:m>
                <a:r>
                  <a:rPr lang="en-US" altLang="zh-TW" dirty="0" smtClean="0"/>
                  <a:t>                       (two indices to swap)</a:t>
                </a:r>
                <a:endParaRPr lang="en-US" altLang="zh-TW" dirty="0"/>
              </a:p>
            </p:txBody>
          </p:sp>
        </mc:Choice>
        <mc:Fallback>
          <p:sp>
            <p:nvSpPr>
              <p:cNvPr id="12" name="矩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81" y="2614203"/>
                <a:ext cx="6470618" cy="1200329"/>
              </a:xfrm>
              <a:prstGeom prst="rect">
                <a:avLst/>
              </a:prstGeom>
              <a:blipFill>
                <a:blip r:embed="rId3"/>
                <a:stretch>
                  <a:fillRect l="-565" t="-3046" b="-7107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矩形 14"/>
              <p:cNvSpPr/>
              <p:nvPr/>
            </p:nvSpPr>
            <p:spPr>
              <a:xfrm>
                <a:off x="824381" y="4150919"/>
                <a:ext cx="2082621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342900" indent="-342900">
                  <a:buFont typeface="Arial"/>
                  <a:buChar char="•"/>
                </a:pPr>
                <a:r>
                  <a:rPr lang="en-US" altLang="zh-TW" dirty="0"/>
                  <a:t>Output Format</a:t>
                </a:r>
                <a:r>
                  <a:rPr lang="en-US" altLang="zh-TW" dirty="0" smtClean="0"/>
                  <a:t>:</a:t>
                </a:r>
              </a:p>
              <a:p>
                <a:pPr marL="342900" indent="-342900">
                  <a:buFont typeface="Arial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en-US" altLang="zh-TW" i="1" dirty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altLang="zh-TW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𝑎</m:t>
                        </m:r>
                      </m:e>
                      <m:sub>
                        <m:r>
                          <a:rPr lang="en-US" altLang="zh-TW" i="1" dirty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zh-TW" dirty="0" smtClean="0"/>
                  <a:t>….</a:t>
                </a:r>
                <a:endParaRPr lang="en-US" altLang="zh-TW" dirty="0"/>
              </a:p>
            </p:txBody>
          </p:sp>
        </mc:Choice>
        <mc:Fallback>
          <p:sp>
            <p:nvSpPr>
              <p:cNvPr id="15" name="矩形 1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381" y="4150919"/>
                <a:ext cx="2082621" cy="646331"/>
              </a:xfrm>
              <a:prstGeom prst="rect">
                <a:avLst/>
              </a:prstGeom>
              <a:blipFill>
                <a:blip r:embed="rId4"/>
                <a:stretch>
                  <a:fillRect l="-1754" t="-5660" r="-2339" b="-14151"/>
                </a:stretch>
              </a:blipFill>
            </p:spPr>
            <p:txBody>
              <a:bodyPr/>
              <a:lstStyle/>
              <a:p>
                <a:r>
                  <a:rPr lang="zh-TW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文字方塊 16"/>
          <p:cNvSpPr txBox="1"/>
          <p:nvPr/>
        </p:nvSpPr>
        <p:spPr>
          <a:xfrm>
            <a:off x="3861326" y="4179347"/>
            <a:ext cx="1954381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altLang="zh-TW" dirty="0"/>
              <a:t>Sample Input: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TW" dirty="0"/>
              <a:t>4</a:t>
            </a:r>
            <a:r>
              <a:rPr lang="zh-TW" altLang="en-US" sz="2800" dirty="0"/>
              <a:t/>
            </a:r>
            <a:br>
              <a:rPr lang="zh-TW" altLang="en-US" sz="2800" dirty="0"/>
            </a:br>
            <a:r>
              <a:rPr lang="en-US" altLang="zh-TW" dirty="0"/>
              <a:t>3 4 5 </a:t>
            </a:r>
            <a:r>
              <a:rPr lang="en-US" altLang="zh-TW" dirty="0" smtClean="0"/>
              <a:t>6</a:t>
            </a:r>
            <a:br>
              <a:rPr lang="en-US" altLang="zh-TW" dirty="0" smtClean="0"/>
            </a:br>
            <a:r>
              <a:rPr lang="en-US" altLang="zh-TW" dirty="0" smtClean="0"/>
              <a:t>1 4</a:t>
            </a:r>
          </a:p>
          <a:p>
            <a:pPr lvl="1"/>
            <a:r>
              <a:rPr lang="zh-TW" altLang="en-US" sz="2800" dirty="0"/>
              <a:t/>
            </a:r>
            <a:br>
              <a:rPr lang="zh-TW" altLang="en-US" sz="2800" dirty="0"/>
            </a:br>
            <a:endParaRPr lang="zh-TW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431596" y="4179347"/>
            <a:ext cx="24755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TW" dirty="0"/>
              <a:t>Sample Output: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zh-TW" dirty="0" smtClean="0"/>
              <a:t>6 4 5 3</a:t>
            </a:r>
            <a:endParaRPr lang="en-US" altLang="zh-TW" dirty="0"/>
          </a:p>
        </p:txBody>
      </p:sp>
    </p:spTree>
    <p:extLst>
      <p:ext uri="{BB962C8B-B14F-4D97-AF65-F5344CB8AC3E}">
        <p14:creationId xmlns:p14="http://schemas.microsoft.com/office/powerpoint/2010/main" val="293297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Function </a:t>
            </a:r>
            <a:r>
              <a:rPr kumimoji="1" lang="zh-TW" altLang="en-US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 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Declaration </a:t>
            </a:r>
            <a:r>
              <a:rPr lang="en-US" altLang="zh-TW" sz="280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and D</a:t>
            </a: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efinition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Invocation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function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kumimoji="1" lang="en-US" altLang="zh-TW" sz="2800" b="0" dirty="0" err="1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makespan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 function (swap)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</a:t>
            </a:r>
            <a:r>
              <a:rPr kumimoji="1" lang="en-US" altLang="zh-TW" sz="2800" b="0" dirty="0" smtClean="0">
                <a:latin typeface="+mn-ea"/>
              </a:rPr>
              <a:t>– function </a:t>
            </a:r>
            <a:r>
              <a:rPr kumimoji="1" lang="en-US" altLang="zh-TW" sz="2800" b="0" dirty="0" smtClean="0">
                <a:latin typeface="+mn-ea"/>
              </a:rPr>
              <a:t>(</a:t>
            </a:r>
            <a:r>
              <a:rPr kumimoji="1" lang="en-US" altLang="zh-TW" sz="2800" b="0" dirty="0" smtClean="0">
                <a:latin typeface="+mn-ea"/>
              </a:rPr>
              <a:t>bubble sort</a:t>
            </a:r>
            <a:r>
              <a:rPr kumimoji="1" lang="en-US" altLang="zh-TW" sz="2800" b="0" dirty="0" smtClean="0">
                <a:latin typeface="+mn-ea"/>
              </a:rPr>
              <a:t>)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16322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199" y="331647"/>
            <a:ext cx="6189967" cy="842071"/>
          </a:xfrm>
        </p:spPr>
        <p:txBody>
          <a:bodyPr/>
          <a:lstStyle/>
          <a:p>
            <a:r>
              <a:rPr kumimoji="1" lang="en-US" altLang="zh-TW" b="1" dirty="0">
                <a:latin typeface="+mj-ea"/>
              </a:rPr>
              <a:t>Practice #3 Bubble sort</a:t>
            </a:r>
            <a:endParaRPr kumimoji="1"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99839" y="1259866"/>
            <a:ext cx="7620000" cy="437356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dirty="0" smtClean="0"/>
              <a:t>Visit the sequence repeatedly.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dirty="0" smtClean="0"/>
              <a:t>Compare two element at a time</a:t>
            </a:r>
          </a:p>
          <a:p>
            <a:pPr lvl="1"/>
            <a:r>
              <a:rPr kumimoji="1" lang="en-US" altLang="zh-TW" dirty="0" smtClean="0"/>
              <a:t>Swap them if needed</a:t>
            </a:r>
          </a:p>
          <a:p>
            <a:pPr lvl="1"/>
            <a:endParaRPr kumimoji="1" lang="en-US" altLang="zh-TW" dirty="0"/>
          </a:p>
          <a:p>
            <a:pPr lvl="1"/>
            <a:endParaRPr kumimoji="1" lang="en-US" altLang="zh-TW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dirty="0" smtClean="0"/>
              <a:t>How it works?</a:t>
            </a:r>
          </a:p>
          <a:p>
            <a:pPr lvl="1"/>
            <a:r>
              <a:rPr lang="en-US" altLang="zh-TW" dirty="0" smtClean="0"/>
              <a:t>Compare two </a:t>
            </a:r>
            <a:r>
              <a:rPr lang="en-US" altLang="zh-TW" dirty="0"/>
              <a:t>adjacent </a:t>
            </a:r>
            <a:r>
              <a:rPr lang="en-US" altLang="zh-TW" dirty="0" smtClean="0"/>
              <a:t>elements.  If the first element is larger than the second element, swap them.</a:t>
            </a:r>
          </a:p>
          <a:p>
            <a:pPr lvl="1"/>
            <a:r>
              <a:rPr kumimoji="1" lang="en-US" altLang="zh-TW" dirty="0" smtClean="0"/>
              <a:t>Apply the same task from the first pair to the last pair.  The largest element will be the last element after this step.</a:t>
            </a:r>
          </a:p>
          <a:p>
            <a:pPr lvl="1"/>
            <a:r>
              <a:rPr kumimoji="1" lang="en-US" altLang="zh-TW" dirty="0" smtClean="0"/>
              <a:t>Repeat the steps for every elements except the last one. </a:t>
            </a:r>
            <a:endParaRPr kumimoji="1" lang="zh-TW" altLang="en-US" dirty="0"/>
          </a:p>
        </p:txBody>
      </p:sp>
      <p:sp>
        <p:nvSpPr>
          <p:cNvPr id="4" name="矩形 3"/>
          <p:cNvSpPr/>
          <p:nvPr/>
        </p:nvSpPr>
        <p:spPr>
          <a:xfrm>
            <a:off x="499839" y="5802759"/>
            <a:ext cx="32773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TW" sz="1200" b="1" dirty="0" smtClean="0"/>
              <a:t>Video: https</a:t>
            </a:r>
            <a:r>
              <a:rPr lang="en-US" altLang="zh-TW" sz="1200" b="1" dirty="0"/>
              <a:t>://youtu.be/lyZQPjUT5B4?t=55</a:t>
            </a:r>
            <a:endParaRPr kumimoji="1" lang="zh-TW" alt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342575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dirty="0" smtClean="0"/>
              <a:t>Given a sequence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dirty="0" smtClean="0"/>
              <a:t>Output a sorted sequence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kumimoji="1" lang="en-US" altLang="zh-TW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TW" dirty="0" smtClean="0"/>
              <a:t>TRY IT ON PDOGS!</a:t>
            </a:r>
          </a:p>
          <a:p>
            <a:pPr lvl="1"/>
            <a:r>
              <a:rPr kumimoji="1" lang="en-US" altLang="zh-TW" dirty="0" smtClean="0"/>
              <a:t>Challenge -&gt; Lab test</a:t>
            </a:r>
          </a:p>
          <a:p>
            <a:pPr lvl="1"/>
            <a:r>
              <a:rPr kumimoji="1" lang="en-US" altLang="zh-TW" dirty="0" smtClean="0"/>
              <a:t>This is a </a:t>
            </a:r>
            <a:r>
              <a:rPr kumimoji="1" lang="en-US" altLang="zh-TW" dirty="0" smtClean="0"/>
              <a:t>warm </a:t>
            </a:r>
            <a:r>
              <a:rPr kumimoji="1" lang="en-US" altLang="zh-TW" dirty="0" smtClean="0"/>
              <a:t>up for the lab exam next week!  </a:t>
            </a:r>
            <a:endParaRPr kumimoji="1" lang="zh-TW" altLang="en-US" dirty="0"/>
          </a:p>
        </p:txBody>
      </p:sp>
      <p:sp>
        <p:nvSpPr>
          <p:cNvPr id="5" name="標題 1"/>
          <p:cNvSpPr txBox="1">
            <a:spLocks/>
          </p:cNvSpPr>
          <p:nvPr/>
        </p:nvSpPr>
        <p:spPr>
          <a:xfrm>
            <a:off x="457199" y="497471"/>
            <a:ext cx="6189967" cy="84207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 cap="all" spc="-6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kumimoji="1" lang="en-US" altLang="zh-TW" b="1" smtClean="0">
                <a:latin typeface="+mj-ea"/>
              </a:rPr>
              <a:t>Practice #3 Bubble sort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20639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Function </a:t>
            </a:r>
            <a:r>
              <a:rPr kumimoji="1" lang="zh-TW" altLang="en-US" sz="2800" b="0" dirty="0" smtClean="0">
                <a:latin typeface="+mn-ea"/>
              </a:rPr>
              <a:t> 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latin typeface="+mn-ea"/>
              </a:rPr>
              <a:t>Declaration </a:t>
            </a:r>
            <a:r>
              <a:rPr lang="en-US" altLang="zh-TW" sz="2800" dirty="0">
                <a:latin typeface="+mn-ea"/>
              </a:rPr>
              <a:t>and D</a:t>
            </a:r>
            <a:r>
              <a:rPr lang="en-US" altLang="zh-TW" sz="2800" dirty="0" smtClean="0">
                <a:latin typeface="+mn-ea"/>
              </a:rPr>
              <a:t>efinition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latin typeface="+mn-ea"/>
              </a:rPr>
              <a:t>Invocation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</a:t>
            </a:r>
            <a:r>
              <a:rPr kumimoji="1" lang="en-US" altLang="zh-TW" sz="2800" b="0" dirty="0" smtClean="0">
                <a:latin typeface="+mn-ea"/>
              </a:rPr>
              <a:t>#1 </a:t>
            </a:r>
            <a:r>
              <a:rPr kumimoji="1" lang="en-US" altLang="zh-TW" sz="2800" b="0" dirty="0">
                <a:latin typeface="+mn-ea"/>
              </a:rPr>
              <a:t>– function </a:t>
            </a:r>
            <a:r>
              <a:rPr kumimoji="1" lang="en-US" altLang="zh-TW" sz="2800" b="0" dirty="0" smtClean="0">
                <a:latin typeface="+mn-ea"/>
              </a:rPr>
              <a:t>(</a:t>
            </a:r>
            <a:r>
              <a:rPr kumimoji="1" lang="en-US" altLang="zh-TW" sz="2800" b="0" dirty="0" err="1" smtClean="0">
                <a:latin typeface="+mn-ea"/>
              </a:rPr>
              <a:t>makespan</a:t>
            </a:r>
            <a:r>
              <a:rPr kumimoji="1" lang="en-US" altLang="zh-TW" sz="2800" b="0" dirty="0" smtClean="0">
                <a:latin typeface="+mn-ea"/>
              </a:rPr>
              <a:t>)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#2 – function (swap)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</a:t>
            </a:r>
            <a:r>
              <a:rPr kumimoji="1" lang="en-US" altLang="zh-TW" sz="2800" b="0" dirty="0" smtClean="0">
                <a:latin typeface="+mn-ea"/>
              </a:rPr>
              <a:t>– function </a:t>
            </a:r>
            <a:r>
              <a:rPr kumimoji="1" lang="en-US" altLang="zh-TW" sz="2800" b="0" dirty="0" smtClean="0">
                <a:latin typeface="+mn-ea"/>
              </a:rPr>
              <a:t>(</a:t>
            </a:r>
            <a:r>
              <a:rPr kumimoji="1" lang="en-US" altLang="zh-TW" sz="2800" b="0" dirty="0" smtClean="0">
                <a:latin typeface="+mn-ea"/>
              </a:rPr>
              <a:t>bubble sort</a:t>
            </a:r>
            <a:r>
              <a:rPr kumimoji="1" lang="en-US" altLang="zh-TW" sz="2800" b="0" dirty="0" smtClean="0">
                <a:latin typeface="+mn-ea"/>
              </a:rPr>
              <a:t>)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319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Function </a:t>
            </a:r>
            <a:r>
              <a:rPr kumimoji="1" lang="zh-TW" altLang="en-US" sz="2800" b="0" dirty="0" smtClean="0">
                <a:latin typeface="+mn-ea"/>
              </a:rPr>
              <a:t> </a:t>
            </a:r>
            <a:endParaRPr kumimoji="1" lang="en-US" altLang="zh-TW" sz="2800" b="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latin typeface="+mn-ea"/>
              </a:rPr>
              <a:t>Declaration </a:t>
            </a:r>
            <a:r>
              <a:rPr lang="en-US" altLang="zh-TW" sz="2800" dirty="0">
                <a:latin typeface="+mn-ea"/>
              </a:rPr>
              <a:t>and D</a:t>
            </a:r>
            <a:r>
              <a:rPr lang="en-US" altLang="zh-TW" sz="2800" dirty="0" smtClean="0">
                <a:latin typeface="+mn-ea"/>
              </a:rPr>
              <a:t>efinition</a:t>
            </a:r>
          </a:p>
          <a:p>
            <a:pPr marL="800100" lvl="1" indent="-342900">
              <a:buFont typeface="Arial"/>
              <a:buChar char="•"/>
            </a:pPr>
            <a:r>
              <a:rPr lang="en-US" altLang="zh-TW" sz="2800" dirty="0" smtClean="0">
                <a:latin typeface="+mn-ea"/>
              </a:rPr>
              <a:t>Invocation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#1 </a:t>
            </a:r>
            <a:r>
              <a:rPr kumimoji="1" lang="en-US" altLang="zh-TW" sz="2800" b="0" dirty="0">
                <a:solidFill>
                  <a:schemeClr val="bg1">
                    <a:lumMod val="65000"/>
                  </a:schemeClr>
                </a:solidFill>
                <a:latin typeface="+mn-ea"/>
              </a:rPr>
              <a:t>– function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kumimoji="1" lang="en-US" altLang="zh-TW" sz="2800" b="0" dirty="0" err="1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makespan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#2 – function (swap)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Practice #3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– function 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(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bubble sort</a:t>
            </a:r>
            <a:r>
              <a:rPr kumimoji="1" lang="en-US" altLang="zh-TW" sz="2800" b="0" dirty="0" smtClean="0">
                <a:solidFill>
                  <a:schemeClr val="bg1">
                    <a:lumMod val="65000"/>
                  </a:schemeClr>
                </a:solidFill>
                <a:latin typeface="+mn-ea"/>
              </a:rPr>
              <a:t>)</a:t>
            </a:r>
            <a:endParaRPr kumimoji="1" lang="en-US" altLang="zh-TW" sz="2800" b="0" dirty="0" smtClean="0">
              <a:solidFill>
                <a:schemeClr val="bg1">
                  <a:lumMod val="65000"/>
                </a:schemeClr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02994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317" y="1616130"/>
            <a:ext cx="8289019" cy="4741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05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137160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52" y="1597357"/>
            <a:ext cx="8026541" cy="47797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397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>
                <a:latin typeface="+mj-ea"/>
              </a:rPr>
              <a:t>Review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1648" y="1680096"/>
            <a:ext cx="7917306" cy="460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037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>
                <a:latin typeface="+mj-ea"/>
              </a:rPr>
              <a:t>Review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3271467" cy="4373563"/>
          </a:xfrm>
        </p:spPr>
        <p:txBody>
          <a:bodyPr>
            <a:normAutofit/>
          </a:bodyPr>
          <a:lstStyle/>
          <a:p>
            <a:r>
              <a:rPr lang="en-US" altLang="zh-TW" sz="1800" b="0" dirty="0">
                <a:latin typeface="+mn-ea"/>
              </a:rPr>
              <a:t>When a function is invoked in the main function, the program execution jumps to the function. </a:t>
            </a:r>
            <a:endParaRPr lang="en-US" altLang="zh-TW" sz="1800" b="0" dirty="0" smtClean="0">
              <a:latin typeface="+mn-ea"/>
            </a:endParaRPr>
          </a:p>
          <a:p>
            <a:r>
              <a:rPr lang="en-US" altLang="zh-TW" sz="1800" b="0" dirty="0">
                <a:latin typeface="+mn-ea"/>
              </a:rPr>
              <a:t>After the function execution is complete, the program execution jumps back to the main function, exactly where the function is called. </a:t>
            </a:r>
            <a:endParaRPr lang="zh-TW" altLang="en-US" sz="1800" b="0" dirty="0">
              <a:latin typeface="+mn-ea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07624" y="1478199"/>
            <a:ext cx="3666442" cy="38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141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dirty="0">
                <a:latin typeface="+mj-ea"/>
              </a:rPr>
              <a:t>Review</a:t>
            </a:r>
            <a:endParaRPr lang="zh-TW" altLang="en-US" dirty="0"/>
          </a:p>
        </p:txBody>
      </p:sp>
      <p:sp>
        <p:nvSpPr>
          <p:cNvPr id="5" name="內容版面配置區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6" name="圖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74" y="1666055"/>
            <a:ext cx="7732996" cy="4644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160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04250" y="152718"/>
            <a:ext cx="5791200" cy="875390"/>
          </a:xfrm>
        </p:spPr>
        <p:txBody>
          <a:bodyPr>
            <a:normAutofit/>
          </a:bodyPr>
          <a:lstStyle/>
          <a:p>
            <a:r>
              <a:rPr kumimoji="1" lang="en-US" altLang="zh-TW" sz="4000" dirty="0" smtClean="0">
                <a:latin typeface="+mj-ea"/>
              </a:rPr>
              <a:t>Review</a:t>
            </a:r>
            <a:endParaRPr kumimoji="1" lang="zh-TW" altLang="en-US" sz="4000" dirty="0">
              <a:latin typeface="+mj-ea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57082" y="1373892"/>
            <a:ext cx="3057247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altLang="zh-TW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iostream</a:t>
            </a:r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using namespace </a:t>
            </a:r>
            <a:r>
              <a:rPr lang="en-US" altLang="zh-TW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endParaRPr lang="en-US" altLang="zh-TW" dirty="0" smtClean="0"/>
          </a:p>
          <a:p>
            <a:r>
              <a:rPr lang="en-US" altLang="zh-TW" dirty="0" smtClean="0">
                <a:solidFill>
                  <a:srgbClr val="0070C0"/>
                </a:solidFill>
              </a:rPr>
              <a:t> </a:t>
            </a:r>
            <a:r>
              <a:rPr lang="en-US" altLang="zh-TW" dirty="0" err="1">
                <a:solidFill>
                  <a:srgbClr val="0070C0"/>
                </a:solidFill>
              </a:rPr>
              <a:t>int</a:t>
            </a:r>
            <a:r>
              <a:rPr lang="en-US" altLang="zh-TW" dirty="0">
                <a:solidFill>
                  <a:srgbClr val="0070C0"/>
                </a:solidFill>
              </a:rPr>
              <a:t> add</a:t>
            </a:r>
            <a:r>
              <a:rPr lang="en-US" altLang="zh-TW" dirty="0" smtClean="0">
                <a:solidFill>
                  <a:srgbClr val="0070C0"/>
                </a:solidFill>
              </a:rPr>
              <a:t>( </a:t>
            </a:r>
            <a:r>
              <a:rPr lang="en-US" altLang="zh-TW" dirty="0" err="1" smtClean="0">
                <a:solidFill>
                  <a:srgbClr val="0070C0"/>
                </a:solidFill>
              </a:rPr>
              <a:t>int</a:t>
            </a:r>
            <a:r>
              <a:rPr lang="en-US" altLang="zh-TW" dirty="0">
                <a:solidFill>
                  <a:srgbClr val="0070C0"/>
                </a:solidFill>
              </a:rPr>
              <a:t>, </a:t>
            </a:r>
            <a:r>
              <a:rPr lang="en-US" altLang="zh-TW" dirty="0" err="1">
                <a:solidFill>
                  <a:srgbClr val="0070C0"/>
                </a:solidFill>
              </a:rPr>
              <a:t>int</a:t>
            </a:r>
            <a:r>
              <a:rPr lang="en-US" altLang="zh-TW" dirty="0" smtClean="0">
                <a:solidFill>
                  <a:srgbClr val="0070C0"/>
                </a:solidFill>
              </a:rPr>
              <a:t>);</a:t>
            </a:r>
          </a:p>
          <a:p>
            <a:r>
              <a:rPr lang="en-US" altLang="zh-TW" dirty="0" smtClean="0"/>
              <a:t> </a:t>
            </a:r>
            <a:r>
              <a:rPr lang="en-US" altLang="zh-TW" dirty="0" err="1"/>
              <a:t>int</a:t>
            </a:r>
            <a:r>
              <a:rPr lang="en-US" altLang="zh-TW" dirty="0"/>
              <a:t> main() </a:t>
            </a:r>
            <a:endParaRPr lang="en-US" altLang="zh-TW" dirty="0" smtClean="0"/>
          </a:p>
          <a:p>
            <a:r>
              <a:rPr lang="en-US" altLang="zh-TW" dirty="0" smtClean="0"/>
              <a:t>{ </a:t>
            </a:r>
          </a:p>
          <a:p>
            <a:r>
              <a:rPr lang="en-US" altLang="zh-TW" dirty="0"/>
              <a:t>	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/>
              <a:t>c = add(10, 20</a:t>
            </a:r>
            <a:r>
              <a:rPr lang="en-US" altLang="zh-TW" dirty="0" smtClean="0"/>
              <a:t>);</a:t>
            </a:r>
          </a:p>
          <a:p>
            <a:r>
              <a:rPr lang="en-US" altLang="zh-TW" dirty="0"/>
              <a:t>	</a:t>
            </a:r>
            <a:r>
              <a:rPr lang="en-US" altLang="zh-TW" dirty="0" err="1" smtClean="0"/>
              <a:t>cout</a:t>
            </a:r>
            <a:r>
              <a:rPr lang="en-US" altLang="zh-TW" dirty="0" smtClean="0"/>
              <a:t> </a:t>
            </a:r>
            <a:r>
              <a:rPr lang="en-US" altLang="zh-TW" dirty="0"/>
              <a:t>&lt;&lt; c &lt;&lt; "\n</a:t>
            </a:r>
            <a:r>
              <a:rPr lang="en-US" altLang="zh-TW" dirty="0" smtClean="0"/>
              <a:t>";</a:t>
            </a:r>
          </a:p>
          <a:p>
            <a:r>
              <a:rPr lang="en-US" altLang="zh-TW" dirty="0" smtClean="0"/>
              <a:t>	return </a:t>
            </a:r>
            <a:r>
              <a:rPr lang="en-US" altLang="zh-TW" dirty="0"/>
              <a:t>0</a:t>
            </a:r>
            <a:r>
              <a:rPr lang="en-US" altLang="zh-TW" dirty="0" smtClean="0"/>
              <a:t>;</a:t>
            </a:r>
          </a:p>
          <a:p>
            <a:r>
              <a:rPr lang="en-US" altLang="zh-TW" dirty="0" smtClean="0"/>
              <a:t> }</a:t>
            </a:r>
          </a:p>
          <a:p>
            <a:endParaRPr lang="en-US" altLang="zh-TW" dirty="0" smtClean="0"/>
          </a:p>
          <a:p>
            <a:r>
              <a:rPr lang="en-US" altLang="zh-TW" dirty="0" err="1" smtClean="0">
                <a:solidFill>
                  <a:srgbClr val="0070C0"/>
                </a:solidFill>
              </a:rPr>
              <a:t>int</a:t>
            </a:r>
            <a:r>
              <a:rPr lang="en-US" altLang="zh-TW" dirty="0" smtClean="0">
                <a:solidFill>
                  <a:srgbClr val="0070C0"/>
                </a:solidFill>
              </a:rPr>
              <a:t> </a:t>
            </a:r>
            <a:r>
              <a:rPr lang="en-US" altLang="zh-TW" dirty="0">
                <a:solidFill>
                  <a:srgbClr val="0070C0"/>
                </a:solidFill>
              </a:rPr>
              <a:t>add</a:t>
            </a:r>
            <a:r>
              <a:rPr lang="en-US" altLang="zh-TW" dirty="0" smtClean="0">
                <a:solidFill>
                  <a:srgbClr val="0070C0"/>
                </a:solidFill>
              </a:rPr>
              <a:t>( </a:t>
            </a:r>
            <a:r>
              <a:rPr lang="en-US" altLang="zh-TW" dirty="0" err="1" smtClean="0">
                <a:solidFill>
                  <a:srgbClr val="0070C0"/>
                </a:solidFill>
              </a:rPr>
              <a:t>int</a:t>
            </a:r>
            <a:r>
              <a:rPr lang="en-US" altLang="zh-TW" dirty="0" smtClean="0">
                <a:solidFill>
                  <a:srgbClr val="0070C0"/>
                </a:solidFill>
              </a:rPr>
              <a:t> </a:t>
            </a:r>
            <a:r>
              <a:rPr lang="en-US" altLang="zh-TW" dirty="0">
                <a:solidFill>
                  <a:srgbClr val="0070C0"/>
                </a:solidFill>
              </a:rPr>
              <a:t>num1, </a:t>
            </a:r>
            <a:r>
              <a:rPr lang="en-US" altLang="zh-TW" dirty="0" err="1">
                <a:solidFill>
                  <a:srgbClr val="0070C0"/>
                </a:solidFill>
              </a:rPr>
              <a:t>int</a:t>
            </a:r>
            <a:r>
              <a:rPr lang="en-US" altLang="zh-TW" dirty="0">
                <a:solidFill>
                  <a:srgbClr val="0070C0"/>
                </a:solidFill>
              </a:rPr>
              <a:t> num2) </a:t>
            </a:r>
            <a:endParaRPr lang="en-US" altLang="zh-TW" dirty="0" smtClean="0">
              <a:solidFill>
                <a:srgbClr val="0070C0"/>
              </a:solidFill>
            </a:endParaRPr>
          </a:p>
          <a:p>
            <a:r>
              <a:rPr lang="en-US" altLang="zh-TW" dirty="0" smtClean="0">
                <a:solidFill>
                  <a:srgbClr val="0070C0"/>
                </a:solidFill>
              </a:rPr>
              <a:t>{</a:t>
            </a:r>
          </a:p>
          <a:p>
            <a:r>
              <a:rPr lang="en-US" altLang="zh-TW" dirty="0">
                <a:solidFill>
                  <a:srgbClr val="0070C0"/>
                </a:solidFill>
              </a:rPr>
              <a:t>	</a:t>
            </a:r>
            <a:r>
              <a:rPr lang="en-US" altLang="zh-TW" dirty="0" smtClean="0">
                <a:solidFill>
                  <a:srgbClr val="0070C0"/>
                </a:solidFill>
              </a:rPr>
              <a:t> </a:t>
            </a:r>
            <a:r>
              <a:rPr lang="en-US" altLang="zh-TW" dirty="0">
                <a:solidFill>
                  <a:srgbClr val="0070C0"/>
                </a:solidFill>
              </a:rPr>
              <a:t>return num1 + num2</a:t>
            </a:r>
            <a:r>
              <a:rPr lang="en-US" altLang="zh-TW" dirty="0" smtClean="0">
                <a:solidFill>
                  <a:srgbClr val="0070C0"/>
                </a:solidFill>
              </a:rPr>
              <a:t>;</a:t>
            </a:r>
          </a:p>
          <a:p>
            <a:r>
              <a:rPr lang="en-US" altLang="zh-TW" dirty="0" smtClean="0">
                <a:solidFill>
                  <a:srgbClr val="0070C0"/>
                </a:solidFill>
              </a:rPr>
              <a:t> </a:t>
            </a:r>
            <a:r>
              <a:rPr lang="en-US" altLang="zh-TW" dirty="0">
                <a:solidFill>
                  <a:srgbClr val="0070C0"/>
                </a:solidFill>
              </a:rPr>
              <a:t>} </a:t>
            </a:r>
            <a:endParaRPr lang="zh-TW" altLang="en-US" dirty="0">
              <a:solidFill>
                <a:srgbClr val="0070C0"/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636789" y="1359602"/>
            <a:ext cx="3066913" cy="4247317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#</a:t>
            </a:r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include &lt;</a:t>
            </a:r>
            <a:r>
              <a:rPr lang="en-US" altLang="zh-TW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iostream</a:t>
            </a:r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&gt;</a:t>
            </a:r>
          </a:p>
          <a:p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TW" dirty="0">
                <a:latin typeface="Arial" panose="020B0604020202020204" pitchFamily="34" charset="0"/>
                <a:cs typeface="Arial" panose="020B0604020202020204" pitchFamily="34" charset="0"/>
              </a:rPr>
              <a:t>using namespace </a:t>
            </a:r>
            <a:r>
              <a:rPr lang="en-US" altLang="zh-TW" dirty="0" err="1">
                <a:latin typeface="Arial" panose="020B0604020202020204" pitchFamily="34" charset="0"/>
                <a:cs typeface="Arial" panose="020B0604020202020204" pitchFamily="34" charset="0"/>
              </a:rPr>
              <a:t>std</a:t>
            </a:r>
            <a:r>
              <a:rPr lang="en-US" altLang="zh-TW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endParaRPr lang="en-US" altLang="zh-TW" dirty="0" smtClean="0"/>
          </a:p>
          <a:p>
            <a:r>
              <a:rPr lang="en-US" altLang="zh-TW" dirty="0" err="1">
                <a:solidFill>
                  <a:srgbClr val="0070C0"/>
                </a:solidFill>
              </a:rPr>
              <a:t>int</a:t>
            </a:r>
            <a:r>
              <a:rPr lang="en-US" altLang="zh-TW" dirty="0">
                <a:solidFill>
                  <a:srgbClr val="0070C0"/>
                </a:solidFill>
              </a:rPr>
              <a:t> add</a:t>
            </a:r>
            <a:r>
              <a:rPr lang="en-US" altLang="zh-TW" dirty="0" smtClean="0">
                <a:solidFill>
                  <a:srgbClr val="0070C0"/>
                </a:solidFill>
              </a:rPr>
              <a:t>( </a:t>
            </a:r>
            <a:r>
              <a:rPr lang="en-US" altLang="zh-TW" dirty="0" err="1" smtClean="0">
                <a:solidFill>
                  <a:srgbClr val="0070C0"/>
                </a:solidFill>
              </a:rPr>
              <a:t>int</a:t>
            </a:r>
            <a:r>
              <a:rPr lang="en-US" altLang="zh-TW" dirty="0" smtClean="0">
                <a:solidFill>
                  <a:srgbClr val="0070C0"/>
                </a:solidFill>
              </a:rPr>
              <a:t> </a:t>
            </a:r>
            <a:r>
              <a:rPr lang="en-US" altLang="zh-TW" dirty="0">
                <a:solidFill>
                  <a:srgbClr val="0070C0"/>
                </a:solidFill>
              </a:rPr>
              <a:t>num1, </a:t>
            </a:r>
            <a:r>
              <a:rPr lang="en-US" altLang="zh-TW" dirty="0" err="1">
                <a:solidFill>
                  <a:srgbClr val="0070C0"/>
                </a:solidFill>
              </a:rPr>
              <a:t>int</a:t>
            </a:r>
            <a:r>
              <a:rPr lang="en-US" altLang="zh-TW" dirty="0">
                <a:solidFill>
                  <a:srgbClr val="0070C0"/>
                </a:solidFill>
              </a:rPr>
              <a:t> num2) </a:t>
            </a:r>
          </a:p>
          <a:p>
            <a:r>
              <a:rPr lang="en-US" altLang="zh-TW" dirty="0">
                <a:solidFill>
                  <a:srgbClr val="0070C0"/>
                </a:solidFill>
              </a:rPr>
              <a:t>{</a:t>
            </a:r>
          </a:p>
          <a:p>
            <a:r>
              <a:rPr lang="en-US" altLang="zh-TW" dirty="0">
                <a:solidFill>
                  <a:srgbClr val="0070C0"/>
                </a:solidFill>
              </a:rPr>
              <a:t>	 return num1 + num2;</a:t>
            </a:r>
          </a:p>
          <a:p>
            <a:r>
              <a:rPr lang="en-US" altLang="zh-TW" dirty="0">
                <a:solidFill>
                  <a:srgbClr val="0070C0"/>
                </a:solidFill>
              </a:rPr>
              <a:t> } </a:t>
            </a:r>
            <a:endParaRPr lang="zh-TW" altLang="en-US" dirty="0">
              <a:solidFill>
                <a:srgbClr val="0070C0"/>
              </a:solidFill>
            </a:endParaRPr>
          </a:p>
          <a:p>
            <a:endParaRPr lang="en-US" altLang="zh-TW" dirty="0"/>
          </a:p>
          <a:p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/>
              <a:t>main() </a:t>
            </a:r>
            <a:endParaRPr lang="en-US" altLang="zh-TW" dirty="0" smtClean="0"/>
          </a:p>
          <a:p>
            <a:r>
              <a:rPr lang="en-US" altLang="zh-TW" dirty="0" smtClean="0"/>
              <a:t>{ </a:t>
            </a:r>
          </a:p>
          <a:p>
            <a:r>
              <a:rPr lang="en-US" altLang="zh-TW" dirty="0"/>
              <a:t>	</a:t>
            </a:r>
            <a:r>
              <a:rPr lang="en-US" altLang="zh-TW" dirty="0" err="1" smtClean="0"/>
              <a:t>int</a:t>
            </a:r>
            <a:r>
              <a:rPr lang="en-US" altLang="zh-TW" dirty="0" smtClean="0"/>
              <a:t> </a:t>
            </a:r>
            <a:r>
              <a:rPr lang="en-US" altLang="zh-TW" dirty="0"/>
              <a:t>c = add(10, 20</a:t>
            </a:r>
            <a:r>
              <a:rPr lang="en-US" altLang="zh-TW" dirty="0" smtClean="0"/>
              <a:t>);</a:t>
            </a:r>
          </a:p>
          <a:p>
            <a:r>
              <a:rPr lang="en-US" altLang="zh-TW" dirty="0"/>
              <a:t>	</a:t>
            </a:r>
            <a:r>
              <a:rPr lang="en-US" altLang="zh-TW" dirty="0" err="1" smtClean="0"/>
              <a:t>cout</a:t>
            </a:r>
            <a:r>
              <a:rPr lang="en-US" altLang="zh-TW" dirty="0" smtClean="0"/>
              <a:t> </a:t>
            </a:r>
            <a:r>
              <a:rPr lang="en-US" altLang="zh-TW" dirty="0"/>
              <a:t>&lt;&lt; c &lt;&lt; "\n</a:t>
            </a:r>
            <a:r>
              <a:rPr lang="en-US" altLang="zh-TW" dirty="0" smtClean="0"/>
              <a:t>";</a:t>
            </a:r>
          </a:p>
          <a:p>
            <a:r>
              <a:rPr lang="en-US" altLang="zh-TW" dirty="0" smtClean="0"/>
              <a:t>	return </a:t>
            </a:r>
            <a:r>
              <a:rPr lang="en-US" altLang="zh-TW" dirty="0"/>
              <a:t>0</a:t>
            </a:r>
            <a:r>
              <a:rPr lang="en-US" altLang="zh-TW" dirty="0" smtClean="0"/>
              <a:t>;</a:t>
            </a:r>
          </a:p>
          <a:p>
            <a:r>
              <a:rPr lang="en-US" altLang="zh-TW" dirty="0" smtClean="0"/>
              <a:t> }</a:t>
            </a:r>
          </a:p>
          <a:p>
            <a:endParaRPr lang="en-US" altLang="zh-TW" dirty="0" smtClean="0"/>
          </a:p>
        </p:txBody>
      </p:sp>
      <p:sp>
        <p:nvSpPr>
          <p:cNvPr id="7" name="文字方塊 6"/>
          <p:cNvSpPr txBox="1"/>
          <p:nvPr/>
        </p:nvSpPr>
        <p:spPr>
          <a:xfrm>
            <a:off x="2937451" y="5630684"/>
            <a:ext cx="2738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dirty="0" smtClean="0">
                <a:solidFill>
                  <a:srgbClr val="0070C0"/>
                </a:solidFill>
              </a:rPr>
              <a:t>Both methods are OK. </a:t>
            </a:r>
            <a:endParaRPr lang="zh-TW" alt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8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2060</TotalTime>
  <Words>514</Words>
  <Application>Microsoft Office PowerPoint</Application>
  <PresentationFormat>如螢幕大小 (4:3)</PresentationFormat>
  <Paragraphs>144</Paragraphs>
  <Slides>18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7" baseType="lpstr">
      <vt:lpstr>メイリオ</vt:lpstr>
      <vt:lpstr>微軟正黑體</vt:lpstr>
      <vt:lpstr>新細明體</vt:lpstr>
      <vt:lpstr>Arial</vt:lpstr>
      <vt:lpstr>Arial Black</vt:lpstr>
      <vt:lpstr>Calibri</vt:lpstr>
      <vt:lpstr>Cambria</vt:lpstr>
      <vt:lpstr>Cambria Math</vt:lpstr>
      <vt:lpstr>基礎</vt:lpstr>
      <vt:lpstr>Lab #04</vt:lpstr>
      <vt:lpstr>Agenda</vt:lpstr>
      <vt:lpstr>Agenda</vt:lpstr>
      <vt:lpstr>Review</vt:lpstr>
      <vt:lpstr>Review</vt:lpstr>
      <vt:lpstr>Review</vt:lpstr>
      <vt:lpstr>Review</vt:lpstr>
      <vt:lpstr>Review</vt:lpstr>
      <vt:lpstr>Review</vt:lpstr>
      <vt:lpstr>Agenda</vt:lpstr>
      <vt:lpstr>Practice #1 (1/2) Calculate MAkespan</vt:lpstr>
      <vt:lpstr>Practice #1 (2/2) Calculate MAkespan</vt:lpstr>
      <vt:lpstr>Practice #2  SWAP</vt:lpstr>
      <vt:lpstr>Agenda</vt:lpstr>
      <vt:lpstr>Practice #2  SWAP</vt:lpstr>
      <vt:lpstr>Agenda</vt:lpstr>
      <vt:lpstr>Practice #3 Bubble sort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Chien Yu Huang</cp:lastModifiedBy>
  <cp:revision>90</cp:revision>
  <dcterms:created xsi:type="dcterms:W3CDTF">2015-03-03T01:58:10Z</dcterms:created>
  <dcterms:modified xsi:type="dcterms:W3CDTF">2016-03-23T09:57:28Z</dcterms:modified>
</cp:coreProperties>
</file>