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7"/>
  </p:notesMasterIdLst>
  <p:sldIdLst>
    <p:sldId id="256" r:id="rId2"/>
    <p:sldId id="311" r:id="rId3"/>
    <p:sldId id="312" r:id="rId4"/>
    <p:sldId id="313" r:id="rId5"/>
    <p:sldId id="314" r:id="rId6"/>
    <p:sldId id="315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424" autoAdjust="0"/>
  </p:normalViewPr>
  <p:slideViewPr>
    <p:cSldViewPr snapToGrid="0" snapToObjects="1">
      <p:cViewPr varScale="1">
        <p:scale>
          <a:sx n="115" d="100"/>
          <a:sy n="115" d="100"/>
        </p:scale>
        <p:origin x="124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2016/4/5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</a:t>
            </a:r>
            <a:r>
              <a:rPr kumimoji="1" lang="en-US" altLang="zh-TW" smtClean="0"/>
              <a:t>#05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2015/04/06</a:t>
            </a:r>
          </a:p>
          <a:p>
            <a:r>
              <a:rPr kumimoji="1" lang="en-US" altLang="zh-TW" dirty="0" smtClean="0"/>
              <a:t>Presenter: </a:t>
            </a:r>
            <a:r>
              <a:rPr kumimoji="1" lang="en-US" altLang="zh-TW" dirty="0" err="1" smtClean="0"/>
              <a:t>wei</a:t>
            </a:r>
            <a:r>
              <a:rPr kumimoji="1" lang="en-US" altLang="zh-TW" dirty="0" smtClean="0"/>
              <a:t>-hung </a:t>
            </a:r>
            <a:r>
              <a:rPr kumimoji="1" lang="en-US" altLang="zh-TW" dirty="0" err="1" smtClean="0"/>
              <a:t>liao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Practice #1 – Hanoi Tower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4427838" cy="4373563"/>
          </a:xfrm>
        </p:spPr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How can I move n disks from A rod to C rod?</a:t>
            </a:r>
          </a:p>
          <a:p>
            <a:r>
              <a:rPr lang="en-US" altLang="zh-TW" dirty="0" smtClean="0"/>
              <a:t>How many steps do I need?</a:t>
            </a:r>
          </a:p>
          <a:p>
            <a:endParaRPr lang="en-US" altLang="zh-TW" dirty="0"/>
          </a:p>
          <a:p>
            <a:r>
              <a:rPr lang="en-US" altLang="zh-TW" dirty="0" smtClean="0"/>
              <a:t>Sample a:</a:t>
            </a:r>
          </a:p>
          <a:p>
            <a:r>
              <a:rPr lang="en-US" altLang="zh-TW" dirty="0" smtClean="0"/>
              <a:t>3</a:t>
            </a:r>
          </a:p>
          <a:p>
            <a:endParaRPr lang="en-US" altLang="zh-TW" dirty="0"/>
          </a:p>
          <a:p>
            <a:r>
              <a:rPr lang="en-US" altLang="zh-TW" dirty="0"/>
              <a:t>Move disk 1 from A to C</a:t>
            </a:r>
          </a:p>
          <a:p>
            <a:r>
              <a:rPr lang="en-US" altLang="zh-TW" dirty="0"/>
              <a:t>Move disk 2 from A to B</a:t>
            </a:r>
          </a:p>
          <a:p>
            <a:r>
              <a:rPr lang="en-US" altLang="zh-TW" dirty="0"/>
              <a:t>Move disk 1 from C to B</a:t>
            </a:r>
          </a:p>
          <a:p>
            <a:r>
              <a:rPr lang="en-US" altLang="zh-TW" dirty="0"/>
              <a:t>Move disk 3 from A to C</a:t>
            </a:r>
          </a:p>
          <a:p>
            <a:r>
              <a:rPr lang="en-US" altLang="zh-TW" dirty="0"/>
              <a:t>Move disk 1 from B to A</a:t>
            </a:r>
          </a:p>
          <a:p>
            <a:r>
              <a:rPr lang="en-US" altLang="zh-TW" dirty="0"/>
              <a:t>Move disk 2 from B to C</a:t>
            </a:r>
          </a:p>
          <a:p>
            <a:r>
              <a:rPr lang="en-US" altLang="zh-TW" dirty="0"/>
              <a:t>Move disk 1 from A to C</a:t>
            </a:r>
            <a:endParaRPr lang="en-US" altLang="zh-TW" dirty="0" smtClean="0"/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5296929" y="1326292"/>
            <a:ext cx="34187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/>
              <a:t>Sample b:</a:t>
            </a:r>
          </a:p>
          <a:p>
            <a:r>
              <a:rPr lang="en-US" altLang="zh-TW" b="1" dirty="0" smtClean="0"/>
              <a:t>4</a:t>
            </a:r>
          </a:p>
          <a:p>
            <a:endParaRPr lang="en-US" altLang="zh-TW" b="1" dirty="0"/>
          </a:p>
          <a:p>
            <a:r>
              <a:rPr lang="en-US" altLang="zh-TW" b="1" dirty="0"/>
              <a:t>Move disk 1 from A to B</a:t>
            </a:r>
          </a:p>
          <a:p>
            <a:r>
              <a:rPr lang="en-US" altLang="zh-TW" b="1" dirty="0"/>
              <a:t>Move disk 2 from A to C</a:t>
            </a:r>
          </a:p>
          <a:p>
            <a:r>
              <a:rPr lang="en-US" altLang="zh-TW" b="1" dirty="0"/>
              <a:t>Move disk 1 from B to C</a:t>
            </a:r>
          </a:p>
          <a:p>
            <a:r>
              <a:rPr lang="en-US" altLang="zh-TW" b="1" dirty="0"/>
              <a:t>Move disk 3 from A to B</a:t>
            </a:r>
          </a:p>
          <a:p>
            <a:r>
              <a:rPr lang="en-US" altLang="zh-TW" b="1" dirty="0"/>
              <a:t>Move disk 1 from C to A</a:t>
            </a:r>
          </a:p>
          <a:p>
            <a:r>
              <a:rPr lang="en-US" altLang="zh-TW" b="1" dirty="0"/>
              <a:t>Move disk 2 from C to B</a:t>
            </a:r>
          </a:p>
          <a:p>
            <a:r>
              <a:rPr lang="en-US" altLang="zh-TW" b="1" dirty="0"/>
              <a:t>Move disk 1 from A to B</a:t>
            </a:r>
          </a:p>
          <a:p>
            <a:r>
              <a:rPr lang="en-US" altLang="zh-TW" b="1" dirty="0"/>
              <a:t>Move disk 4 from A to C</a:t>
            </a:r>
          </a:p>
          <a:p>
            <a:r>
              <a:rPr lang="en-US" altLang="zh-TW" b="1" dirty="0"/>
              <a:t>Move disk 1 from B to C</a:t>
            </a:r>
          </a:p>
          <a:p>
            <a:r>
              <a:rPr lang="en-US" altLang="zh-TW" b="1" dirty="0"/>
              <a:t>Move disk 2 from B to A</a:t>
            </a:r>
          </a:p>
          <a:p>
            <a:r>
              <a:rPr lang="en-US" altLang="zh-TW" b="1" dirty="0"/>
              <a:t>Move disk 1 from C to A</a:t>
            </a:r>
          </a:p>
          <a:p>
            <a:r>
              <a:rPr lang="en-US" altLang="zh-TW" b="1" dirty="0"/>
              <a:t>Move disk 3 from B to C</a:t>
            </a:r>
          </a:p>
          <a:p>
            <a:r>
              <a:rPr lang="en-US" altLang="zh-TW" b="1" dirty="0"/>
              <a:t>Move disk 1 from A to B</a:t>
            </a:r>
          </a:p>
          <a:p>
            <a:r>
              <a:rPr lang="en-US" altLang="zh-TW" b="1" dirty="0"/>
              <a:t>Move disk 2 from A to C</a:t>
            </a:r>
          </a:p>
          <a:p>
            <a:r>
              <a:rPr lang="en-US" altLang="zh-TW" b="1" dirty="0"/>
              <a:t>Move disk 1 from B to C</a:t>
            </a:r>
          </a:p>
        </p:txBody>
      </p:sp>
    </p:spTree>
    <p:extLst>
      <p:ext uri="{BB962C8B-B14F-4D97-AF65-F5344CB8AC3E}">
        <p14:creationId xmlns:p14="http://schemas.microsoft.com/office/powerpoint/2010/main" val="38549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Recursive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Sample – odd or even?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Hanoi Tower</a:t>
            </a:r>
            <a:endParaRPr kumimoji="1" lang="en-US" altLang="zh-TW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Practice #2 – Shortest path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Sort and Search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#3 – Implement</a:t>
            </a:r>
          </a:p>
        </p:txBody>
      </p:sp>
    </p:spTree>
    <p:extLst>
      <p:ext uri="{BB962C8B-B14F-4D97-AF65-F5344CB8AC3E}">
        <p14:creationId xmlns:p14="http://schemas.microsoft.com/office/powerpoint/2010/main" val="183154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Practice #2 – Shortest </a:t>
            </a:r>
            <a:r>
              <a:rPr lang="en-US" altLang="zh-TW" dirty="0" smtClean="0"/>
              <a:t>path</a:t>
            </a:r>
            <a:endParaRPr lang="zh-TW" altLang="en-US" dirty="0"/>
          </a:p>
        </p:txBody>
      </p:sp>
      <p:sp>
        <p:nvSpPr>
          <p:cNvPr id="17" name="橢圓 16"/>
          <p:cNvSpPr/>
          <p:nvPr/>
        </p:nvSpPr>
        <p:spPr>
          <a:xfrm>
            <a:off x="1552601" y="2893551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4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18" name="橢圓 17"/>
          <p:cNvSpPr/>
          <p:nvPr/>
        </p:nvSpPr>
        <p:spPr>
          <a:xfrm>
            <a:off x="4166654" y="1623528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1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19" name="橢圓 18"/>
          <p:cNvSpPr/>
          <p:nvPr/>
        </p:nvSpPr>
        <p:spPr>
          <a:xfrm>
            <a:off x="2686269" y="2030310"/>
            <a:ext cx="724359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8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20" name="橢圓 19"/>
          <p:cNvSpPr/>
          <p:nvPr/>
        </p:nvSpPr>
        <p:spPr>
          <a:xfrm>
            <a:off x="1552600" y="4087935"/>
            <a:ext cx="688091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1" name="橢圓 20"/>
          <p:cNvSpPr/>
          <p:nvPr/>
        </p:nvSpPr>
        <p:spPr>
          <a:xfrm>
            <a:off x="6916358" y="4087935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7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22" name="橢圓 21"/>
          <p:cNvSpPr/>
          <p:nvPr/>
        </p:nvSpPr>
        <p:spPr>
          <a:xfrm>
            <a:off x="2685617" y="5113667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2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23" name="橢圓 22"/>
          <p:cNvSpPr/>
          <p:nvPr/>
        </p:nvSpPr>
        <p:spPr>
          <a:xfrm>
            <a:off x="5647038" y="1941204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3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24" name="橢圓 23"/>
          <p:cNvSpPr/>
          <p:nvPr/>
        </p:nvSpPr>
        <p:spPr>
          <a:xfrm>
            <a:off x="6916358" y="2767163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6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25" name="橢圓 24"/>
          <p:cNvSpPr/>
          <p:nvPr/>
        </p:nvSpPr>
        <p:spPr>
          <a:xfrm>
            <a:off x="5769798" y="5113666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5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26" name="橢圓 25"/>
          <p:cNvSpPr/>
          <p:nvPr/>
        </p:nvSpPr>
        <p:spPr>
          <a:xfrm>
            <a:off x="4166654" y="5539706"/>
            <a:ext cx="601362" cy="5354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>
                <a:solidFill>
                  <a:schemeClr val="tx1"/>
                </a:solidFill>
              </a:rPr>
              <a:t>9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cxnSp>
        <p:nvCxnSpPr>
          <p:cNvPr id="28" name="直線接點 27"/>
          <p:cNvCxnSpPr>
            <a:stCxn id="17" idx="7"/>
            <a:endCxn id="19" idx="2"/>
          </p:cNvCxnSpPr>
          <p:nvPr/>
        </p:nvCxnSpPr>
        <p:spPr>
          <a:xfrm flipV="1">
            <a:off x="2065896" y="2298040"/>
            <a:ext cx="620373" cy="673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>
            <a:stCxn id="19" idx="7"/>
            <a:endCxn id="18" idx="2"/>
          </p:cNvCxnSpPr>
          <p:nvPr/>
        </p:nvCxnSpPr>
        <p:spPr>
          <a:xfrm flipV="1">
            <a:off x="3304548" y="1891258"/>
            <a:ext cx="862106" cy="217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>
            <a:stCxn id="25" idx="7"/>
            <a:endCxn id="21" idx="3"/>
          </p:cNvCxnSpPr>
          <p:nvPr/>
        </p:nvCxnSpPr>
        <p:spPr>
          <a:xfrm flipV="1">
            <a:off x="6283093" y="4544978"/>
            <a:ext cx="721332" cy="647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>
            <a:endCxn id="25" idx="3"/>
          </p:cNvCxnSpPr>
          <p:nvPr/>
        </p:nvCxnSpPr>
        <p:spPr>
          <a:xfrm flipV="1">
            <a:off x="4791941" y="5570709"/>
            <a:ext cx="1065924" cy="248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/>
          <p:cNvCxnSpPr>
            <a:endCxn id="23" idx="2"/>
          </p:cNvCxnSpPr>
          <p:nvPr/>
        </p:nvCxnSpPr>
        <p:spPr>
          <a:xfrm>
            <a:off x="4752849" y="1896760"/>
            <a:ext cx="894189" cy="312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>
            <a:stCxn id="23" idx="5"/>
            <a:endCxn id="24" idx="1"/>
          </p:cNvCxnSpPr>
          <p:nvPr/>
        </p:nvCxnSpPr>
        <p:spPr>
          <a:xfrm>
            <a:off x="6160333" y="2398247"/>
            <a:ext cx="844092" cy="447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>
            <a:stCxn id="24" idx="4"/>
            <a:endCxn id="21" idx="0"/>
          </p:cNvCxnSpPr>
          <p:nvPr/>
        </p:nvCxnSpPr>
        <p:spPr>
          <a:xfrm>
            <a:off x="7217039" y="3302622"/>
            <a:ext cx="0" cy="785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/>
          <p:cNvCxnSpPr>
            <a:stCxn id="17" idx="4"/>
            <a:endCxn id="20" idx="0"/>
          </p:cNvCxnSpPr>
          <p:nvPr/>
        </p:nvCxnSpPr>
        <p:spPr>
          <a:xfrm>
            <a:off x="1853282" y="3429010"/>
            <a:ext cx="43364" cy="65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接點 54"/>
          <p:cNvCxnSpPr>
            <a:stCxn id="22" idx="1"/>
            <a:endCxn id="20" idx="4"/>
          </p:cNvCxnSpPr>
          <p:nvPr/>
        </p:nvCxnSpPr>
        <p:spPr>
          <a:xfrm flipH="1" flipV="1">
            <a:off x="1896646" y="4623394"/>
            <a:ext cx="877038" cy="568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/>
          <p:cNvCxnSpPr>
            <a:stCxn id="26" idx="2"/>
            <a:endCxn id="22" idx="6"/>
          </p:cNvCxnSpPr>
          <p:nvPr/>
        </p:nvCxnSpPr>
        <p:spPr>
          <a:xfrm flipH="1" flipV="1">
            <a:off x="3286979" y="5381397"/>
            <a:ext cx="879675" cy="4260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75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Practice #2 – Shortest path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1563167"/>
          </a:xfrm>
        </p:spPr>
        <p:txBody>
          <a:bodyPr>
            <a:normAutofit lnSpcReduction="10000"/>
          </a:bodyPr>
          <a:lstStyle/>
          <a:p>
            <a:r>
              <a:rPr lang="en-US" altLang="zh-TW" dirty="0" smtClean="0"/>
              <a:t>Given two points a and b, find the length of the shortest path from a to b.</a:t>
            </a:r>
          </a:p>
          <a:p>
            <a:r>
              <a:rPr lang="en-US" altLang="zh-TW" dirty="0" smtClean="0"/>
              <a:t>Use recursive</a:t>
            </a:r>
            <a:r>
              <a:rPr lang="en-US" altLang="zh-TW" dirty="0" smtClean="0"/>
              <a:t>!</a:t>
            </a:r>
          </a:p>
          <a:p>
            <a:r>
              <a:rPr lang="zh-TW" altLang="en-US" dirty="0" smtClean="0"/>
              <a:t>往兩邊走</a:t>
            </a:r>
            <a:r>
              <a:rPr lang="en-US" altLang="zh-TW" dirty="0" smtClean="0"/>
              <a:t>~</a:t>
            </a:r>
            <a:endParaRPr lang="en-US" altLang="zh-TW" dirty="0" smtClean="0"/>
          </a:p>
        </p:txBody>
      </p:sp>
      <p:sp>
        <p:nvSpPr>
          <p:cNvPr id="5" name="文字方塊 4"/>
          <p:cNvSpPr txBox="1"/>
          <p:nvPr/>
        </p:nvSpPr>
        <p:spPr>
          <a:xfrm>
            <a:off x="457200" y="3315768"/>
            <a:ext cx="205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Sample a:</a:t>
            </a:r>
          </a:p>
          <a:p>
            <a:r>
              <a:rPr lang="en-US" altLang="zh-TW" dirty="0"/>
              <a:t>1 4</a:t>
            </a:r>
          </a:p>
          <a:p>
            <a:endParaRPr lang="en-US" altLang="zh-TW" dirty="0"/>
          </a:p>
          <a:p>
            <a:r>
              <a:rPr lang="en-US" altLang="zh-TW" dirty="0"/>
              <a:t>2</a:t>
            </a:r>
          </a:p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3352800" y="3315768"/>
            <a:ext cx="205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Sample </a:t>
            </a:r>
            <a:r>
              <a:rPr lang="en-US" altLang="zh-TW" dirty="0" smtClean="0"/>
              <a:t>b:</a:t>
            </a:r>
            <a:endParaRPr lang="en-US" altLang="zh-TW" dirty="0"/>
          </a:p>
          <a:p>
            <a:r>
              <a:rPr lang="en-US" altLang="zh-TW" dirty="0" smtClean="0"/>
              <a:t>7 5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1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4825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Recursive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Sample – odd or even?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Hanoi Tower</a:t>
            </a:r>
            <a:endParaRPr kumimoji="1" lang="en-US" altLang="zh-TW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#2 – Shortest path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Sort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Implement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6418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Sort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1248294"/>
          </a:xfrm>
        </p:spPr>
        <p:txBody>
          <a:bodyPr/>
          <a:lstStyle/>
          <a:p>
            <a:r>
              <a:rPr lang="en-US" altLang="zh-TW" dirty="0" smtClean="0"/>
              <a:t>Implement insertion sort or merge </a:t>
            </a:r>
            <a:r>
              <a:rPr lang="en-US" altLang="zh-TW" dirty="0" smtClean="0"/>
              <a:t>sort.</a:t>
            </a:r>
            <a:endParaRPr lang="en-US" altLang="zh-TW" dirty="0" smtClean="0"/>
          </a:p>
          <a:p>
            <a:r>
              <a:rPr lang="en-US" altLang="zh-TW" dirty="0" smtClean="0"/>
              <a:t>Given </a:t>
            </a:r>
            <a:r>
              <a:rPr lang="en-US" altLang="zh-TW" dirty="0" smtClean="0"/>
              <a:t>n and </a:t>
            </a:r>
            <a:r>
              <a:rPr lang="en-US" altLang="zh-TW" dirty="0" smtClean="0"/>
              <a:t>n numbers</a:t>
            </a:r>
            <a:r>
              <a:rPr lang="en-US" altLang="zh-TW" dirty="0" smtClean="0"/>
              <a:t>, output the sorted sequence.</a:t>
            </a:r>
            <a:endParaRPr lang="en-US" altLang="zh-TW" dirty="0"/>
          </a:p>
        </p:txBody>
      </p:sp>
      <p:sp>
        <p:nvSpPr>
          <p:cNvPr id="4" name="文字方塊 3"/>
          <p:cNvSpPr txBox="1"/>
          <p:nvPr/>
        </p:nvSpPr>
        <p:spPr>
          <a:xfrm>
            <a:off x="457200" y="3273039"/>
            <a:ext cx="205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Sample a</a:t>
            </a:r>
            <a:r>
              <a:rPr lang="en-US" altLang="zh-TW" dirty="0" smtClean="0"/>
              <a:t>:</a:t>
            </a:r>
          </a:p>
          <a:p>
            <a:r>
              <a:rPr lang="en-US" altLang="zh-TW" dirty="0"/>
              <a:t>6</a:t>
            </a:r>
          </a:p>
          <a:p>
            <a:r>
              <a:rPr lang="en-US" altLang="zh-TW" dirty="0"/>
              <a:t>9</a:t>
            </a:r>
            <a:r>
              <a:rPr lang="en-US" altLang="zh-TW" dirty="0" smtClean="0"/>
              <a:t> 7 5 1 11 16</a:t>
            </a:r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1 5 7 9 11 16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2840052" y="3273039"/>
            <a:ext cx="205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Sample </a:t>
            </a:r>
            <a:r>
              <a:rPr lang="en-US" altLang="zh-TW" dirty="0" smtClean="0"/>
              <a:t>b:</a:t>
            </a:r>
          </a:p>
          <a:p>
            <a:r>
              <a:rPr lang="en-US" altLang="zh-TW" dirty="0" smtClean="0"/>
              <a:t>8</a:t>
            </a:r>
          </a:p>
          <a:p>
            <a:r>
              <a:rPr lang="en-US" altLang="zh-TW" dirty="0" smtClean="0"/>
              <a:t>8 6 7 9 15 6 20 1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1 6 6 7 8 9 15 20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5458626" y="3273039"/>
            <a:ext cx="20509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Sample </a:t>
            </a:r>
            <a:r>
              <a:rPr lang="en-US" altLang="zh-TW" dirty="0"/>
              <a:t>c</a:t>
            </a:r>
            <a:r>
              <a:rPr lang="en-US" altLang="zh-TW" dirty="0" smtClean="0"/>
              <a:t>:</a:t>
            </a:r>
            <a:endParaRPr lang="en-US" altLang="zh-TW" dirty="0" smtClean="0"/>
          </a:p>
          <a:p>
            <a:r>
              <a:rPr lang="en-US" altLang="zh-TW" dirty="0" smtClean="0"/>
              <a:t>4</a:t>
            </a:r>
          </a:p>
          <a:p>
            <a:r>
              <a:rPr lang="en-US" altLang="zh-TW" dirty="0" smtClean="0"/>
              <a:t>4 3 2 1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1 2 3 4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392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Recursive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Sample – odd or even?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Practice #1 – </a:t>
            </a:r>
            <a:r>
              <a:rPr kumimoji="1" lang="en-US" altLang="zh-TW" sz="2800" dirty="0">
                <a:latin typeface="+mn-ea"/>
              </a:rPr>
              <a:t>Hanoi Tower</a:t>
            </a:r>
            <a:endParaRPr kumimoji="1" lang="en-US" altLang="zh-TW" sz="28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Practice #2 – Shortest path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Sort and Search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Implement</a:t>
            </a:r>
          </a:p>
        </p:txBody>
      </p:sp>
    </p:spTree>
    <p:extLst>
      <p:ext uri="{BB962C8B-B14F-4D97-AF65-F5344CB8AC3E}">
        <p14:creationId xmlns:p14="http://schemas.microsoft.com/office/powerpoint/2010/main" val="1846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Recursive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Sample – odd or even?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Hanoi Tower</a:t>
            </a:r>
            <a:endParaRPr kumimoji="1" lang="en-US" altLang="zh-TW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#2 – Shortest path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Sort and Search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#3 – Implement</a:t>
            </a:r>
          </a:p>
        </p:txBody>
      </p:sp>
    </p:spTree>
    <p:extLst>
      <p:ext uri="{BB962C8B-B14F-4D97-AF65-F5344CB8AC3E}">
        <p14:creationId xmlns:p14="http://schemas.microsoft.com/office/powerpoint/2010/main" val="80757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Recursive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dirty="0" smtClean="0"/>
              <a:t>A </a:t>
            </a:r>
            <a:r>
              <a:rPr lang="en-US" altLang="zh-TW" dirty="0"/>
              <a:t>function is recursive if it invokes </a:t>
            </a:r>
            <a:r>
              <a:rPr lang="en-US" altLang="zh-TW" dirty="0" smtClean="0"/>
              <a:t>itself.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dirty="0" smtClean="0"/>
              <a:t>Like induction (</a:t>
            </a:r>
            <a:r>
              <a:rPr lang="zh-TW" altLang="en-US" dirty="0" smtClean="0"/>
              <a:t>數學歸納法</a:t>
            </a:r>
            <a:r>
              <a:rPr lang="en-US" altLang="zh-TW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dirty="0" smtClean="0"/>
              <a:t>Three important elements</a:t>
            </a:r>
          </a:p>
          <a:p>
            <a:pPr marL="800100" lvl="1" indent="-342900"/>
            <a:r>
              <a:rPr lang="en-US" altLang="zh-TW" dirty="0" smtClean="0"/>
              <a:t>Base case</a:t>
            </a:r>
          </a:p>
          <a:p>
            <a:pPr marL="800100" lvl="1" indent="-342900"/>
            <a:r>
              <a:rPr lang="en-US" altLang="zh-TW" dirty="0" smtClean="0"/>
              <a:t>Inductive step</a:t>
            </a:r>
          </a:p>
          <a:p>
            <a:pPr marL="800100" lvl="1" indent="-342900"/>
            <a:r>
              <a:rPr lang="en-US" altLang="zh-TW" dirty="0" smtClean="0"/>
              <a:t>Any given input is will reach the base case through inductive step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49716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Sample – odd or even</a:t>
            </a:r>
            <a:r>
              <a:rPr lang="en-US" altLang="zh-TW" dirty="0" smtClean="0"/>
              <a:t>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Suppose we don‘t have * and %, how can we tell a number is odd or even using recursive?</a:t>
            </a:r>
          </a:p>
          <a:p>
            <a:pPr marL="457200" indent="-457200">
              <a:buAutoNum type="arabicPeriod"/>
            </a:pPr>
            <a:r>
              <a:rPr lang="en-US" altLang="zh-TW" dirty="0" smtClean="0"/>
              <a:t>Base case: 0 is even, 1 is odd.</a:t>
            </a:r>
          </a:p>
          <a:p>
            <a:pPr marL="457200" indent="-457200">
              <a:buAutoNum type="arabicPeriod"/>
            </a:pPr>
            <a:r>
              <a:rPr lang="en-US" altLang="zh-TW" dirty="0" smtClean="0"/>
              <a:t>Inductive step: If a is odd, same as a-2. </a:t>
            </a:r>
            <a:r>
              <a:rPr lang="en-US" altLang="zh-TW" dirty="0"/>
              <a:t>If a </a:t>
            </a:r>
            <a:r>
              <a:rPr lang="en-US" altLang="zh-TW" dirty="0" smtClean="0"/>
              <a:t>is even, </a:t>
            </a:r>
            <a:r>
              <a:rPr lang="en-US" altLang="zh-TW" dirty="0"/>
              <a:t>same as </a:t>
            </a:r>
            <a:r>
              <a:rPr lang="en-US" altLang="zh-TW" dirty="0" smtClean="0"/>
              <a:t>a-2.</a:t>
            </a:r>
          </a:p>
          <a:p>
            <a:pPr marL="457200" indent="-457200">
              <a:buAutoNum type="arabicPeriod"/>
            </a:pPr>
            <a:r>
              <a:rPr lang="en-US" altLang="zh-TW" dirty="0" smtClean="0"/>
              <a:t>Any natural number will finally be 0 or 1 if it keeps decreasing by 2.</a:t>
            </a:r>
          </a:p>
          <a:p>
            <a:pPr marL="800100" lvl="1" indent="-342900"/>
            <a:r>
              <a:rPr lang="en-US" altLang="zh-TW" dirty="0" smtClean="0"/>
              <a:t>If there may be some input less than 0.</a:t>
            </a:r>
          </a:p>
        </p:txBody>
      </p:sp>
    </p:spTree>
    <p:extLst>
      <p:ext uri="{BB962C8B-B14F-4D97-AF65-F5344CB8AC3E}">
        <p14:creationId xmlns:p14="http://schemas.microsoft.com/office/powerpoint/2010/main" val="23849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Sample – odd or even?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b</a:t>
            </a:r>
            <a:r>
              <a:rPr lang="en-US" altLang="zh-TW" dirty="0" smtClean="0"/>
              <a:t>ool odd(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input) {</a:t>
            </a:r>
          </a:p>
          <a:p>
            <a:r>
              <a:rPr lang="en-US" altLang="zh-TW" dirty="0" smtClean="0"/>
              <a:t>	if(input == 1)</a:t>
            </a:r>
          </a:p>
          <a:p>
            <a:r>
              <a:rPr lang="en-US" altLang="zh-TW" dirty="0"/>
              <a:t>	</a:t>
            </a:r>
            <a:r>
              <a:rPr lang="en-US" altLang="zh-TW" dirty="0" smtClean="0"/>
              <a:t>	return true;</a:t>
            </a:r>
          </a:p>
          <a:p>
            <a:r>
              <a:rPr lang="en-US" altLang="zh-TW" dirty="0"/>
              <a:t>	</a:t>
            </a:r>
            <a:r>
              <a:rPr lang="en-US" altLang="zh-TW" dirty="0" smtClean="0"/>
              <a:t>else if(input == 0)</a:t>
            </a:r>
          </a:p>
          <a:p>
            <a:r>
              <a:rPr lang="en-US" altLang="zh-TW" dirty="0"/>
              <a:t>	</a:t>
            </a:r>
            <a:r>
              <a:rPr lang="en-US" altLang="zh-TW" dirty="0" smtClean="0"/>
              <a:t>	return false;</a:t>
            </a:r>
          </a:p>
          <a:p>
            <a:r>
              <a:rPr lang="en-US" altLang="zh-TW" dirty="0"/>
              <a:t>	</a:t>
            </a:r>
            <a:r>
              <a:rPr lang="en-US" altLang="zh-TW" dirty="0" smtClean="0"/>
              <a:t>else</a:t>
            </a:r>
          </a:p>
          <a:p>
            <a:r>
              <a:rPr lang="en-US" altLang="zh-TW" dirty="0"/>
              <a:t>	</a:t>
            </a:r>
            <a:r>
              <a:rPr lang="en-US" altLang="zh-TW" dirty="0" smtClean="0"/>
              <a:t>	return odd(input-2);</a:t>
            </a:r>
          </a:p>
          <a:p>
            <a:r>
              <a:rPr lang="en-US" altLang="zh-TW" dirty="0" smtClean="0"/>
              <a:t>}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431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Recursive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Sample – odd or even?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Practice #1 – </a:t>
            </a:r>
            <a:r>
              <a:rPr kumimoji="1" lang="en-US" altLang="zh-TW" sz="2800" dirty="0">
                <a:latin typeface="+mn-ea"/>
              </a:rPr>
              <a:t>Hanoi Tower</a:t>
            </a:r>
            <a:endParaRPr kumimoji="1" lang="en-US" altLang="zh-TW" sz="28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#2 – Shortest path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Sort and Search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Practice #3 – Implement</a:t>
            </a:r>
          </a:p>
        </p:txBody>
      </p:sp>
    </p:spTree>
    <p:extLst>
      <p:ext uri="{BB962C8B-B14F-4D97-AF65-F5344CB8AC3E}">
        <p14:creationId xmlns:p14="http://schemas.microsoft.com/office/powerpoint/2010/main" val="239611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Practice #1 – Hanoi </a:t>
            </a:r>
            <a:r>
              <a:rPr lang="en-US" altLang="zh-TW" dirty="0" smtClean="0"/>
              <a:t>Tower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0" dirty="0"/>
              <a:t>The objective of the puzzle is to move the entire stack to another rod, obeying the following simple rules:</a:t>
            </a:r>
          </a:p>
          <a:p>
            <a:r>
              <a:rPr lang="en-US" altLang="zh-TW" b="0" dirty="0" smtClean="0"/>
              <a:t>1. Only </a:t>
            </a:r>
            <a:r>
              <a:rPr lang="en-US" altLang="zh-TW" b="0" dirty="0"/>
              <a:t>one disk can be moved at a time.</a:t>
            </a:r>
          </a:p>
          <a:p>
            <a:r>
              <a:rPr lang="en-US" altLang="zh-TW" b="0" dirty="0" smtClean="0"/>
              <a:t>2. Each </a:t>
            </a:r>
            <a:r>
              <a:rPr lang="en-US" altLang="zh-TW" b="0" dirty="0"/>
              <a:t>move consists of taking the upper disk from one of the stacks and placing it on top of another stack i.e. a disk can only be moved if it is the uppermost disk on a stack.</a:t>
            </a:r>
          </a:p>
          <a:p>
            <a:r>
              <a:rPr lang="en-US" altLang="zh-TW" b="0" dirty="0" smtClean="0"/>
              <a:t>3. No </a:t>
            </a:r>
            <a:r>
              <a:rPr lang="en-US" altLang="zh-TW" b="0" dirty="0"/>
              <a:t>disk may be placed on top of a smaller disk.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4047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Practice #1 – Hanoi Tower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14616" y="2298357"/>
            <a:ext cx="90616" cy="3534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4353697" y="2298357"/>
            <a:ext cx="90616" cy="3534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7162799" y="2298357"/>
            <a:ext cx="90616" cy="3534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1280982" y="4734028"/>
            <a:ext cx="848498" cy="27184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920577" y="5152765"/>
            <a:ext cx="1569309" cy="27184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橢圓 9"/>
          <p:cNvSpPr/>
          <p:nvPr/>
        </p:nvSpPr>
        <p:spPr>
          <a:xfrm>
            <a:off x="607540" y="5571502"/>
            <a:ext cx="2014152" cy="27184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742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L 0.59687 0.121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44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0.28958 0.06505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687 0.1213 L 0.29965 0.0648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61" y="-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60677 -0.00093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3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965 0.06482 L -0.00989 0.1222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83" y="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958 0.06505 L 0.60677 0.00811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69" y="-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0.12223 L 0.60677 -0.00115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33" y="-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3127</TotalTime>
  <Words>693</Words>
  <Application>Microsoft Office PowerPoint</Application>
  <PresentationFormat>如螢幕大小 (4:3)</PresentationFormat>
  <Paragraphs>139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1" baseType="lpstr">
      <vt:lpstr>微軟正黑體</vt:lpstr>
      <vt:lpstr>新細明體</vt:lpstr>
      <vt:lpstr>Arial</vt:lpstr>
      <vt:lpstr>Arial Black</vt:lpstr>
      <vt:lpstr>Calibri</vt:lpstr>
      <vt:lpstr>基礎</vt:lpstr>
      <vt:lpstr>Lab #05</vt:lpstr>
      <vt:lpstr>Agenda</vt:lpstr>
      <vt:lpstr>Agenda</vt:lpstr>
      <vt:lpstr>Recursive</vt:lpstr>
      <vt:lpstr>Sample – odd or even?</vt:lpstr>
      <vt:lpstr>Sample – odd or even?</vt:lpstr>
      <vt:lpstr>Agenda</vt:lpstr>
      <vt:lpstr>Practice #1 – Hanoi Tower</vt:lpstr>
      <vt:lpstr>Practice #1 – Hanoi Tower</vt:lpstr>
      <vt:lpstr>Practice #1 – Hanoi Tower</vt:lpstr>
      <vt:lpstr>Agenda</vt:lpstr>
      <vt:lpstr>Practice #2 – Shortest path</vt:lpstr>
      <vt:lpstr>Practice #2 – Shortest path</vt:lpstr>
      <vt:lpstr>Agenda</vt:lpstr>
      <vt:lpstr>Sort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weihung</cp:lastModifiedBy>
  <cp:revision>186</cp:revision>
  <dcterms:created xsi:type="dcterms:W3CDTF">2015-03-03T01:58:10Z</dcterms:created>
  <dcterms:modified xsi:type="dcterms:W3CDTF">2016-04-05T10:04:57Z</dcterms:modified>
</cp:coreProperties>
</file>