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7"/>
  </p:notesMasterIdLst>
  <p:sldIdLst>
    <p:sldId id="256" r:id="rId2"/>
    <p:sldId id="346" r:id="rId3"/>
    <p:sldId id="332" r:id="rId4"/>
    <p:sldId id="334" r:id="rId5"/>
    <p:sldId id="336" r:id="rId6"/>
    <p:sldId id="345" r:id="rId7"/>
    <p:sldId id="333" r:id="rId8"/>
    <p:sldId id="335" r:id="rId9"/>
    <p:sldId id="311" r:id="rId10"/>
    <p:sldId id="286" r:id="rId11"/>
    <p:sldId id="337" r:id="rId12"/>
    <p:sldId id="338" r:id="rId13"/>
    <p:sldId id="287" r:id="rId14"/>
    <p:sldId id="339" r:id="rId15"/>
    <p:sldId id="340" r:id="rId16"/>
    <p:sldId id="291" r:id="rId17"/>
    <p:sldId id="293" r:id="rId18"/>
    <p:sldId id="327" r:id="rId19"/>
    <p:sldId id="347" r:id="rId20"/>
    <p:sldId id="341" r:id="rId21"/>
    <p:sldId id="343" r:id="rId22"/>
    <p:sldId id="344" r:id="rId23"/>
    <p:sldId id="342" r:id="rId24"/>
    <p:sldId id="318" r:id="rId25"/>
    <p:sldId id="317" r:id="rId2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424" autoAdjust="0"/>
  </p:normalViewPr>
  <p:slideViewPr>
    <p:cSldViewPr snapToGrid="0" snapToObjects="1">
      <p:cViewPr>
        <p:scale>
          <a:sx n="90" d="100"/>
          <a:sy n="90" d="100"/>
        </p:scale>
        <p:origin x="645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static 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函式成員中不可以使用任何非 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static 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變數成員，這是因為沒有 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instance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，那些成員當然不存在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13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31872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2016/5/2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</a:t>
            </a:r>
            <a:r>
              <a:rPr kumimoji="1" lang="en-US" altLang="zh-TW" dirty="0" smtClean="0"/>
              <a:t>#11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2016/05/04 </a:t>
            </a:r>
            <a:r>
              <a:rPr kumimoji="1" lang="en-US" altLang="zh-TW" dirty="0" smtClean="0"/>
              <a:t>(week 11)</a:t>
            </a:r>
          </a:p>
          <a:p>
            <a:r>
              <a:rPr kumimoji="1" lang="en-US" altLang="zh-TW" dirty="0" smtClean="0"/>
              <a:t>Presenter: </a:t>
            </a:r>
            <a:r>
              <a:rPr kumimoji="1" lang="en-US" altLang="zh-TW" dirty="0" smtClean="0"/>
              <a:t>&lt;1000&gt;&lt;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Static members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3449" y="1752600"/>
            <a:ext cx="8716616" cy="437356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b="0" dirty="0">
                <a:latin typeface="+mn-ea"/>
              </a:rPr>
              <a:t>A class contains some instance variables and functions. </a:t>
            </a:r>
            <a:endParaRPr lang="en-US" altLang="zh-TW" b="0" dirty="0" smtClean="0">
              <a:latin typeface="+mn-ea"/>
            </a:endParaRPr>
          </a:p>
          <a:p>
            <a:r>
              <a:rPr lang="en-US" altLang="zh-TW" b="0" dirty="0" smtClean="0">
                <a:latin typeface="+mn-ea"/>
              </a:rPr>
              <a:t>  </a:t>
            </a:r>
            <a:r>
              <a:rPr lang="en-US" altLang="zh-TW" sz="1800" b="0" dirty="0" smtClean="0">
                <a:latin typeface="+mn-ea"/>
              </a:rPr>
              <a:t> – </a:t>
            </a:r>
            <a:r>
              <a:rPr lang="en-US" altLang="zh-TW" sz="1800" b="0" dirty="0">
                <a:latin typeface="+mn-ea"/>
              </a:rPr>
              <a:t>Each object has its own copy of instance variables and functions</a:t>
            </a:r>
            <a:r>
              <a:rPr lang="en-US" altLang="zh-TW" sz="1800" b="0" dirty="0" smtClean="0">
                <a:latin typeface="+mn-ea"/>
              </a:rPr>
              <a:t>.</a:t>
            </a:r>
          </a:p>
          <a:p>
            <a:r>
              <a:rPr lang="en-US" altLang="zh-TW" sz="1800" b="0" dirty="0" smtClean="0">
                <a:latin typeface="+mn-ea"/>
              </a:rPr>
              <a:t> </a:t>
            </a:r>
            <a:endParaRPr lang="en-US" altLang="zh-TW" sz="1800" b="0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b="0" dirty="0" smtClean="0">
                <a:latin typeface="+mn-ea"/>
              </a:rPr>
              <a:t>A </a:t>
            </a:r>
            <a:r>
              <a:rPr lang="en-US" altLang="zh-TW" b="0" dirty="0">
                <a:latin typeface="+mn-ea"/>
              </a:rPr>
              <a:t>member variable/function may be an attribute/operation of a class</a:t>
            </a:r>
            <a:r>
              <a:rPr lang="en-US" altLang="zh-TW" b="0" dirty="0" smtClean="0">
                <a:latin typeface="+mn-ea"/>
              </a:rPr>
              <a:t>.</a:t>
            </a:r>
          </a:p>
          <a:p>
            <a:r>
              <a:rPr lang="en-US" altLang="zh-TW" b="0" dirty="0">
                <a:latin typeface="+mn-ea"/>
              </a:rPr>
              <a:t> </a:t>
            </a:r>
            <a:r>
              <a:rPr lang="en-US" altLang="zh-TW" sz="1800" b="0" dirty="0" smtClean="0">
                <a:latin typeface="+mn-ea"/>
              </a:rPr>
              <a:t>  </a:t>
            </a:r>
            <a:r>
              <a:rPr lang="en-US" altLang="zh-TW" sz="1800" b="0" dirty="0">
                <a:latin typeface="+mn-ea"/>
              </a:rPr>
              <a:t>– When the attribute/operation is class-specific rather than object-specific. </a:t>
            </a:r>
            <a:endParaRPr lang="en-US" altLang="zh-TW" sz="1800" b="0" dirty="0" smtClean="0">
              <a:latin typeface="+mn-ea"/>
            </a:endParaRPr>
          </a:p>
          <a:p>
            <a:r>
              <a:rPr lang="en-US" altLang="zh-TW" sz="1800" b="0" dirty="0">
                <a:latin typeface="+mn-ea"/>
              </a:rPr>
              <a:t> </a:t>
            </a:r>
            <a:r>
              <a:rPr lang="en-US" altLang="zh-TW" b="0" dirty="0" smtClean="0">
                <a:latin typeface="+mn-ea"/>
              </a:rPr>
              <a:t>  </a:t>
            </a:r>
            <a:r>
              <a:rPr lang="en-US" altLang="zh-TW" sz="1800" b="0" dirty="0" smtClean="0">
                <a:latin typeface="+mn-ea"/>
              </a:rPr>
              <a:t>– </a:t>
            </a:r>
            <a:r>
              <a:rPr lang="en-US" altLang="zh-TW" sz="1800" b="0" dirty="0">
                <a:latin typeface="+mn-ea"/>
              </a:rPr>
              <a:t>A class-specific attribute/operation should be identical for all objects.</a:t>
            </a:r>
            <a:r>
              <a:rPr lang="en-US" altLang="zh-TW" b="0" dirty="0">
                <a:latin typeface="+mn-ea"/>
              </a:rPr>
              <a:t> </a:t>
            </a:r>
          </a:p>
          <a:p>
            <a:endParaRPr lang="en-US" altLang="zh-TW" b="0" dirty="0" smtClean="0">
              <a:latin typeface="+mn-ea"/>
            </a:endParaRPr>
          </a:p>
          <a:p>
            <a:r>
              <a:rPr lang="en-US" altLang="zh-TW" b="0" dirty="0" smtClean="0">
                <a:latin typeface="+mn-ea"/>
              </a:rPr>
              <a:t>• </a:t>
            </a:r>
            <a:r>
              <a:rPr lang="en-US" altLang="zh-TW" b="0" dirty="0">
                <a:latin typeface="+mn-ea"/>
              </a:rPr>
              <a:t>These variables/functions are called static members. </a:t>
            </a:r>
            <a:endParaRPr lang="zh-TW" altLang="en-US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98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56104"/>
          </a:xfrm>
        </p:spPr>
        <p:txBody>
          <a:bodyPr/>
          <a:lstStyle/>
          <a:p>
            <a:r>
              <a:rPr lang="en-US" altLang="zh-TW" dirty="0" smtClean="0">
                <a:latin typeface="+mn-ea"/>
                <a:ea typeface="+mn-ea"/>
              </a:rPr>
              <a:t>IDEA of Static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73326" y="189340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5070" y="1980480"/>
            <a:ext cx="2604052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400" dirty="0"/>
              <a:t>#include&lt;iostream&gt;</a:t>
            </a:r>
          </a:p>
          <a:p>
            <a:r>
              <a:rPr lang="zh-TW" altLang="en-US" sz="1400" dirty="0"/>
              <a:t>using namespace std;</a:t>
            </a:r>
          </a:p>
          <a:p>
            <a:endParaRPr lang="zh-TW" altLang="en-US" sz="1400" dirty="0"/>
          </a:p>
          <a:p>
            <a:r>
              <a:rPr lang="zh-TW" altLang="en-US" sz="1400" dirty="0"/>
              <a:t>void func(void) {</a:t>
            </a:r>
          </a:p>
          <a:p>
            <a:r>
              <a:rPr lang="zh-TW" altLang="en-US" sz="1400" dirty="0"/>
              <a:t>	int x = 1; </a:t>
            </a:r>
          </a:p>
          <a:p>
            <a:r>
              <a:rPr lang="zh-TW" altLang="en-US" sz="1400" dirty="0"/>
              <a:t>	cout&lt;&lt;"x = "&lt;&lt;x&lt;&lt;endl;</a:t>
            </a:r>
          </a:p>
          <a:p>
            <a:r>
              <a:rPr lang="zh-TW" altLang="en-US" sz="1400" dirty="0"/>
              <a:t>	++x; </a:t>
            </a:r>
          </a:p>
          <a:p>
            <a:r>
              <a:rPr lang="zh-TW" altLang="en-US" sz="1400" dirty="0"/>
              <a:t>} </a:t>
            </a:r>
          </a:p>
          <a:p>
            <a:endParaRPr lang="zh-TW" altLang="en-US" sz="1400" dirty="0"/>
          </a:p>
          <a:p>
            <a:r>
              <a:rPr lang="zh-TW" altLang="en-US" sz="1400" dirty="0"/>
              <a:t>int main() {</a:t>
            </a:r>
          </a:p>
          <a:p>
            <a:r>
              <a:rPr lang="zh-TW" altLang="en-US" sz="1400" dirty="0"/>
              <a:t>	for (int i=0; i&lt;5; ++i) {</a:t>
            </a:r>
          </a:p>
          <a:p>
            <a:r>
              <a:rPr lang="zh-TW" altLang="en-US" sz="1400" dirty="0"/>
              <a:t> 		func( );</a:t>
            </a:r>
          </a:p>
          <a:p>
            <a:r>
              <a:rPr lang="zh-TW" altLang="en-US" sz="1400" dirty="0"/>
              <a:t>	}</a:t>
            </a:r>
          </a:p>
          <a:p>
            <a:r>
              <a:rPr lang="zh-TW" altLang="en-US" sz="1400" dirty="0"/>
              <a:t>} </a:t>
            </a:r>
          </a:p>
        </p:txBody>
      </p:sp>
      <p:sp>
        <p:nvSpPr>
          <p:cNvPr id="10" name="矩形 9"/>
          <p:cNvSpPr/>
          <p:nvPr/>
        </p:nvSpPr>
        <p:spPr>
          <a:xfrm>
            <a:off x="1261026" y="1584499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>
                <a:solidFill>
                  <a:srgbClr val="333333"/>
                </a:solidFill>
                <a:latin typeface="微軟正黑體" panose="020B0604030504040204" pitchFamily="34" charset="-120"/>
              </a:rPr>
              <a:t>未使用</a:t>
            </a:r>
            <a:r>
              <a:rPr lang="en-US" altLang="zh-TW" b="1" dirty="0">
                <a:solidFill>
                  <a:srgbClr val="333333"/>
                </a:solidFill>
                <a:latin typeface="微軟正黑體" panose="020B0604030504040204" pitchFamily="34" charset="-120"/>
              </a:rPr>
              <a:t>static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423888" y="523713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>
                <a:solidFill>
                  <a:srgbClr val="333333"/>
                </a:solidFill>
                <a:latin typeface="微軟正黑體" panose="020B0604030504040204" pitchFamily="34" charset="-120"/>
              </a:rPr>
              <a:t>執行結果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682088" y="5504912"/>
            <a:ext cx="93427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endParaRPr lang="zh-TW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4565374" y="1980480"/>
            <a:ext cx="3549925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400" dirty="0"/>
              <a:t>#include&lt;iostream&gt;</a:t>
            </a:r>
          </a:p>
          <a:p>
            <a:r>
              <a:rPr lang="zh-TW" altLang="en-US" sz="1400" dirty="0"/>
              <a:t>using namespace std;</a:t>
            </a:r>
          </a:p>
          <a:p>
            <a:endParaRPr lang="zh-TW" altLang="en-US" sz="1400" dirty="0"/>
          </a:p>
          <a:p>
            <a:r>
              <a:rPr lang="zh-TW" altLang="en-US" sz="1400" dirty="0"/>
              <a:t>void func(void) {</a:t>
            </a:r>
          </a:p>
          <a:p>
            <a:r>
              <a:rPr lang="zh-TW" altLang="en-US" sz="1400" dirty="0"/>
              <a:t>	</a:t>
            </a:r>
            <a:r>
              <a:rPr lang="en-US" altLang="zh-TW" sz="1400" dirty="0" smtClean="0">
                <a:solidFill>
                  <a:srgbClr val="FF0000"/>
                </a:solidFill>
              </a:rPr>
              <a:t>static</a:t>
            </a:r>
            <a:r>
              <a:rPr lang="en-US" altLang="zh-TW" sz="1400" dirty="0" smtClean="0"/>
              <a:t> </a:t>
            </a:r>
            <a:r>
              <a:rPr lang="zh-TW" altLang="en-US" sz="1400" dirty="0" smtClean="0"/>
              <a:t>int </a:t>
            </a:r>
            <a:r>
              <a:rPr lang="zh-TW" altLang="en-US" sz="1400" dirty="0"/>
              <a:t>x = 1; </a:t>
            </a:r>
            <a:r>
              <a:rPr lang="en-US" altLang="zh-TW" sz="1400" dirty="0" smtClean="0"/>
              <a:t>//</a:t>
            </a:r>
            <a:r>
              <a:rPr lang="zh-TW" altLang="en-US" sz="1400" dirty="0" smtClean="0"/>
              <a:t>只會初始化一次</a:t>
            </a:r>
            <a:endParaRPr lang="zh-TW" altLang="en-US" sz="1400" dirty="0"/>
          </a:p>
          <a:p>
            <a:r>
              <a:rPr lang="zh-TW" altLang="en-US" sz="1400" dirty="0"/>
              <a:t>	cout&lt;&lt;"x = "&lt;&lt;x&lt;&lt;endl;</a:t>
            </a:r>
          </a:p>
          <a:p>
            <a:r>
              <a:rPr lang="zh-TW" altLang="en-US" sz="1400" dirty="0"/>
              <a:t>	++x; </a:t>
            </a:r>
          </a:p>
          <a:p>
            <a:r>
              <a:rPr lang="zh-TW" altLang="en-US" sz="1400" dirty="0"/>
              <a:t>} </a:t>
            </a:r>
          </a:p>
          <a:p>
            <a:endParaRPr lang="zh-TW" altLang="en-US" sz="1400" dirty="0"/>
          </a:p>
          <a:p>
            <a:r>
              <a:rPr lang="zh-TW" altLang="en-US" sz="1400" dirty="0"/>
              <a:t>int main() {</a:t>
            </a:r>
          </a:p>
          <a:p>
            <a:r>
              <a:rPr lang="zh-TW" altLang="en-US" sz="1400" dirty="0"/>
              <a:t>	for (int i=0; i&lt;5; ++i) {</a:t>
            </a:r>
          </a:p>
          <a:p>
            <a:r>
              <a:rPr lang="zh-TW" altLang="en-US" sz="1400" dirty="0"/>
              <a:t> 		func( );</a:t>
            </a:r>
          </a:p>
          <a:p>
            <a:r>
              <a:rPr lang="zh-TW" altLang="en-US" sz="1400" dirty="0"/>
              <a:t>	}</a:t>
            </a:r>
          </a:p>
          <a:p>
            <a:r>
              <a:rPr lang="zh-TW" altLang="en-US" sz="1400" dirty="0"/>
              <a:t>} </a:t>
            </a:r>
          </a:p>
        </p:txBody>
      </p:sp>
      <p:sp>
        <p:nvSpPr>
          <p:cNvPr id="15" name="矩形 14"/>
          <p:cNvSpPr/>
          <p:nvPr/>
        </p:nvSpPr>
        <p:spPr>
          <a:xfrm>
            <a:off x="5021331" y="1584499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 smtClean="0">
                <a:solidFill>
                  <a:srgbClr val="333333"/>
                </a:solidFill>
                <a:latin typeface="微軟正黑體" panose="020B0604030504040204" pitchFamily="34" charset="-120"/>
              </a:rPr>
              <a:t>使用</a:t>
            </a:r>
            <a:r>
              <a:rPr lang="en-US" altLang="zh-TW" b="1" dirty="0">
                <a:solidFill>
                  <a:srgbClr val="333333"/>
                </a:solidFill>
                <a:latin typeface="微軟正黑體" panose="020B0604030504040204" pitchFamily="34" charset="-120"/>
              </a:rPr>
              <a:t>static</a:t>
            </a:r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184193" y="523713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>
                <a:solidFill>
                  <a:srgbClr val="333333"/>
                </a:solidFill>
                <a:latin typeface="微軟正黑體" panose="020B0604030504040204" pitchFamily="34" charset="-120"/>
              </a:rPr>
              <a:t>執行結果</a:t>
            </a:r>
            <a:endParaRPr lang="zh-TW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555974" y="5504911"/>
            <a:ext cx="9640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1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2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3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4</a:t>
            </a:r>
            <a:r>
              <a:rPr lang="en-US" altLang="zh-TW" sz="1400" dirty="0"/>
              <a:t/>
            </a:r>
            <a:br>
              <a:rPr lang="en-US" altLang="zh-TW" sz="1400" dirty="0"/>
            </a:br>
            <a:r>
              <a:rPr lang="en-US" altLang="zh-TW" sz="1400" dirty="0">
                <a:solidFill>
                  <a:srgbClr val="333333"/>
                </a:solidFill>
                <a:latin typeface="微軟正黑體" panose="020B0604030504040204" pitchFamily="34" charset="-120"/>
              </a:rPr>
              <a:t>x = 5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85776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Static members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0" dirty="0" smtClean="0">
                <a:latin typeface="+mn-ea"/>
              </a:rPr>
              <a:t>When </a:t>
            </a:r>
            <a:r>
              <a:rPr lang="en-US" altLang="zh-TW" sz="2800" b="0" dirty="0">
                <a:latin typeface="+mn-ea"/>
              </a:rPr>
              <a:t>the </a:t>
            </a:r>
            <a:r>
              <a:rPr lang="en-US" altLang="zh-TW" sz="2800" b="0" dirty="0" smtClean="0">
                <a:latin typeface="+mn-ea"/>
              </a:rPr>
              <a:t>attribute </a:t>
            </a:r>
            <a:r>
              <a:rPr lang="en-US" altLang="zh-TW" sz="2800" b="0" dirty="0">
                <a:latin typeface="+mn-ea"/>
              </a:rPr>
              <a:t>is </a:t>
            </a:r>
            <a:r>
              <a:rPr lang="en-US" altLang="zh-TW" sz="2800" b="0" dirty="0" smtClean="0">
                <a:solidFill>
                  <a:schemeClr val="accent5"/>
                </a:solidFill>
                <a:latin typeface="+mn-ea"/>
              </a:rPr>
              <a:t>class-specific </a:t>
            </a:r>
            <a:r>
              <a:rPr lang="en-US" altLang="zh-TW" sz="2800" b="0" dirty="0" smtClean="0">
                <a:latin typeface="+mn-ea"/>
              </a:rPr>
              <a:t>and</a:t>
            </a:r>
            <a:r>
              <a:rPr lang="en-US" altLang="zh-TW" sz="2800" b="0" dirty="0" smtClean="0">
                <a:solidFill>
                  <a:schemeClr val="accent5"/>
                </a:solidFill>
                <a:latin typeface="+mn-ea"/>
              </a:rPr>
              <a:t> </a:t>
            </a:r>
            <a:r>
              <a:rPr lang="en-US" altLang="zh-TW" sz="2800" b="0" dirty="0">
                <a:latin typeface="+mn-ea"/>
              </a:rPr>
              <a:t>s</a:t>
            </a:r>
            <a:r>
              <a:rPr lang="en-US" altLang="zh-TW" sz="2800" b="0" dirty="0" smtClean="0">
                <a:latin typeface="+mn-ea"/>
              </a:rPr>
              <a:t>hould </a:t>
            </a:r>
            <a:r>
              <a:rPr lang="en-US" altLang="zh-TW" sz="2800" b="0" dirty="0">
                <a:latin typeface="+mn-ea"/>
              </a:rPr>
              <a:t>be identical for all </a:t>
            </a:r>
            <a:r>
              <a:rPr lang="en-US" altLang="zh-TW" sz="2800" b="0" dirty="0" smtClean="0">
                <a:latin typeface="+mn-ea"/>
              </a:rPr>
              <a:t>objects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0" dirty="0" smtClean="0">
              <a:latin typeface="+mn-ea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1048870" y="2913209"/>
            <a:ext cx="6436659" cy="34412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Window </a:t>
            </a:r>
            <a:endParaRPr lang="en-US" altLang="zh-TW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status; // 0: min, 1: usual, 2: max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// 0: gray, ... </a:t>
            </a:r>
            <a:endParaRPr lang="en-US" altLang="zh-TW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(); 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void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setBarColor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color);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zh-TW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6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Static members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50719"/>
            <a:ext cx="7920318" cy="4373563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static variable should be initialized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  <a:cs typeface="Meiryo" panose="020B0604030504040204" pitchFamily="34" charset="-128"/>
              </a:rPr>
              <a:t>globally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kumimoji="1" lang="en-US" altLang="zh-TW" sz="2800" b="0" dirty="0" smtClean="0">
              <a:latin typeface="+mn-ea"/>
              <a:cs typeface="Meiryo" panose="020B060403050404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>To access </a:t>
            </a:r>
            <a:r>
              <a:rPr kumimoji="1" lang="en-US" altLang="zh-TW" sz="2800" b="0" dirty="0">
                <a:latin typeface="+mn-ea"/>
                <a:cs typeface="Meiryo" panose="020B0604030504040204" pitchFamily="34" charset="-128"/>
              </a:rPr>
              <a:t>static members, use </a:t>
            </a:r>
            <a: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  <a:t/>
            </a:r>
            <a:br>
              <a:rPr kumimoji="1" lang="en-US" altLang="zh-TW" sz="2800" b="0" dirty="0" smtClean="0">
                <a:latin typeface="+mn-ea"/>
                <a:cs typeface="Meiryo" panose="020B0604030504040204" pitchFamily="34" charset="-128"/>
              </a:rPr>
            </a:br>
            <a:r>
              <a:rPr lang="en-US" altLang="zh-TW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altLang="zh-TW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member </a:t>
            </a:r>
            <a:r>
              <a:rPr lang="en-US" altLang="zh-TW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endParaRPr lang="en-US" altLang="zh-TW" sz="2800" i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479176" y="2237906"/>
            <a:ext cx="4881283" cy="225910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Window::</a:t>
            </a:r>
            <a:r>
              <a:rPr lang="en-US" altLang="zh-TW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0;</a:t>
            </a:r>
          </a:p>
          <a:p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 Window::</a:t>
            </a:r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endParaRPr lang="en-US" altLang="zh-TW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barColor</a:t>
            </a:r>
            <a:r>
              <a:rPr lang="en-US" altLang="zh-TW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	//...</a:t>
            </a:r>
          </a:p>
        </p:txBody>
      </p:sp>
      <p:sp>
        <p:nvSpPr>
          <p:cNvPr id="8" name="矩形 7"/>
          <p:cNvSpPr/>
          <p:nvPr/>
        </p:nvSpPr>
        <p:spPr>
          <a:xfrm>
            <a:off x="1479176" y="5766337"/>
            <a:ext cx="4881283" cy="51588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sz="20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&lt;&lt; Window::</a:t>
            </a:r>
            <a:r>
              <a:rPr lang="en-US" altLang="zh-TW" sz="20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getBarColor</a:t>
            </a:r>
            <a:r>
              <a:rPr lang="en-US" altLang="zh-TW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318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cap="none" dirty="0">
                <a:latin typeface="+mj-ea"/>
              </a:rPr>
              <a:t>Static members</a:t>
            </a:r>
            <a:endParaRPr lang="zh-TW" altLang="en-US" dirty="0">
              <a:latin typeface="+mn-ea"/>
              <a:ea typeface="+mn-ea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816" t="12537" r="13083" b="16105"/>
          <a:stretch/>
        </p:blipFill>
        <p:spPr>
          <a:xfrm>
            <a:off x="496956" y="1590261"/>
            <a:ext cx="8036256" cy="48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1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cap="none" dirty="0">
                <a:latin typeface="+mj-ea"/>
              </a:rPr>
              <a:t>Static members</a:t>
            </a:r>
            <a:endParaRPr lang="zh-TW" altLang="en-US" dirty="0">
              <a:latin typeface="+mn-ea"/>
              <a:ea typeface="+mn-ea"/>
            </a:endParaRP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53" t="11968" r="13613" b="14174"/>
          <a:stretch/>
        </p:blipFill>
        <p:spPr>
          <a:xfrm>
            <a:off x="521804" y="1524318"/>
            <a:ext cx="7466848" cy="465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86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</a:t>
            </a:r>
            <a:r>
              <a:rPr kumimoji="1" lang="en-US" altLang="zh-TW" sz="4000" b="1" dirty="0" smtClean="0">
                <a:latin typeface="+mj-ea"/>
              </a:rPr>
              <a:t>#</a:t>
            </a:r>
            <a:r>
              <a:rPr kumimoji="1" lang="en-US" altLang="zh-TW" sz="4000" b="1" dirty="0">
                <a:latin typeface="+mj-ea"/>
              </a:rPr>
              <a:t>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Define a class </a:t>
            </a:r>
            <a:r>
              <a:rPr kumimoji="1" lang="en-US" altLang="zh-TW" sz="2800" dirty="0" smtClean="0">
                <a:latin typeface="+mn-ea"/>
              </a:rPr>
              <a:t>Student</a:t>
            </a:r>
            <a:r>
              <a:rPr kumimoji="1" lang="en-US" altLang="zh-TW" sz="2800" b="0" dirty="0" smtClean="0">
                <a:latin typeface="+mn-ea"/>
              </a:rPr>
              <a:t>, which include the vector of grades of the student.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should implement a static member "</a:t>
            </a:r>
            <a:r>
              <a:rPr kumimoji="1" lang="en-US" altLang="zh-TW" sz="2800" b="0" dirty="0" err="1" smtClean="0">
                <a:latin typeface="+mn-ea"/>
              </a:rPr>
              <a:t>gradeNum</a:t>
            </a:r>
            <a:r>
              <a:rPr kumimoji="1" lang="en-US" altLang="zh-TW" sz="2800" b="0" dirty="0" smtClean="0">
                <a:latin typeface="+mn-ea"/>
              </a:rPr>
              <a:t>" that is the number of  grades.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Assume there are </a:t>
            </a:r>
            <a:r>
              <a:rPr kumimoji="1" lang="en-US" altLang="zh-TW" sz="2800" b="0" dirty="0">
                <a:latin typeface="+mn-ea"/>
              </a:rPr>
              <a:t>3</a:t>
            </a:r>
            <a:r>
              <a:rPr kumimoji="1" lang="en-US" altLang="zh-TW" sz="2800" b="0" dirty="0" smtClean="0">
                <a:latin typeface="+mn-ea"/>
              </a:rPr>
              <a:t> students with 4 grades, you have to initialize 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1)	</a:t>
            </a:r>
            <a:r>
              <a:rPr kumimoji="1" lang="en-US" altLang="zh-TW" sz="2800" b="0" dirty="0" err="1" smtClean="0">
                <a:latin typeface="+mn-ea"/>
              </a:rPr>
              <a:t>gradeNum</a:t>
            </a:r>
            <a:r>
              <a:rPr kumimoji="1" lang="en-US" altLang="zh-TW" sz="2800" b="0" dirty="0" smtClean="0">
                <a:latin typeface="+mn-ea"/>
              </a:rPr>
              <a:t> to 4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2)	the grades of students to 0</a:t>
            </a:r>
          </a:p>
        </p:txBody>
      </p:sp>
    </p:spTree>
    <p:extLst>
      <p:ext uri="{BB962C8B-B14F-4D97-AF65-F5344CB8AC3E}">
        <p14:creationId xmlns:p14="http://schemas.microsoft.com/office/powerpoint/2010/main" val="18625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7503" y="1419639"/>
            <a:ext cx="829420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Use the member function </a:t>
            </a:r>
            <a:br>
              <a:rPr kumimoji="1" lang="en-US" altLang="zh-TW" sz="2400" b="0" dirty="0" smtClean="0">
                <a:latin typeface="+mn-ea"/>
              </a:rPr>
            </a:br>
            <a:r>
              <a:rPr lang="en-US" altLang="zh-TW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zh-TW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n)</a:t>
            </a:r>
            <a:r>
              <a:rPr kumimoji="1" lang="en-US" altLang="zh-TW" sz="2400" b="0" dirty="0" smtClean="0">
                <a:latin typeface="+mn-ea"/>
              </a:rPr>
              <a:t> (0</a:t>
            </a:r>
            <a:r>
              <a:rPr lang="zh-TW" altLang="en-US" sz="2400" dirty="0"/>
              <a:t> </a:t>
            </a:r>
            <a:r>
              <a:rPr lang="zh-TW" altLang="en-US" sz="2400" b="0" dirty="0" smtClean="0"/>
              <a:t>≤ </a:t>
            </a:r>
            <a:r>
              <a:rPr lang="en-US" altLang="zh-TW" sz="2400" b="0" dirty="0" smtClean="0"/>
              <a:t>n </a:t>
            </a:r>
            <a:r>
              <a:rPr lang="en-US" altLang="zh-TW" sz="2400" b="0" dirty="0"/>
              <a:t>&lt;</a:t>
            </a:r>
            <a:r>
              <a:rPr lang="zh-TW" altLang="en-US" sz="2400" b="0" dirty="0" smtClean="0"/>
              <a:t> </a:t>
            </a:r>
            <a:r>
              <a:rPr lang="en-US" altLang="zh-TW" sz="2400" b="0" dirty="0" err="1" smtClean="0"/>
              <a:t>gradeNum</a:t>
            </a:r>
            <a:r>
              <a:rPr kumimoji="1" lang="en-US" altLang="zh-TW" sz="2400" b="0" dirty="0" smtClean="0">
                <a:latin typeface="+mn-ea"/>
              </a:rPr>
              <a:t>) to get the (n+1)</a:t>
            </a:r>
            <a:r>
              <a:rPr kumimoji="1" lang="en-US" altLang="zh-TW" sz="2400" b="0" dirty="0" err="1" smtClean="0">
                <a:latin typeface="+mn-ea"/>
              </a:rPr>
              <a:t>th</a:t>
            </a:r>
            <a:r>
              <a:rPr kumimoji="1" lang="en-US" altLang="zh-TW" sz="2400" b="0" dirty="0" smtClean="0">
                <a:latin typeface="+mn-ea"/>
              </a:rPr>
              <a:t> grade of the </a:t>
            </a:r>
            <a:r>
              <a:rPr kumimoji="1" lang="en-US" altLang="zh-TW" sz="2400" b="0" dirty="0" smtClean="0">
                <a:latin typeface="+mn-ea"/>
              </a:rPr>
              <a:t>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member </a:t>
            </a:r>
            <a:r>
              <a:rPr kumimoji="1" lang="en-US" altLang="zh-TW" sz="2400" b="0" dirty="0">
                <a:latin typeface="+mn-ea"/>
              </a:rPr>
              <a:t>function </a:t>
            </a:r>
            <a:endParaRPr kumimoji="1" lang="en-US" altLang="zh-TW" sz="2400" b="0" dirty="0" smtClean="0">
              <a:latin typeface="+mn-ea"/>
            </a:endParaRPr>
          </a:p>
          <a:p>
            <a:r>
              <a:rPr kumimoji="1" lang="en-US" altLang="zh-TW" sz="2400" b="0" dirty="0">
                <a:latin typeface="+mn-ea"/>
                <a:cs typeface="Courier New" panose="02070309020205020404" pitchFamily="49" charset="0"/>
              </a:rPr>
              <a:t> </a:t>
            </a:r>
            <a:r>
              <a:rPr kumimoji="1" lang="en-US" altLang="zh-TW" sz="2400" b="0" dirty="0" smtClean="0">
                <a:latin typeface="+mn-ea"/>
                <a:cs typeface="Courier New" panose="02070309020205020404" pitchFamily="49" charset="0"/>
              </a:rPr>
              <a:t>  </a:t>
            </a:r>
            <a:r>
              <a:rPr lang="en-US" altLang="zh-TW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setGrade</a:t>
            </a:r>
            <a:r>
              <a:rPr lang="en-US" altLang="zh-TW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n, </a:t>
            </a:r>
            <a:r>
              <a:rPr lang="en-US" altLang="zh-TW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aGrade</a:t>
            </a:r>
            <a:r>
              <a:rPr lang="en-US" altLang="zh-TW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1" lang="en-US" altLang="zh-TW" sz="2400" b="0" dirty="0">
                <a:latin typeface="+mn-ea"/>
              </a:rPr>
              <a:t> to set the (n+1)</a:t>
            </a:r>
            <a:r>
              <a:rPr kumimoji="1" lang="en-US" altLang="zh-TW" sz="2400" b="0" dirty="0" err="1">
                <a:latin typeface="+mn-ea"/>
              </a:rPr>
              <a:t>th</a:t>
            </a:r>
            <a:r>
              <a:rPr kumimoji="1" lang="en-US" altLang="zh-TW" sz="2400" b="0" dirty="0">
                <a:latin typeface="+mn-ea"/>
              </a:rPr>
              <a:t> </a:t>
            </a:r>
            <a:r>
              <a:rPr kumimoji="1" lang="en-US" altLang="zh-TW" sz="2400" b="0" dirty="0" smtClean="0">
                <a:latin typeface="+mn-ea"/>
              </a:rPr>
              <a:t> </a:t>
            </a:r>
          </a:p>
          <a:p>
            <a:r>
              <a:rPr kumimoji="1" lang="en-US" altLang="zh-TW" sz="2400" b="0" dirty="0">
                <a:latin typeface="+mn-ea"/>
              </a:rPr>
              <a:t> </a:t>
            </a:r>
            <a:r>
              <a:rPr kumimoji="1" lang="en-US" altLang="zh-TW" sz="2400" b="0" dirty="0" smtClean="0">
                <a:latin typeface="+mn-ea"/>
              </a:rPr>
              <a:t>   grade </a:t>
            </a:r>
            <a:r>
              <a:rPr kumimoji="1" lang="en-US" altLang="zh-TW" sz="2400" b="0" dirty="0">
                <a:latin typeface="+mn-ea"/>
              </a:rPr>
              <a:t>of the 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Initialize the grades of 3 students and choose a student to output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Input:</a:t>
            </a:r>
            <a:r>
              <a:rPr kumimoji="1" lang="en-US" altLang="zh-TW" sz="2400" b="0" dirty="0">
                <a:latin typeface="+mn-ea"/>
              </a:rPr>
              <a:t>				</a:t>
            </a:r>
            <a:r>
              <a:rPr kumimoji="1" lang="en-US" altLang="zh-TW" sz="2400" b="0" dirty="0" smtClean="0">
                <a:latin typeface="+mn-ea"/>
              </a:rPr>
              <a:t>output:</a:t>
            </a:r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>
              <a:latin typeface="+mn-ea"/>
            </a:endParaRPr>
          </a:p>
          <a:p>
            <a:endParaRPr kumimoji="1" lang="en-US" altLang="zh-TW" sz="2400" b="0" dirty="0">
              <a:latin typeface="+mn-ea"/>
            </a:endParaRPr>
          </a:p>
          <a:p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985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</a:t>
            </a:r>
            <a:r>
              <a:rPr kumimoji="1" lang="en-US" altLang="zh-TW" sz="4000" b="1" dirty="0" smtClean="0">
                <a:latin typeface="+mj-ea"/>
              </a:rPr>
              <a:t>#</a:t>
            </a:r>
            <a:r>
              <a:rPr kumimoji="1" lang="en-US" altLang="zh-TW" sz="4000" b="1" dirty="0">
                <a:latin typeface="+mj-ea"/>
              </a:rPr>
              <a:t>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772345" y="5235196"/>
            <a:ext cx="1569660" cy="1323439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000" dirty="0">
                <a:latin typeface="+mn-ea"/>
              </a:rPr>
              <a:t>91 92 93 94</a:t>
            </a:r>
          </a:p>
          <a:p>
            <a:r>
              <a:rPr kumimoji="1" lang="en-US" altLang="zh-TW" sz="2000" dirty="0">
                <a:latin typeface="+mn-ea"/>
              </a:rPr>
              <a:t>61 62 63 64</a:t>
            </a:r>
          </a:p>
          <a:p>
            <a:r>
              <a:rPr kumimoji="1" lang="en-US" altLang="zh-TW" sz="2000" dirty="0">
                <a:latin typeface="+mn-ea"/>
              </a:rPr>
              <a:t>71 72 73 </a:t>
            </a:r>
            <a:r>
              <a:rPr kumimoji="1" lang="en-US" altLang="zh-TW" sz="2000" dirty="0" smtClean="0">
                <a:latin typeface="+mn-ea"/>
              </a:rPr>
              <a:t>74</a:t>
            </a:r>
          </a:p>
          <a:p>
            <a:r>
              <a:rPr kumimoji="1" lang="en-US" altLang="zh-TW" sz="2000" dirty="0">
                <a:latin typeface="+mn-ea"/>
              </a:rPr>
              <a:t>2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5732600" y="5591143"/>
            <a:ext cx="1569660" cy="40011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000" dirty="0" smtClean="0">
                <a:latin typeface="+mn-ea"/>
              </a:rPr>
              <a:t>61 </a:t>
            </a:r>
            <a:r>
              <a:rPr kumimoji="1" lang="en-US" altLang="zh-TW" sz="2000" dirty="0">
                <a:latin typeface="+mn-ea"/>
              </a:rPr>
              <a:t>62 63 </a:t>
            </a:r>
            <a:r>
              <a:rPr kumimoji="1" lang="en-US" altLang="zh-TW" sz="2000" dirty="0" smtClean="0">
                <a:latin typeface="+mn-ea"/>
              </a:rPr>
              <a:t>64</a:t>
            </a:r>
            <a:endParaRPr kumimoji="1" lang="en-US" altLang="zh-TW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47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</a:t>
            </a:r>
            <a:r>
              <a:rPr kumimoji="1" lang="en-US" altLang="zh-TW" sz="4000" b="1" dirty="0" smtClean="0">
                <a:latin typeface="+mj-ea"/>
              </a:rPr>
              <a:t>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xample format: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1048870" y="2420471"/>
            <a:ext cx="7180730" cy="393397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Student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private: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grade;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Student(){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(){ return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gradeNum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n){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void	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n,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aGrade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){...}</a:t>
            </a:r>
            <a:endParaRPr lang="en-US" altLang="zh-TW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Basic Class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#3 </a:t>
            </a:r>
            <a:r>
              <a:rPr kumimoji="1" lang="en-US" altLang="zh-TW" sz="3200" b="0" dirty="0">
                <a:latin typeface="+mn-ea"/>
              </a:rPr>
              <a:t>– Copy </a:t>
            </a:r>
            <a:r>
              <a:rPr kumimoji="1" lang="en-US" altLang="zh-TW" sz="3200" b="0" dirty="0" smtClean="0">
                <a:latin typeface="+mn-ea"/>
              </a:rPr>
              <a:t>constructor</a:t>
            </a:r>
            <a:endParaRPr kumimoji="1" lang="en-US" altLang="zh-TW" sz="32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70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#1 </a:t>
            </a:r>
            <a:r>
              <a:rPr kumimoji="1" lang="en-US" altLang="zh-TW" sz="3200" b="0" dirty="0">
                <a:latin typeface="+mn-ea"/>
              </a:rPr>
              <a:t>– </a:t>
            </a:r>
            <a:r>
              <a:rPr kumimoji="1" lang="en-US" altLang="zh-TW" sz="3200" b="0" dirty="0" smtClean="0">
                <a:latin typeface="+mn-ea"/>
              </a:rPr>
              <a:t>Basic Class</a:t>
            </a:r>
            <a:endParaRPr kumimoji="1" lang="en-US" altLang="zh-TW" sz="32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#3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Copy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constructor</a:t>
            </a:r>
            <a:endParaRPr kumimoji="1" lang="en-US" altLang="zh-TW" sz="3200" b="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084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Class Object</a:t>
            </a:r>
            <a:endParaRPr lang="zh-TW" altLang="en-US" b="1" dirty="0">
              <a:latin typeface="+mj-ea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498" t="11742" r="11493" b="14514"/>
          <a:stretch/>
        </p:blipFill>
        <p:spPr>
          <a:xfrm>
            <a:off x="685800" y="1690959"/>
            <a:ext cx="7479196" cy="465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56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953" t="16968" r="16871" b="17469"/>
          <a:stretch/>
        </p:blipFill>
        <p:spPr>
          <a:xfrm>
            <a:off x="457200" y="874644"/>
            <a:ext cx="8053797" cy="516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57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748" t="21191" r="16262" b="12075"/>
          <a:stretch/>
        </p:blipFill>
        <p:spPr>
          <a:xfrm>
            <a:off x="244549" y="611372"/>
            <a:ext cx="7840156" cy="513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06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756" t="12879" r="12478" b="47574"/>
          <a:stretch/>
        </p:blipFill>
        <p:spPr>
          <a:xfrm>
            <a:off x="278413" y="591720"/>
            <a:ext cx="8214042" cy="271500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5814" y="3568627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dirty="0">
                <a:latin typeface="+mn-ea"/>
              </a:rPr>
              <a:t>For </a:t>
            </a:r>
            <a:r>
              <a:rPr kumimoji="1" lang="en-US" altLang="zh-TW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kumimoji="1" lang="en-US" altLang="zh-TW" dirty="0">
                <a:latin typeface="+mn-ea"/>
              </a:rPr>
              <a:t>,</a:t>
            </a: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1376917" y="4029738"/>
            <a:ext cx="6482316" cy="24798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&amp; v)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n =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v.n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m = 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zh-TW" sz="2800" dirty="0" err="1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[n]; </a:t>
            </a:r>
            <a:r>
              <a:rPr lang="en-US" altLang="zh-TW" sz="2800" dirty="0" smtClean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altLang="zh-TW" sz="2800" dirty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deep </a:t>
            </a:r>
            <a:r>
              <a:rPr lang="en-US" altLang="zh-TW" sz="2800" dirty="0" smtClean="0">
                <a:solidFill>
                  <a:schemeClr val="accent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copy </a:t>
            </a:r>
            <a:endParaRPr lang="en-US" altLang="zh-TW" sz="2800" dirty="0">
              <a:solidFill>
                <a:schemeClr val="accent5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for(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0;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&lt; n;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 m[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v.m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72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</a:t>
            </a:r>
            <a:r>
              <a:rPr kumimoji="1" lang="en-US" altLang="zh-TW" sz="4000" b="1" dirty="0" smtClean="0">
                <a:latin typeface="+mj-ea"/>
              </a:rPr>
              <a:t>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Continue with practice </a:t>
            </a:r>
            <a:r>
              <a:rPr kumimoji="1" lang="en-US" altLang="zh-TW" sz="2800" b="0" dirty="0" smtClean="0">
                <a:latin typeface="+mn-ea"/>
              </a:rPr>
              <a:t>#2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We assume that there is a student who has almost the same grades with the first student, but only the third grade is different (which is 88)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Copy the first Student to create the fourth student, and modify the third grade to 88</a:t>
            </a:r>
          </a:p>
        </p:txBody>
      </p:sp>
    </p:spTree>
    <p:extLst>
      <p:ext uri="{BB962C8B-B14F-4D97-AF65-F5344CB8AC3E}">
        <p14:creationId xmlns:p14="http://schemas.microsoft.com/office/powerpoint/2010/main" val="9851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the grades of first student and fourth student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</a:t>
            </a: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</a:t>
            </a:r>
            <a:r>
              <a:rPr kumimoji="1" lang="en-US" altLang="zh-TW" sz="4000" b="1" dirty="0" smtClean="0">
                <a:latin typeface="+mj-ea"/>
              </a:rPr>
              <a:t>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719485" y="2861696"/>
            <a:ext cx="2390398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91 92 93 94</a:t>
            </a:r>
          </a:p>
          <a:p>
            <a:r>
              <a:rPr kumimoji="1" lang="en-US" altLang="zh-TW" sz="3200" dirty="0">
                <a:latin typeface="+mn-ea"/>
              </a:rPr>
              <a:t>61 62 63 64</a:t>
            </a:r>
          </a:p>
          <a:p>
            <a:r>
              <a:rPr kumimoji="1" lang="en-US" altLang="zh-TW" sz="3200" dirty="0">
                <a:latin typeface="+mn-ea"/>
              </a:rPr>
              <a:t>71 72 73 </a:t>
            </a:r>
            <a:r>
              <a:rPr kumimoji="1" lang="en-US" altLang="zh-TW" sz="3200" dirty="0" smtClean="0">
                <a:latin typeface="+mn-ea"/>
              </a:rPr>
              <a:t>74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2719485" y="4653147"/>
            <a:ext cx="2390398" cy="156966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------------</a:t>
            </a:r>
          </a:p>
          <a:p>
            <a:r>
              <a:rPr kumimoji="1" lang="en-US" altLang="zh-TW" sz="3200" dirty="0" smtClean="0">
                <a:latin typeface="+mn-ea"/>
              </a:rPr>
              <a:t>91 92 </a:t>
            </a:r>
            <a:r>
              <a:rPr kumimoji="1" lang="en-US" altLang="zh-TW" sz="3200" dirty="0">
                <a:latin typeface="+mn-ea"/>
              </a:rPr>
              <a:t>93 </a:t>
            </a:r>
            <a:r>
              <a:rPr kumimoji="1" lang="en-US" altLang="zh-TW" sz="3200" dirty="0" smtClean="0">
                <a:latin typeface="+mn-ea"/>
              </a:rPr>
              <a:t>94</a:t>
            </a:r>
          </a:p>
          <a:p>
            <a:r>
              <a:rPr kumimoji="1" lang="en-US" altLang="zh-TW" sz="3200" dirty="0">
                <a:latin typeface="+mn-ea"/>
              </a:rPr>
              <a:t>91 92 </a:t>
            </a:r>
            <a:r>
              <a:rPr kumimoji="1" lang="en-US" altLang="zh-TW" sz="3200" dirty="0" smtClean="0">
                <a:latin typeface="+mn-ea"/>
              </a:rPr>
              <a:t>88 </a:t>
            </a:r>
            <a:r>
              <a:rPr kumimoji="1" lang="en-US" altLang="zh-TW" sz="3200" dirty="0">
                <a:latin typeface="+mn-ea"/>
              </a:rPr>
              <a:t>94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044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Class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3735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j-ea"/>
                <a:ea typeface="+mj-ea"/>
              </a:rPr>
              <a:t>類</a:t>
            </a:r>
            <a:r>
              <a:rPr lang="zh-TW" altLang="en-US" sz="1800" b="0" dirty="0">
                <a:latin typeface="+mj-ea"/>
                <a:ea typeface="+mj-ea"/>
              </a:rPr>
              <a:t>別</a:t>
            </a:r>
            <a:r>
              <a:rPr lang="en-US" altLang="zh-TW" sz="1800" b="0" dirty="0">
                <a:latin typeface="+mj-ea"/>
                <a:ea typeface="+mj-ea"/>
              </a:rPr>
              <a:t>(Class) </a:t>
            </a:r>
            <a:r>
              <a:rPr lang="zh-TW" altLang="en-US" sz="1800" b="0" dirty="0">
                <a:latin typeface="+mj-ea"/>
                <a:ea typeface="+mj-ea"/>
              </a:rPr>
              <a:t>是一種資料型態</a:t>
            </a:r>
            <a:r>
              <a:rPr lang="en-US" altLang="zh-TW" sz="1800" b="0" dirty="0">
                <a:latin typeface="+mj-ea"/>
                <a:ea typeface="+mj-ea"/>
              </a:rPr>
              <a:t>,</a:t>
            </a:r>
            <a:r>
              <a:rPr lang="zh-TW" altLang="en-US" sz="1800" b="0" dirty="0">
                <a:latin typeface="+mj-ea"/>
                <a:ea typeface="+mj-ea"/>
              </a:rPr>
              <a:t>可用來宣告物件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j-ea"/>
                <a:ea typeface="+mj-ea"/>
              </a:rPr>
              <a:t>類</a:t>
            </a:r>
            <a:r>
              <a:rPr lang="zh-TW" altLang="en-US" sz="1800" b="0" dirty="0">
                <a:latin typeface="+mj-ea"/>
                <a:ea typeface="+mj-ea"/>
              </a:rPr>
              <a:t>別內含有資料成員</a:t>
            </a:r>
            <a:r>
              <a:rPr lang="en-US" altLang="zh-TW" sz="1800" b="0" dirty="0">
                <a:latin typeface="+mj-ea"/>
                <a:ea typeface="+mj-ea"/>
              </a:rPr>
              <a:t>(Data member) </a:t>
            </a:r>
            <a:r>
              <a:rPr lang="zh-TW" altLang="en-US" sz="1800" b="0" dirty="0">
                <a:latin typeface="+mj-ea"/>
                <a:ea typeface="+mj-ea"/>
              </a:rPr>
              <a:t>和成員函式</a:t>
            </a:r>
            <a:r>
              <a:rPr lang="en-US" altLang="zh-TW" sz="1800" b="0" dirty="0">
                <a:latin typeface="+mj-ea"/>
                <a:ea typeface="+mj-ea"/>
              </a:rPr>
              <a:t>(Member function)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j-ea"/>
                <a:ea typeface="+mj-ea"/>
              </a:rPr>
              <a:t>類</a:t>
            </a:r>
            <a:r>
              <a:rPr lang="zh-TW" altLang="en-US" sz="1800" b="0" dirty="0">
                <a:latin typeface="+mj-ea"/>
                <a:ea typeface="+mj-ea"/>
              </a:rPr>
              <a:t>別中不論是 </a:t>
            </a:r>
            <a:r>
              <a:rPr lang="en-US" altLang="zh-TW" sz="1800" b="0" dirty="0">
                <a:latin typeface="+mj-ea"/>
                <a:ea typeface="+mj-ea"/>
              </a:rPr>
              <a:t>Data Member </a:t>
            </a:r>
            <a:r>
              <a:rPr lang="zh-TW" altLang="en-US" sz="1800" b="0" dirty="0">
                <a:latin typeface="+mj-ea"/>
                <a:ea typeface="+mj-ea"/>
              </a:rPr>
              <a:t>或 </a:t>
            </a:r>
            <a:r>
              <a:rPr lang="en-US" altLang="zh-TW" sz="1800" b="0" dirty="0">
                <a:latin typeface="+mj-ea"/>
                <a:ea typeface="+mj-ea"/>
              </a:rPr>
              <a:t>Member function </a:t>
            </a:r>
            <a:r>
              <a:rPr lang="zh-TW" altLang="en-US" sz="1800" b="0" dirty="0">
                <a:latin typeface="+mj-ea"/>
                <a:ea typeface="+mj-ea"/>
              </a:rPr>
              <a:t>都可在 </a:t>
            </a:r>
            <a:r>
              <a:rPr lang="en-US" altLang="zh-TW" sz="1800" b="0" dirty="0">
                <a:latin typeface="+mj-ea"/>
                <a:ea typeface="+mj-ea"/>
              </a:rPr>
              <a:t>public </a:t>
            </a:r>
            <a:r>
              <a:rPr lang="zh-TW" altLang="en-US" sz="1800" b="0" dirty="0">
                <a:latin typeface="+mj-ea"/>
                <a:ea typeface="+mj-ea"/>
              </a:rPr>
              <a:t>區或 </a:t>
            </a:r>
            <a:r>
              <a:rPr lang="en-US" altLang="zh-TW" sz="1800" b="0" dirty="0">
                <a:latin typeface="+mj-ea"/>
                <a:ea typeface="+mj-ea"/>
              </a:rPr>
              <a:t>private</a:t>
            </a:r>
            <a:r>
              <a:rPr lang="zh-TW" altLang="en-US" sz="1800" b="0" dirty="0">
                <a:latin typeface="+mj-ea"/>
                <a:ea typeface="+mj-ea"/>
              </a:rPr>
              <a:t>區宣告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j-ea"/>
                <a:ea typeface="+mj-ea"/>
              </a:rPr>
              <a:t>因</a:t>
            </a:r>
            <a:r>
              <a:rPr lang="en-US" altLang="zh-TW" sz="1800" b="0" dirty="0">
                <a:latin typeface="+mj-ea"/>
                <a:ea typeface="+mj-ea"/>
              </a:rPr>
              <a:t>OOP</a:t>
            </a:r>
            <a:r>
              <a:rPr lang="zh-TW" altLang="en-US" sz="1800" b="0" dirty="0">
                <a:latin typeface="+mj-ea"/>
                <a:ea typeface="+mj-ea"/>
              </a:rPr>
              <a:t>特性之一是隱藏資料</a:t>
            </a:r>
            <a:r>
              <a:rPr lang="en-US" altLang="zh-TW" sz="1800" b="0" dirty="0">
                <a:latin typeface="+mj-ea"/>
                <a:ea typeface="+mj-ea"/>
              </a:rPr>
              <a:t>,</a:t>
            </a:r>
            <a:r>
              <a:rPr lang="zh-TW" altLang="en-US" sz="1800" b="0" dirty="0">
                <a:latin typeface="+mj-ea"/>
                <a:ea typeface="+mj-ea"/>
              </a:rPr>
              <a:t>一般會將 </a:t>
            </a:r>
            <a:r>
              <a:rPr lang="en-US" altLang="zh-TW" sz="1800" b="0" dirty="0">
                <a:latin typeface="+mj-ea"/>
                <a:ea typeface="+mj-ea"/>
              </a:rPr>
              <a:t>data member </a:t>
            </a:r>
            <a:r>
              <a:rPr lang="zh-TW" altLang="en-US" sz="1800" b="0" dirty="0">
                <a:latin typeface="+mj-ea"/>
                <a:ea typeface="+mj-ea"/>
              </a:rPr>
              <a:t>以 </a:t>
            </a:r>
            <a:r>
              <a:rPr lang="en-US" altLang="zh-TW" sz="1800" b="0" dirty="0">
                <a:latin typeface="+mj-ea"/>
                <a:ea typeface="+mj-ea"/>
              </a:rPr>
              <a:t>private</a:t>
            </a:r>
            <a:r>
              <a:rPr lang="zh-TW" altLang="en-US" sz="1800" b="0" dirty="0">
                <a:latin typeface="+mj-ea"/>
                <a:ea typeface="+mj-ea"/>
              </a:rPr>
              <a:t>方式宣告保護</a:t>
            </a:r>
            <a:r>
              <a:rPr lang="zh-TW" altLang="en-US" sz="1800" b="0" dirty="0" smtClean="0">
                <a:latin typeface="+mj-ea"/>
                <a:ea typeface="+mj-ea"/>
              </a:rPr>
              <a:t>起來，並</a:t>
            </a:r>
            <a:r>
              <a:rPr lang="zh-TW" altLang="en-US" sz="1800" b="0" dirty="0">
                <a:latin typeface="+mj-ea"/>
                <a:ea typeface="+mj-ea"/>
              </a:rPr>
              <a:t>將 </a:t>
            </a:r>
            <a:r>
              <a:rPr lang="en-US" altLang="zh-TW" sz="1800" b="0" dirty="0">
                <a:latin typeface="+mj-ea"/>
                <a:ea typeface="+mj-ea"/>
              </a:rPr>
              <a:t>member function</a:t>
            </a:r>
            <a:r>
              <a:rPr lang="zh-TW" altLang="en-US" sz="1800" b="0" dirty="0">
                <a:latin typeface="+mj-ea"/>
                <a:ea typeface="+mj-ea"/>
              </a:rPr>
              <a:t>開放給外界操作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j-ea"/>
                <a:ea typeface="+mj-ea"/>
              </a:rPr>
              <a:t>C</a:t>
            </a:r>
            <a:r>
              <a:rPr lang="en-US" altLang="zh-TW" sz="1800" b="0" dirty="0">
                <a:latin typeface="+mj-ea"/>
                <a:ea typeface="+mj-ea"/>
              </a:rPr>
              <a:t>++ </a:t>
            </a:r>
            <a:r>
              <a:rPr lang="zh-TW" altLang="en-US" sz="1800" b="0" dirty="0">
                <a:latin typeface="+mj-ea"/>
                <a:ea typeface="+mj-ea"/>
              </a:rPr>
              <a:t>提供 </a:t>
            </a:r>
            <a:r>
              <a:rPr lang="en-US" altLang="zh-TW" sz="1800" b="0" dirty="0">
                <a:latin typeface="+mj-ea"/>
                <a:ea typeface="+mj-ea"/>
              </a:rPr>
              <a:t>Private, Protected </a:t>
            </a:r>
            <a:r>
              <a:rPr lang="zh-TW" altLang="en-US" sz="1800" b="0" dirty="0">
                <a:latin typeface="+mj-ea"/>
                <a:ea typeface="+mj-ea"/>
              </a:rPr>
              <a:t>和 </a:t>
            </a:r>
            <a:r>
              <a:rPr lang="en-US" altLang="zh-TW" sz="1800" b="0" dirty="0">
                <a:latin typeface="+mj-ea"/>
                <a:ea typeface="+mj-ea"/>
              </a:rPr>
              <a:t>Public </a:t>
            </a:r>
            <a:r>
              <a:rPr lang="zh-TW" altLang="en-US" sz="1800" b="0" dirty="0">
                <a:latin typeface="+mj-ea"/>
                <a:ea typeface="+mj-ea"/>
              </a:rPr>
              <a:t>來設定成員的保護等級</a:t>
            </a:r>
          </a:p>
          <a:p>
            <a:pPr marL="800100" lvl="1" indent="-342900"/>
            <a:r>
              <a:rPr lang="en-US" altLang="zh-TW" sz="1800" dirty="0" smtClean="0">
                <a:latin typeface="+mj-ea"/>
                <a:ea typeface="+mj-ea"/>
              </a:rPr>
              <a:t>Private</a:t>
            </a:r>
            <a:r>
              <a:rPr lang="en-US" altLang="zh-TW" sz="1800" dirty="0">
                <a:latin typeface="+mj-ea"/>
                <a:ea typeface="+mj-ea"/>
              </a:rPr>
              <a:t>(</a:t>
            </a:r>
            <a:r>
              <a:rPr lang="zh-TW" altLang="en-US" sz="1800" dirty="0">
                <a:latin typeface="+mj-ea"/>
                <a:ea typeface="+mj-ea"/>
              </a:rPr>
              <a:t>私有</a:t>
            </a:r>
            <a:r>
              <a:rPr lang="en-US" altLang="zh-TW" sz="1800" dirty="0" smtClean="0">
                <a:latin typeface="+mj-ea"/>
                <a:ea typeface="+mj-ea"/>
              </a:rPr>
              <a:t>):</a:t>
            </a:r>
            <a:r>
              <a:rPr lang="zh-TW" altLang="en-US" sz="1800" dirty="0" smtClean="0">
                <a:latin typeface="+mj-ea"/>
                <a:ea typeface="+mj-ea"/>
              </a:rPr>
              <a:t>只有</a:t>
            </a:r>
            <a:r>
              <a:rPr lang="zh-TW" altLang="en-US" sz="1800" dirty="0">
                <a:latin typeface="+mj-ea"/>
                <a:ea typeface="+mj-ea"/>
              </a:rPr>
              <a:t>類別中的 </a:t>
            </a:r>
            <a:r>
              <a:rPr lang="en-US" altLang="zh-TW" sz="1800" dirty="0">
                <a:latin typeface="+mj-ea"/>
                <a:ea typeface="+mj-ea"/>
              </a:rPr>
              <a:t>member function </a:t>
            </a:r>
            <a:r>
              <a:rPr lang="zh-TW" altLang="en-US" sz="1800" dirty="0">
                <a:latin typeface="+mj-ea"/>
                <a:ea typeface="+mj-ea"/>
              </a:rPr>
              <a:t>才可直接使用</a:t>
            </a:r>
            <a:r>
              <a:rPr lang="en-US" altLang="zh-TW" sz="1800" dirty="0">
                <a:latin typeface="+mj-ea"/>
                <a:ea typeface="+mj-ea"/>
              </a:rPr>
              <a:t>(</a:t>
            </a:r>
            <a:r>
              <a:rPr lang="zh-TW" altLang="en-US" sz="1800" dirty="0">
                <a:latin typeface="+mj-ea"/>
                <a:ea typeface="+mj-ea"/>
              </a:rPr>
              <a:t>存取</a:t>
            </a:r>
            <a:r>
              <a:rPr lang="en-US" altLang="zh-TW" sz="1800" dirty="0">
                <a:latin typeface="+mj-ea"/>
                <a:ea typeface="+mj-ea"/>
              </a:rPr>
              <a:t>)</a:t>
            </a:r>
            <a:r>
              <a:rPr lang="zh-TW" altLang="en-US" sz="1800" dirty="0">
                <a:latin typeface="+mj-ea"/>
                <a:ea typeface="+mj-ea"/>
              </a:rPr>
              <a:t>資料</a:t>
            </a:r>
            <a:r>
              <a:rPr lang="zh-TW" altLang="en-US" sz="1800" dirty="0" smtClean="0">
                <a:latin typeface="+mj-ea"/>
                <a:ea typeface="+mj-ea"/>
              </a:rPr>
              <a:t>成員</a:t>
            </a:r>
            <a:endParaRPr lang="en-US" altLang="zh-TW" sz="1800" dirty="0" smtClean="0">
              <a:latin typeface="+mj-ea"/>
              <a:ea typeface="+mj-ea"/>
            </a:endParaRPr>
          </a:p>
          <a:p>
            <a:pPr marL="800100" lvl="1" indent="-342900"/>
            <a:r>
              <a:rPr lang="en-US" altLang="zh-TW" sz="1800" dirty="0" smtClean="0">
                <a:latin typeface="+mj-ea"/>
                <a:ea typeface="+mj-ea"/>
              </a:rPr>
              <a:t>Public</a:t>
            </a:r>
            <a:r>
              <a:rPr lang="en-US" altLang="zh-TW" sz="1800" dirty="0">
                <a:latin typeface="+mj-ea"/>
                <a:ea typeface="+mj-ea"/>
              </a:rPr>
              <a:t>(</a:t>
            </a:r>
            <a:r>
              <a:rPr lang="zh-TW" altLang="en-US" sz="1800" dirty="0">
                <a:latin typeface="+mj-ea"/>
                <a:ea typeface="+mj-ea"/>
              </a:rPr>
              <a:t>共用</a:t>
            </a:r>
            <a:r>
              <a:rPr lang="en-US" altLang="zh-TW" sz="1800" dirty="0" smtClean="0">
                <a:latin typeface="+mj-ea"/>
                <a:ea typeface="+mj-ea"/>
              </a:rPr>
              <a:t>):</a:t>
            </a:r>
            <a:r>
              <a:rPr lang="zh-TW" altLang="en-US" sz="1800" dirty="0" smtClean="0">
                <a:latin typeface="+mj-ea"/>
                <a:ea typeface="+mj-ea"/>
              </a:rPr>
              <a:t>任何</a:t>
            </a:r>
            <a:r>
              <a:rPr lang="zh-TW" altLang="en-US" sz="1800" dirty="0">
                <a:latin typeface="+mj-ea"/>
                <a:ea typeface="+mj-ea"/>
              </a:rPr>
              <a:t>函式或敘述均可直接使用資料成員</a:t>
            </a:r>
            <a:r>
              <a:rPr lang="en-US" altLang="zh-TW" sz="1800" dirty="0">
                <a:latin typeface="+mj-ea"/>
                <a:ea typeface="+mj-ea"/>
              </a:rPr>
              <a:t>,</a:t>
            </a:r>
            <a:r>
              <a:rPr lang="zh-TW" altLang="en-US" sz="1800" dirty="0">
                <a:latin typeface="+mj-ea"/>
                <a:ea typeface="+mj-ea"/>
              </a:rPr>
              <a:t>存取方式為 物件</a:t>
            </a:r>
            <a:r>
              <a:rPr lang="en-US" altLang="zh-TW" sz="1800" dirty="0">
                <a:latin typeface="+mj-ea"/>
                <a:ea typeface="+mj-ea"/>
              </a:rPr>
              <a:t>.</a:t>
            </a:r>
            <a:r>
              <a:rPr lang="zh-TW" altLang="en-US" sz="1800" dirty="0" smtClean="0">
                <a:latin typeface="+mj-ea"/>
                <a:ea typeface="+mj-ea"/>
              </a:rPr>
              <a:t>成員</a:t>
            </a:r>
            <a:endParaRPr lang="zh-TW" altLang="en-US" sz="1800" dirty="0">
              <a:latin typeface="+mj-ea"/>
              <a:ea typeface="+mj-ea"/>
            </a:endParaRPr>
          </a:p>
          <a:p>
            <a:pPr marL="800100" lvl="1" indent="-342900"/>
            <a:r>
              <a:rPr lang="en-US" altLang="zh-TW" sz="1800" dirty="0">
                <a:latin typeface="+mj-ea"/>
                <a:ea typeface="+mj-ea"/>
              </a:rPr>
              <a:t>Protected(</a:t>
            </a:r>
            <a:r>
              <a:rPr lang="zh-TW" altLang="en-US" sz="1800" dirty="0">
                <a:latin typeface="+mj-ea"/>
                <a:ea typeface="+mj-ea"/>
              </a:rPr>
              <a:t>保護</a:t>
            </a:r>
            <a:r>
              <a:rPr lang="en-US" altLang="zh-TW" sz="1800" dirty="0">
                <a:latin typeface="+mj-ea"/>
                <a:ea typeface="+mj-ea"/>
              </a:rPr>
              <a:t>):</a:t>
            </a:r>
            <a:r>
              <a:rPr lang="zh-TW" altLang="en-US" sz="1800" dirty="0">
                <a:latin typeface="+mj-ea"/>
                <a:ea typeface="+mj-ea"/>
              </a:rPr>
              <a:t>僅 </a:t>
            </a:r>
            <a:r>
              <a:rPr lang="en-US" altLang="zh-TW" sz="1800" dirty="0">
                <a:latin typeface="+mj-ea"/>
                <a:ea typeface="+mj-ea"/>
              </a:rPr>
              <a:t>member function </a:t>
            </a:r>
            <a:r>
              <a:rPr lang="zh-TW" altLang="en-US" sz="1800" dirty="0">
                <a:latin typeface="+mj-ea"/>
                <a:ea typeface="+mj-ea"/>
              </a:rPr>
              <a:t>及繼承此類別之 </a:t>
            </a:r>
            <a:r>
              <a:rPr lang="en-US" altLang="zh-TW" sz="1800" dirty="0">
                <a:latin typeface="+mj-ea"/>
                <a:ea typeface="+mj-ea"/>
              </a:rPr>
              <a:t>member function </a:t>
            </a:r>
            <a:r>
              <a:rPr lang="zh-TW" altLang="en-US" sz="1800" dirty="0">
                <a:latin typeface="+mj-ea"/>
                <a:ea typeface="+mj-ea"/>
              </a:rPr>
              <a:t>可直接使用資料成員</a:t>
            </a:r>
            <a:endParaRPr lang="en-US" altLang="zh-TW" sz="1800" dirty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j-ea"/>
                <a:ea typeface="+mj-ea"/>
              </a:rPr>
              <a:t>Class </a:t>
            </a:r>
            <a:r>
              <a:rPr lang="zh-TW" altLang="en-US" sz="1800" b="0" dirty="0">
                <a:latin typeface="+mj-ea"/>
                <a:ea typeface="+mj-ea"/>
              </a:rPr>
              <a:t>預設的保護等級為 </a:t>
            </a:r>
            <a:r>
              <a:rPr lang="en-US" altLang="zh-TW" sz="1800" b="0" dirty="0">
                <a:latin typeface="+mj-ea"/>
                <a:ea typeface="+mj-ea"/>
              </a:rPr>
              <a:t>Private</a:t>
            </a:r>
            <a:endParaRPr lang="zh-TW" altLang="en-US" sz="1800" b="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934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+mj-ea"/>
              </a:rPr>
              <a:t>CLASS</a:t>
            </a:r>
            <a:endParaRPr lang="zh-TW" altLang="en-US" dirty="0">
              <a:latin typeface="+mj-ea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617" t="23911" r="11493" b="15764"/>
          <a:stretch/>
        </p:blipFill>
        <p:spPr>
          <a:xfrm>
            <a:off x="1643882" y="2551813"/>
            <a:ext cx="5409587" cy="38241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7200" y="1695775"/>
            <a:ext cx="7548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latin typeface="+mj-ea"/>
                <a:ea typeface="+mj-ea"/>
              </a:rPr>
              <a:t>類別函數的存取必須透過屬於該類別型態的物件和點運算子</a:t>
            </a:r>
            <a:r>
              <a:rPr lang="en-US" altLang="zh-TW" dirty="0">
                <a:latin typeface="+mj-ea"/>
                <a:ea typeface="+mj-ea"/>
              </a:rPr>
              <a:t>. </a:t>
            </a:r>
            <a:r>
              <a:rPr lang="zh-TW" altLang="en-US" dirty="0">
                <a:latin typeface="+mj-ea"/>
                <a:ea typeface="+mj-ea"/>
              </a:rPr>
              <a:t>類別函數的取用方式</a:t>
            </a:r>
            <a:r>
              <a:rPr lang="en-US" altLang="zh-TW" dirty="0">
                <a:latin typeface="+mj-ea"/>
                <a:ea typeface="+mj-ea"/>
              </a:rPr>
              <a:t>: </a:t>
            </a:r>
            <a:r>
              <a:rPr lang="en-US" altLang="zh-TW" dirty="0" err="1">
                <a:latin typeface="+mj-ea"/>
                <a:ea typeface="+mj-ea"/>
              </a:rPr>
              <a:t>o.f</a:t>
            </a:r>
            <a:r>
              <a:rPr lang="en-US" altLang="zh-TW" dirty="0">
                <a:latin typeface="+mj-ea"/>
                <a:ea typeface="+mj-ea"/>
              </a:rPr>
              <a:t> </a:t>
            </a:r>
            <a:r>
              <a:rPr lang="zh-TW" altLang="en-US" dirty="0">
                <a:latin typeface="+mj-ea"/>
                <a:ea typeface="+mj-ea"/>
              </a:rPr>
              <a:t>或 </a:t>
            </a:r>
            <a:r>
              <a:rPr lang="en-US" altLang="zh-TW" dirty="0">
                <a:latin typeface="+mj-ea"/>
                <a:ea typeface="+mj-ea"/>
              </a:rPr>
              <a:t>p-&gt;f </a:t>
            </a:r>
            <a:r>
              <a:rPr lang="zh-TW" altLang="en-US" dirty="0">
                <a:latin typeface="+mj-ea"/>
                <a:ea typeface="+mj-ea"/>
              </a:rPr>
              <a:t>其中 </a:t>
            </a:r>
            <a:r>
              <a:rPr lang="en-US" altLang="zh-TW" dirty="0">
                <a:latin typeface="+mj-ea"/>
                <a:ea typeface="+mj-ea"/>
              </a:rPr>
              <a:t>o</a:t>
            </a:r>
            <a:r>
              <a:rPr lang="zh-TW" altLang="en-US" dirty="0">
                <a:latin typeface="+mj-ea"/>
                <a:ea typeface="+mj-ea"/>
              </a:rPr>
              <a:t>表物件名稱</a:t>
            </a:r>
            <a:r>
              <a:rPr lang="en-US" altLang="zh-TW" dirty="0">
                <a:latin typeface="+mj-ea"/>
                <a:ea typeface="+mj-ea"/>
              </a:rPr>
              <a:t>, f </a:t>
            </a:r>
            <a:r>
              <a:rPr lang="zh-TW" altLang="en-US" dirty="0">
                <a:latin typeface="+mj-ea"/>
                <a:ea typeface="+mj-ea"/>
              </a:rPr>
              <a:t>表類別函數</a:t>
            </a:r>
            <a:r>
              <a:rPr lang="en-US" altLang="zh-TW" dirty="0">
                <a:latin typeface="+mj-ea"/>
                <a:ea typeface="+mj-ea"/>
              </a:rPr>
              <a:t>, p</a:t>
            </a:r>
            <a:r>
              <a:rPr lang="zh-TW" altLang="en-US" dirty="0">
                <a:latin typeface="+mj-ea"/>
                <a:ea typeface="+mj-ea"/>
              </a:rPr>
              <a:t>表指標</a:t>
            </a:r>
          </a:p>
        </p:txBody>
      </p:sp>
    </p:spTree>
    <p:extLst>
      <p:ext uri="{BB962C8B-B14F-4D97-AF65-F5344CB8AC3E}">
        <p14:creationId xmlns:p14="http://schemas.microsoft.com/office/powerpoint/2010/main" val="384115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+mn-ea"/>
                <a:ea typeface="+mn-ea"/>
              </a:rPr>
              <a:t>Constructor (</a:t>
            </a:r>
            <a:r>
              <a:rPr lang="zh-TW" altLang="en-US" dirty="0">
                <a:latin typeface="+mn-ea"/>
                <a:ea typeface="+mn-ea"/>
              </a:rPr>
              <a:t>建構子</a:t>
            </a:r>
            <a:r>
              <a:rPr lang="en-US" altLang="zh-TW" dirty="0">
                <a:latin typeface="+mn-ea"/>
                <a:ea typeface="+mn-ea"/>
              </a:rPr>
              <a:t>) </a:t>
            </a:r>
            <a:r>
              <a:rPr lang="zh-TW" altLang="en-US" dirty="0">
                <a:latin typeface="+mn-ea"/>
                <a:ea typeface="+mn-ea"/>
              </a:rPr>
              <a:t>與 </a:t>
            </a:r>
            <a:r>
              <a:rPr lang="en-US" altLang="zh-TW" dirty="0">
                <a:latin typeface="+mn-ea"/>
                <a:ea typeface="+mn-ea"/>
              </a:rPr>
              <a:t>destructor (</a:t>
            </a:r>
            <a:r>
              <a:rPr lang="zh-TW" altLang="en-US" dirty="0">
                <a:latin typeface="+mn-ea"/>
                <a:ea typeface="+mn-ea"/>
              </a:rPr>
              <a:t>除構子</a:t>
            </a:r>
            <a:r>
              <a:rPr lang="en-US" altLang="zh-TW" dirty="0">
                <a:latin typeface="+mn-ea"/>
                <a:ea typeface="+mn-ea"/>
              </a:rPr>
              <a:t>)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194813" cy="46382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b="0" dirty="0" smtClean="0">
                <a:latin typeface="+mn-ea"/>
              </a:rPr>
              <a:t>類別</a:t>
            </a:r>
            <a:r>
              <a:rPr lang="zh-TW" altLang="en-US" b="0" dirty="0">
                <a:latin typeface="+mn-ea"/>
              </a:rPr>
              <a:t>中特殊的成員函數</a:t>
            </a:r>
            <a:r>
              <a:rPr lang="en-US" altLang="zh-TW" b="0" dirty="0">
                <a:latin typeface="+mn-ea"/>
              </a:rPr>
              <a:t>, </a:t>
            </a:r>
            <a:r>
              <a:rPr lang="zh-TW" altLang="en-US" b="0" dirty="0">
                <a:latin typeface="+mn-ea"/>
              </a:rPr>
              <a:t>編譯器會對它們作特殊的</a:t>
            </a:r>
            <a:r>
              <a:rPr lang="zh-TW" altLang="en-US" b="0" dirty="0" smtClean="0">
                <a:latin typeface="+mn-ea"/>
              </a:rPr>
              <a:t>處理</a:t>
            </a:r>
            <a:endParaRPr lang="en-US" altLang="zh-TW" b="0" dirty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b="0" dirty="0">
                <a:latin typeface="+mn-ea"/>
              </a:rPr>
              <a:t>功用</a:t>
            </a:r>
            <a:r>
              <a:rPr lang="en-US" altLang="zh-TW" b="0" dirty="0">
                <a:latin typeface="+mn-ea"/>
              </a:rPr>
              <a:t>: </a:t>
            </a:r>
            <a:r>
              <a:rPr lang="zh-TW" altLang="en-US" b="0" dirty="0">
                <a:latin typeface="+mn-ea"/>
              </a:rPr>
              <a:t>希望 </a:t>
            </a:r>
            <a:r>
              <a:rPr lang="en-US" altLang="zh-TW" b="0" dirty="0">
                <a:latin typeface="+mn-ea"/>
              </a:rPr>
              <a:t>(</a:t>
            </a:r>
            <a:r>
              <a:rPr lang="zh-TW" altLang="en-US" b="0" dirty="0">
                <a:latin typeface="+mn-ea"/>
              </a:rPr>
              <a:t>半自動或全自動地</a:t>
            </a:r>
            <a:r>
              <a:rPr lang="en-US" altLang="zh-TW" b="0" dirty="0">
                <a:latin typeface="+mn-ea"/>
              </a:rPr>
              <a:t>) </a:t>
            </a:r>
            <a:r>
              <a:rPr lang="zh-TW" altLang="en-US" b="0" dirty="0">
                <a:latin typeface="+mn-ea"/>
              </a:rPr>
              <a:t>對每個變數做起始與清除的動作</a:t>
            </a:r>
            <a:r>
              <a:rPr lang="en-US" altLang="zh-TW" b="0" dirty="0">
                <a:latin typeface="+mn-ea"/>
              </a:rPr>
              <a:t>, </a:t>
            </a:r>
            <a:endParaRPr lang="en-US" altLang="zh-TW" b="0" dirty="0" smtClean="0">
              <a:latin typeface="+mn-ea"/>
            </a:endParaRPr>
          </a:p>
          <a:p>
            <a:pPr lvl="1"/>
            <a:r>
              <a:rPr lang="zh-TW" altLang="en-US" b="0" dirty="0" smtClean="0">
                <a:latin typeface="+mn-ea"/>
              </a:rPr>
              <a:t>通常</a:t>
            </a:r>
            <a:r>
              <a:rPr lang="zh-TW" altLang="en-US" b="0" dirty="0">
                <a:latin typeface="+mn-ea"/>
              </a:rPr>
              <a:t>對應到 </a:t>
            </a:r>
            <a:r>
              <a:rPr lang="en-US" altLang="zh-TW" b="0" dirty="0">
                <a:latin typeface="+mn-ea"/>
              </a:rPr>
              <a:t>C </a:t>
            </a:r>
            <a:r>
              <a:rPr lang="zh-TW" altLang="en-US" b="0" dirty="0">
                <a:latin typeface="+mn-ea"/>
              </a:rPr>
              <a:t>程式中名稱為 </a:t>
            </a:r>
            <a:r>
              <a:rPr lang="en-US" altLang="zh-TW" b="0" dirty="0" err="1">
                <a:latin typeface="+mn-ea"/>
              </a:rPr>
              <a:t>init</a:t>
            </a:r>
            <a:r>
              <a:rPr lang="en-US" altLang="zh-TW" b="0" dirty="0">
                <a:latin typeface="+mn-ea"/>
              </a:rPr>
              <a:t>/open/begin/start/... </a:t>
            </a:r>
            <a:r>
              <a:rPr lang="zh-TW" altLang="en-US" b="0" dirty="0">
                <a:latin typeface="+mn-ea"/>
              </a:rPr>
              <a:t>與 </a:t>
            </a:r>
            <a:r>
              <a:rPr lang="en-US" altLang="zh-TW" b="0" dirty="0">
                <a:latin typeface="+mn-ea"/>
              </a:rPr>
              <a:t>shutdown/close/end/stop/... </a:t>
            </a:r>
            <a:r>
              <a:rPr lang="zh-TW" altLang="en-US" b="0" dirty="0">
                <a:latin typeface="+mn-ea"/>
              </a:rPr>
              <a:t>等</a:t>
            </a:r>
            <a:r>
              <a:rPr lang="zh-TW" altLang="en-US" b="0" dirty="0" smtClean="0">
                <a:latin typeface="+mn-ea"/>
              </a:rPr>
              <a:t>函數</a:t>
            </a:r>
            <a:endParaRPr lang="en-US" altLang="zh-TW" b="0" dirty="0" smtClean="0">
              <a:latin typeface="+mn-ea"/>
            </a:endParaRPr>
          </a:p>
          <a:p>
            <a:pPr lvl="1"/>
            <a:endParaRPr lang="en-US" altLang="zh-TW" b="0" dirty="0">
              <a:latin typeface="+mn-ea"/>
            </a:endParaRPr>
          </a:p>
          <a:p>
            <a:r>
              <a:rPr lang="zh-TW" altLang="en-US" b="0" dirty="0">
                <a:latin typeface="+mn-ea"/>
              </a:rPr>
              <a:t>執行時機</a:t>
            </a:r>
          </a:p>
          <a:p>
            <a:pPr lvl="1"/>
            <a:r>
              <a:rPr lang="en-US" altLang="zh-TW" dirty="0">
                <a:latin typeface="+mn-ea"/>
              </a:rPr>
              <a:t>constructor: </a:t>
            </a:r>
            <a:r>
              <a:rPr lang="zh-TW" altLang="en-US" dirty="0">
                <a:latin typeface="+mn-ea"/>
              </a:rPr>
              <a:t>變數生命開始時 </a:t>
            </a:r>
            <a:r>
              <a:rPr lang="en-US" altLang="zh-TW" dirty="0">
                <a:latin typeface="+mn-ea"/>
              </a:rPr>
              <a:t>(</a:t>
            </a:r>
            <a:r>
              <a:rPr lang="zh-TW" altLang="en-US" dirty="0">
                <a:latin typeface="+mn-ea"/>
              </a:rPr>
              <a:t>即自系統取得記憶空間</a:t>
            </a:r>
            <a:r>
              <a:rPr lang="zh-TW" altLang="en-US" dirty="0" smtClean="0">
                <a:latin typeface="+mn-ea"/>
              </a:rPr>
              <a:t>時</a:t>
            </a:r>
            <a:endParaRPr lang="en-US" altLang="zh-TW" dirty="0" smtClean="0">
              <a:latin typeface="+mn-ea"/>
            </a:endParaRPr>
          </a:p>
          <a:p>
            <a:pPr lvl="1"/>
            <a:r>
              <a:rPr lang="en-US" altLang="zh-TW" dirty="0" smtClean="0">
                <a:latin typeface="+mn-ea"/>
              </a:rPr>
              <a:t>destructor</a:t>
            </a:r>
            <a:r>
              <a:rPr lang="en-US" altLang="zh-TW" dirty="0">
                <a:latin typeface="+mn-ea"/>
              </a:rPr>
              <a:t>: </a:t>
            </a:r>
            <a:r>
              <a:rPr lang="zh-TW" altLang="en-US" dirty="0">
                <a:latin typeface="+mn-ea"/>
              </a:rPr>
              <a:t>變數生命結束前 </a:t>
            </a:r>
            <a:r>
              <a:rPr lang="en-US" altLang="zh-TW" dirty="0">
                <a:latin typeface="+mn-ea"/>
              </a:rPr>
              <a:t>(</a:t>
            </a:r>
            <a:r>
              <a:rPr lang="zh-TW" altLang="en-US" dirty="0">
                <a:latin typeface="+mn-ea"/>
              </a:rPr>
              <a:t>將記憶空間還給系統前</a:t>
            </a:r>
            <a:r>
              <a:rPr lang="en-US" altLang="zh-TW" dirty="0" smtClean="0">
                <a:latin typeface="+mn-ea"/>
              </a:rPr>
              <a:t>) </a:t>
            </a:r>
            <a:endParaRPr lang="en-US" altLang="zh-TW" dirty="0">
              <a:latin typeface="+mn-ea"/>
            </a:endParaRPr>
          </a:p>
          <a:p>
            <a:pPr lvl="1"/>
            <a:endParaRPr lang="en-US" altLang="zh-TW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7130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+mn-ea"/>
              </a:rPr>
              <a:t>Constructor (</a:t>
            </a:r>
            <a:r>
              <a:rPr lang="zh-TW" altLang="en-US" dirty="0">
                <a:latin typeface="+mn-ea"/>
              </a:rPr>
              <a:t>建構子</a:t>
            </a:r>
            <a:r>
              <a:rPr lang="en-US" altLang="zh-TW" dirty="0">
                <a:latin typeface="+mn-ea"/>
              </a:rPr>
              <a:t>) </a:t>
            </a:r>
            <a:r>
              <a:rPr lang="zh-TW" altLang="en-US" dirty="0">
                <a:latin typeface="+mn-ea"/>
              </a:rPr>
              <a:t>與 </a:t>
            </a:r>
            <a:r>
              <a:rPr lang="en-US" altLang="zh-TW" dirty="0">
                <a:latin typeface="+mn-ea"/>
              </a:rPr>
              <a:t>destructor (</a:t>
            </a:r>
            <a:r>
              <a:rPr lang="zh-TW" altLang="en-US" dirty="0">
                <a:latin typeface="+mn-ea"/>
              </a:rPr>
              <a:t>除構子</a:t>
            </a:r>
            <a:r>
              <a:rPr lang="en-US" altLang="zh-TW" dirty="0">
                <a:latin typeface="+mn-ea"/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4630479" cy="4373563"/>
          </a:xfrm>
        </p:spPr>
        <p:txBody>
          <a:bodyPr/>
          <a:lstStyle/>
          <a:p>
            <a:r>
              <a:rPr lang="zh-TW" altLang="en-US" b="0" dirty="0">
                <a:latin typeface="+mn-ea"/>
              </a:rPr>
              <a:t>宣告方式</a:t>
            </a:r>
          </a:p>
          <a:p>
            <a:pPr lvl="1"/>
            <a:r>
              <a:rPr lang="en-US" altLang="zh-TW" dirty="0">
                <a:latin typeface="+mn-ea"/>
              </a:rPr>
              <a:t>Constructor </a:t>
            </a:r>
            <a:r>
              <a:rPr lang="zh-TW" altLang="en-US" dirty="0">
                <a:latin typeface="+mn-ea"/>
              </a:rPr>
              <a:t>名稱與類別名稱相同</a:t>
            </a:r>
            <a:r>
              <a:rPr lang="en-US" altLang="zh-TW" dirty="0">
                <a:latin typeface="+mn-ea"/>
              </a:rPr>
              <a:t>, </a:t>
            </a:r>
            <a:r>
              <a:rPr lang="zh-TW" altLang="en-US" dirty="0">
                <a:latin typeface="+mn-ea"/>
              </a:rPr>
              <a:t>不可以有傳回值 </a:t>
            </a:r>
            <a:r>
              <a:rPr lang="en-US" altLang="zh-TW" dirty="0">
                <a:latin typeface="+mn-ea"/>
              </a:rPr>
              <a:t>(</a:t>
            </a:r>
            <a:r>
              <a:rPr lang="zh-TW" altLang="en-US" dirty="0">
                <a:latin typeface="+mn-ea"/>
              </a:rPr>
              <a:t>連 </a:t>
            </a:r>
            <a:r>
              <a:rPr lang="en-US" altLang="zh-TW" dirty="0">
                <a:latin typeface="+mn-ea"/>
              </a:rPr>
              <a:t>void </a:t>
            </a:r>
            <a:r>
              <a:rPr lang="zh-TW" altLang="en-US" dirty="0">
                <a:latin typeface="+mn-ea"/>
              </a:rPr>
              <a:t>都不寫</a:t>
            </a:r>
            <a:r>
              <a:rPr lang="en-US" altLang="zh-TW" dirty="0">
                <a:latin typeface="+mn-ea"/>
              </a:rPr>
              <a:t>), </a:t>
            </a:r>
            <a:r>
              <a:rPr lang="zh-TW" altLang="en-US" dirty="0">
                <a:latin typeface="+mn-ea"/>
              </a:rPr>
              <a:t>不應宣告為 </a:t>
            </a:r>
            <a:r>
              <a:rPr lang="en-US" altLang="zh-TW" dirty="0" err="1" smtClean="0">
                <a:latin typeface="+mn-ea"/>
              </a:rPr>
              <a:t>const</a:t>
            </a:r>
            <a:endParaRPr lang="en-US" altLang="zh-TW" dirty="0">
              <a:latin typeface="+mn-ea"/>
            </a:endParaRPr>
          </a:p>
          <a:p>
            <a:pPr lvl="1"/>
            <a:r>
              <a:rPr lang="zh-TW" altLang="en-US" dirty="0" smtClean="0">
                <a:latin typeface="+mn-ea"/>
              </a:rPr>
              <a:t>可以</a:t>
            </a:r>
            <a:r>
              <a:rPr lang="zh-TW" altLang="en-US" dirty="0">
                <a:latin typeface="+mn-ea"/>
              </a:rPr>
              <a:t>有好幾個 </a:t>
            </a:r>
            <a:r>
              <a:rPr lang="en-US" altLang="zh-TW" dirty="0">
                <a:latin typeface="+mn-ea"/>
              </a:rPr>
              <a:t>signature </a:t>
            </a:r>
            <a:r>
              <a:rPr lang="zh-TW" altLang="en-US" dirty="0">
                <a:latin typeface="+mn-ea"/>
              </a:rPr>
              <a:t>不同的 </a:t>
            </a:r>
            <a:r>
              <a:rPr lang="en-US" altLang="zh-TW" dirty="0">
                <a:latin typeface="+mn-ea"/>
              </a:rPr>
              <a:t>constructors</a:t>
            </a:r>
            <a:r>
              <a:rPr lang="en-US" altLang="zh-TW" dirty="0" smtClean="0">
                <a:latin typeface="+mn-ea"/>
              </a:rPr>
              <a:t>.</a:t>
            </a:r>
          </a:p>
          <a:p>
            <a:pPr lvl="1"/>
            <a:endParaRPr lang="en-US" altLang="zh-TW" dirty="0">
              <a:latin typeface="+mn-ea"/>
            </a:endParaRPr>
          </a:p>
          <a:p>
            <a:pPr lvl="1"/>
            <a:r>
              <a:rPr lang="en-US" altLang="zh-TW" dirty="0">
                <a:latin typeface="+mn-ea"/>
              </a:rPr>
              <a:t>Destructor </a:t>
            </a:r>
            <a:r>
              <a:rPr lang="zh-TW" altLang="en-US" dirty="0">
                <a:latin typeface="+mn-ea"/>
              </a:rPr>
              <a:t>名稱與類別名稱相同</a:t>
            </a:r>
            <a:r>
              <a:rPr lang="en-US" altLang="zh-TW" dirty="0">
                <a:latin typeface="+mn-ea"/>
              </a:rPr>
              <a:t>, </a:t>
            </a:r>
            <a:r>
              <a:rPr lang="zh-TW" altLang="en-US" dirty="0">
                <a:latin typeface="+mn-ea"/>
              </a:rPr>
              <a:t>但前面多了 </a:t>
            </a:r>
            <a:r>
              <a:rPr lang="en-US" altLang="zh-TW" dirty="0" smtClean="0">
                <a:latin typeface="+mn-ea"/>
              </a:rPr>
              <a:t>~</a:t>
            </a:r>
          </a:p>
          <a:p>
            <a:pPr lvl="1"/>
            <a:r>
              <a:rPr lang="zh-TW" altLang="en-US" dirty="0" smtClean="0">
                <a:latin typeface="+mn-ea"/>
              </a:rPr>
              <a:t>一個</a:t>
            </a:r>
            <a:r>
              <a:rPr lang="zh-TW" altLang="en-US" dirty="0">
                <a:latin typeface="+mn-ea"/>
              </a:rPr>
              <a:t>類別只能有一個 </a:t>
            </a:r>
            <a:r>
              <a:rPr lang="en-US" altLang="zh-TW" dirty="0">
                <a:latin typeface="+mn-ea"/>
              </a:rPr>
              <a:t>destructor, </a:t>
            </a:r>
            <a:r>
              <a:rPr lang="zh-TW" altLang="en-US" dirty="0">
                <a:latin typeface="+mn-ea"/>
              </a:rPr>
              <a:t>且不可以有傳回值 </a:t>
            </a:r>
            <a:r>
              <a:rPr lang="en-US" altLang="zh-TW" dirty="0">
                <a:latin typeface="+mn-ea"/>
              </a:rPr>
              <a:t>(</a:t>
            </a:r>
            <a:r>
              <a:rPr lang="zh-TW" altLang="en-US" dirty="0">
                <a:latin typeface="+mn-ea"/>
              </a:rPr>
              <a:t>連 </a:t>
            </a:r>
            <a:r>
              <a:rPr lang="en-US" altLang="zh-TW" dirty="0">
                <a:latin typeface="+mn-ea"/>
              </a:rPr>
              <a:t>void </a:t>
            </a:r>
            <a:r>
              <a:rPr lang="zh-TW" altLang="en-US" dirty="0">
                <a:latin typeface="+mn-ea"/>
              </a:rPr>
              <a:t>都不寫</a:t>
            </a:r>
            <a:r>
              <a:rPr lang="en-US" altLang="zh-TW" dirty="0">
                <a:latin typeface="+mn-ea"/>
              </a:rPr>
              <a:t>), </a:t>
            </a:r>
            <a:r>
              <a:rPr lang="zh-TW" altLang="en-US" dirty="0">
                <a:latin typeface="+mn-ea"/>
              </a:rPr>
              <a:t>不應宣告為 </a:t>
            </a:r>
            <a:r>
              <a:rPr lang="en-US" altLang="zh-TW" dirty="0" err="1">
                <a:latin typeface="+mn-ea"/>
              </a:rPr>
              <a:t>const</a:t>
            </a:r>
            <a:r>
              <a:rPr lang="en-US" altLang="zh-TW" dirty="0">
                <a:latin typeface="+mn-ea"/>
              </a:rPr>
              <a:t>, </a:t>
            </a:r>
            <a:r>
              <a:rPr lang="zh-TW" altLang="en-US" dirty="0">
                <a:latin typeface="+mn-ea"/>
              </a:rPr>
              <a:t>也不可以有參數</a:t>
            </a:r>
            <a:r>
              <a:rPr lang="en-US" altLang="zh-TW" dirty="0">
                <a:latin typeface="+mn-ea"/>
              </a:rPr>
              <a:t>.</a:t>
            </a:r>
            <a:endParaRPr lang="en-US" altLang="zh-TW" dirty="0">
              <a:latin typeface="+mn-ea"/>
            </a:endParaRPr>
          </a:p>
        </p:txBody>
      </p:sp>
      <p:pic>
        <p:nvPicPr>
          <p:cNvPr id="2050" name="Picture 2" descr="http://m.eet.com/media/1076640/0407esdCrenshawL0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" t="11798" r="32231" b="3003"/>
          <a:stretch/>
        </p:blipFill>
        <p:spPr bwMode="auto">
          <a:xfrm>
            <a:off x="5656523" y="1658679"/>
            <a:ext cx="2854841" cy="37816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52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+mn-ea"/>
                <a:ea typeface="+mn-ea"/>
              </a:rPr>
              <a:t>Practice 0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42683" cy="486686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There are five </a:t>
            </a:r>
            <a:r>
              <a:rPr kumimoji="1" lang="en-US" altLang="zh-TW" b="0" dirty="0" smtClean="0">
                <a:latin typeface="+mn-ea"/>
              </a:rPr>
              <a:t>restaurants, </a:t>
            </a:r>
            <a:r>
              <a:rPr kumimoji="1" lang="en-US" altLang="zh-TW" b="0" dirty="0">
                <a:latin typeface="+mn-ea"/>
              </a:rPr>
              <a:t>their opening hours are below.</a:t>
            </a:r>
          </a:p>
          <a:p>
            <a:endParaRPr kumimoji="1" lang="en-US" altLang="zh-TW" b="0" dirty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You enter a time (hour) and the program should print the available restaurant(s).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Every restaurant is a </a:t>
            </a:r>
            <a:r>
              <a:rPr kumimoji="1" lang="en-US" altLang="zh-TW" b="0" dirty="0" smtClean="0">
                <a:latin typeface="+mn-ea"/>
              </a:rPr>
              <a:t>class with </a:t>
            </a:r>
            <a:r>
              <a:rPr kumimoji="1" lang="en-US" altLang="zh-TW" b="0" dirty="0">
                <a:latin typeface="+mn-ea"/>
              </a:rPr>
              <a:t>three fields (name, open hour and close hour)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733679"/>
              </p:ext>
            </p:extLst>
          </p:nvPr>
        </p:nvGraphicFramePr>
        <p:xfrm>
          <a:off x="2755870" y="2319418"/>
          <a:ext cx="3703053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7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5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Restaurant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Opening</a:t>
                      </a:r>
                      <a:r>
                        <a:rPr lang="en-US" altLang="zh-TW" baseline="0" dirty="0" smtClean="0"/>
                        <a:t> hours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IEDO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05:00~12:00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ANTS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12:00~22:00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DMM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11:00~18:00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HAPPY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14:00~24:00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20:00~23:00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61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+mn-ea"/>
                <a:ea typeface="+mn-ea"/>
              </a:rPr>
              <a:t>Practice 1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42683" cy="486686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There are five </a:t>
            </a:r>
            <a:r>
              <a:rPr kumimoji="1" lang="en-US" altLang="zh-TW" b="0" dirty="0" smtClean="0">
                <a:latin typeface="+mn-ea"/>
              </a:rPr>
              <a:t>restaurants, </a:t>
            </a:r>
            <a:r>
              <a:rPr kumimoji="1" lang="en-US" altLang="zh-TW" b="0" dirty="0">
                <a:latin typeface="+mn-ea"/>
              </a:rPr>
              <a:t>their </a:t>
            </a:r>
            <a:r>
              <a:rPr kumimoji="1" lang="en-US" altLang="zh-TW" b="0" dirty="0" smtClean="0">
                <a:latin typeface="+mn-ea"/>
              </a:rPr>
              <a:t>information </a:t>
            </a:r>
            <a:r>
              <a:rPr kumimoji="1" lang="en-US" altLang="zh-TW" b="0" dirty="0">
                <a:latin typeface="+mn-ea"/>
              </a:rPr>
              <a:t>are below.</a:t>
            </a:r>
          </a:p>
          <a:p>
            <a:endParaRPr kumimoji="1" lang="en-US" altLang="zh-TW" b="0" dirty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>
              <a:latin typeface="+mn-ea"/>
            </a:endParaRPr>
          </a:p>
          <a:p>
            <a:endParaRPr kumimoji="1" lang="en-US" altLang="zh-TW" b="0" dirty="0" smtClean="0">
              <a:latin typeface="+mn-ea"/>
            </a:endParaRPr>
          </a:p>
          <a:p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You enter a </a:t>
            </a:r>
            <a:r>
              <a:rPr kumimoji="1" lang="en-US" altLang="zh-TW" b="0" dirty="0" smtClean="0">
                <a:latin typeface="+mn-ea"/>
              </a:rPr>
              <a:t>arrive time </a:t>
            </a:r>
            <a:r>
              <a:rPr kumimoji="1" lang="en-US" altLang="zh-TW" b="0" dirty="0">
                <a:latin typeface="+mn-ea"/>
              </a:rPr>
              <a:t>(</a:t>
            </a:r>
            <a:r>
              <a:rPr kumimoji="1" lang="en-US" altLang="zh-TW" b="0" dirty="0" smtClean="0">
                <a:latin typeface="+mn-ea"/>
              </a:rPr>
              <a:t>hour), expect staying time(hour) and numbers of seat you need, </a:t>
            </a:r>
            <a:r>
              <a:rPr kumimoji="1" lang="en-US" altLang="zh-TW" b="0" dirty="0">
                <a:latin typeface="+mn-ea"/>
              </a:rPr>
              <a:t>the program should print the available restaurant(s).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Every restaurant is a </a:t>
            </a:r>
            <a:r>
              <a:rPr kumimoji="1" lang="en-US" altLang="zh-TW" b="0" dirty="0" smtClean="0">
                <a:latin typeface="+mn-ea"/>
              </a:rPr>
              <a:t>class </a:t>
            </a:r>
            <a:r>
              <a:rPr kumimoji="1" lang="en-US" altLang="zh-TW" b="0" dirty="0">
                <a:latin typeface="+mn-ea"/>
              </a:rPr>
              <a:t>with </a:t>
            </a:r>
            <a:r>
              <a:rPr kumimoji="1" lang="en-US" altLang="zh-TW" b="0" dirty="0" smtClean="0">
                <a:latin typeface="+mn-ea"/>
              </a:rPr>
              <a:t>four </a:t>
            </a:r>
            <a:r>
              <a:rPr kumimoji="1" lang="en-US" altLang="zh-TW" b="0" dirty="0">
                <a:latin typeface="+mn-ea"/>
              </a:rPr>
              <a:t>fields (name, open </a:t>
            </a:r>
            <a:r>
              <a:rPr kumimoji="1" lang="en-US" altLang="zh-TW" b="0" dirty="0" smtClean="0">
                <a:latin typeface="+mn-ea"/>
              </a:rPr>
              <a:t>hour, close hour and seats)</a:t>
            </a:r>
            <a:endParaRPr kumimoji="1" lang="en-US" altLang="zh-TW" b="0" dirty="0">
              <a:latin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893789"/>
              </p:ext>
            </p:extLst>
          </p:nvPr>
        </p:nvGraphicFramePr>
        <p:xfrm>
          <a:off x="1697353" y="2319418"/>
          <a:ext cx="5543304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98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2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385">
                  <a:extLst>
                    <a:ext uri="{9D8B030D-6E8A-4147-A177-3AD203B41FA5}">
                      <a16:colId xmlns:a16="http://schemas.microsoft.com/office/drawing/2014/main" val="723292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Restaurant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Opening</a:t>
                      </a:r>
                      <a:r>
                        <a:rPr lang="en-US" altLang="zh-TW" baseline="0" dirty="0" smtClean="0"/>
                        <a:t> hours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Seats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IEDO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05:00~12:00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ANTS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12:00~22:00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12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DMM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11:00~18:00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HAPPY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14:00~24:00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6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20:00~23:00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45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082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Basic Class</a:t>
            </a:r>
            <a:endParaRPr kumimoji="1" lang="en-US" altLang="zh-TW" sz="32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#2 </a:t>
            </a:r>
            <a:r>
              <a:rPr kumimoji="1" lang="en-US" altLang="zh-TW" sz="3200" b="0" dirty="0" smtClean="0">
                <a:latin typeface="+mn-ea"/>
              </a:rPr>
              <a:t>– Static members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#3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Copy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constructor</a:t>
            </a:r>
            <a:endParaRPr kumimoji="1" lang="en-US" altLang="zh-TW" sz="3200" b="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320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6421</TotalTime>
  <Words>1110</Words>
  <Application>Microsoft Office PowerPoint</Application>
  <PresentationFormat>如螢幕大小 (4:3)</PresentationFormat>
  <Paragraphs>220</Paragraphs>
  <Slides>25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3" baseType="lpstr">
      <vt:lpstr>Meiryo</vt:lpstr>
      <vt:lpstr>微軟正黑體</vt:lpstr>
      <vt:lpstr>新細明體</vt:lpstr>
      <vt:lpstr>Arial</vt:lpstr>
      <vt:lpstr>Arial Black</vt:lpstr>
      <vt:lpstr>Calibri</vt:lpstr>
      <vt:lpstr>Courier New</vt:lpstr>
      <vt:lpstr>基礎</vt:lpstr>
      <vt:lpstr>Lab #11</vt:lpstr>
      <vt:lpstr>Agenda</vt:lpstr>
      <vt:lpstr>Class</vt:lpstr>
      <vt:lpstr>CLASS</vt:lpstr>
      <vt:lpstr>Constructor (建構子) 與 destructor (除構子)</vt:lpstr>
      <vt:lpstr>Constructor (建構子) 與 destructor (除構子)</vt:lpstr>
      <vt:lpstr>Practice 0</vt:lpstr>
      <vt:lpstr>Practice 1</vt:lpstr>
      <vt:lpstr>Agenda</vt:lpstr>
      <vt:lpstr>Static members</vt:lpstr>
      <vt:lpstr>IDEA of Static</vt:lpstr>
      <vt:lpstr>Static members</vt:lpstr>
      <vt:lpstr>Static members</vt:lpstr>
      <vt:lpstr>Static members</vt:lpstr>
      <vt:lpstr>Static members</vt:lpstr>
      <vt:lpstr>Practice #2</vt:lpstr>
      <vt:lpstr>PowerPoint 簡報</vt:lpstr>
      <vt:lpstr>Practice #2</vt:lpstr>
      <vt:lpstr>Agenda</vt:lpstr>
      <vt:lpstr>Class Object</vt:lpstr>
      <vt:lpstr>PowerPoint 簡報</vt:lpstr>
      <vt:lpstr>PowerPoint 簡報</vt:lpstr>
      <vt:lpstr>PowerPoint 簡報</vt:lpstr>
      <vt:lpstr>Practice #3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Chien Yu Huang</cp:lastModifiedBy>
  <cp:revision>181</cp:revision>
  <dcterms:created xsi:type="dcterms:W3CDTF">2015-03-03T01:58:10Z</dcterms:created>
  <dcterms:modified xsi:type="dcterms:W3CDTF">2016-05-04T10:24:48Z</dcterms:modified>
</cp:coreProperties>
</file>