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4160" r:id="rId1"/>
  </p:sldMasterIdLst>
  <p:notesMasterIdLst>
    <p:notesMasterId r:id="rId16"/>
  </p:notesMasterIdLst>
  <p:sldIdLst>
    <p:sldId id="256" r:id="rId2"/>
    <p:sldId id="360" r:id="rId3"/>
    <p:sldId id="361" r:id="rId4"/>
    <p:sldId id="362" r:id="rId5"/>
    <p:sldId id="348" r:id="rId6"/>
    <p:sldId id="364" r:id="rId7"/>
    <p:sldId id="365" r:id="rId8"/>
    <p:sldId id="369" r:id="rId9"/>
    <p:sldId id="366" r:id="rId10"/>
    <p:sldId id="370" r:id="rId11"/>
    <p:sldId id="367" r:id="rId12"/>
    <p:sldId id="371" r:id="rId13"/>
    <p:sldId id="368" r:id="rId14"/>
    <p:sldId id="373" r:id="rId15"/>
  </p:sldIdLst>
  <p:sldSz cx="9144000" cy="6858000" type="screen4x3"/>
  <p:notesSz cx="6858000" cy="9144000"/>
  <p:defaultTextStyle>
    <a:defPPr>
      <a:defRPr lang="zh-TW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D740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佈景主題樣式 1 - 輔色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306799F8-075E-4A3A-A7F6-7FBC6576F1A4}" styleName="佈景主題樣式 2 - 輔色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C083E6E3-FA7D-4D7B-A595-EF9225AFEA82}" styleName="淺色樣式 1 - 輔色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無樣式、無格線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ED083AE6-46FA-4A59-8FB0-9F97EB10719F}" styleName="淺色樣式 3 - 輔色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C4B1156A-380E-4F78-BDF5-A606A8083BF9}" styleName="中等深淺樣式 4 - 輔色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8A107856-5554-42FB-B03E-39F5DBC370BA}" styleName="中等深淺樣式 4 - 輔色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21E4AEA4-8DFA-4A89-87EB-49C32662AFE0}" styleName="中等深淺樣式 2 - 輔色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BDBED569-4797-4DF1-A0F4-6AAB3CD982D8}" styleName="淺色樣式 3 - 輔色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000" autoAdjust="0"/>
    <p:restoredTop sz="94424" autoAdjust="0"/>
  </p:normalViewPr>
  <p:slideViewPr>
    <p:cSldViewPr snapToGrid="0" snapToObjects="1">
      <p:cViewPr varScale="1">
        <p:scale>
          <a:sx n="109" d="100"/>
          <a:sy n="109" d="100"/>
        </p:scale>
        <p:origin x="738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1F5BFDE-5963-144C-8E12-4933E90D95AB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4" name="投影片影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TW" altLang="en-US" smtClean="0"/>
              <a:t>按一下以編輯母片文字樣式</a:t>
            </a:r>
          </a:p>
          <a:p>
            <a:pPr lvl="1"/>
            <a:r>
              <a:rPr kumimoji="1" lang="zh-TW" altLang="en-US" smtClean="0"/>
              <a:t>第二層</a:t>
            </a:r>
          </a:p>
          <a:p>
            <a:pPr lvl="2"/>
            <a:r>
              <a:rPr kumimoji="1" lang="zh-TW" altLang="en-US" smtClean="0"/>
              <a:t>第三層</a:t>
            </a:r>
          </a:p>
          <a:p>
            <a:pPr lvl="3"/>
            <a:r>
              <a:rPr kumimoji="1" lang="zh-TW" altLang="en-US" smtClean="0"/>
              <a:t>第四層</a:t>
            </a:r>
          </a:p>
          <a:p>
            <a:pPr lvl="4"/>
            <a:r>
              <a:rPr kumimoji="1" lang="zh-TW" altLang="en-US" smtClean="0"/>
              <a:t>第五層</a:t>
            </a:r>
            <a:endParaRPr kumimoji="1"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7DD3AC-56C3-8643-A10C-791B8272748F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  <p:extLst>
      <p:ext uri="{BB962C8B-B14F-4D97-AF65-F5344CB8AC3E}">
        <p14:creationId xmlns:p14="http://schemas.microsoft.com/office/powerpoint/2010/main" val="25379935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4571999"/>
          </a:xfrm>
        </p:spPr>
        <p:txBody>
          <a:bodyPr anchor="ctr">
            <a:noAutofit/>
          </a:bodyPr>
          <a:lstStyle>
            <a:lvl1pPr>
              <a:lnSpc>
                <a:spcPct val="100000"/>
              </a:lnSpc>
              <a:defRPr sz="8800" spc="-80" baseline="0">
                <a:solidFill>
                  <a:schemeClr val="tx1"/>
                </a:solidFill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4800600"/>
            <a:ext cx="6858000" cy="914400"/>
          </a:xfrm>
        </p:spPr>
        <p:txBody>
          <a:bodyPr/>
          <a:lstStyle>
            <a:lvl1pPr marL="0" indent="0" algn="l">
              <a:buNone/>
              <a:defRPr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按一下以編輯母片子標題樣式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6294C92D-0306-4E69-9CD3-20855E849650}" type="slidenum">
              <a:rPr kumimoji="0" lang="en-US" smtClean="0"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/>
            </a:lvl1pPr>
          </a:lstStyle>
          <a:p>
            <a:r>
              <a:rPr lang="zh-TW" altLang="en-US" dirty="0" smtClean="0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b="0"/>
            </a:lvl1pPr>
            <a:lvl2pPr>
              <a:defRPr b="0"/>
            </a:lvl2pPr>
            <a:lvl3pPr>
              <a:defRPr b="0"/>
            </a:lvl3pPr>
            <a:lvl4pPr>
              <a:defRPr b="0"/>
            </a:lvl4pPr>
            <a:lvl5pPr>
              <a:defRPr b="0"/>
            </a:lvl5pPr>
          </a:lstStyle>
          <a:p>
            <a:pPr lvl="0"/>
            <a:r>
              <a:rPr lang="zh-TW" altLang="en-US" dirty="0" smtClean="0"/>
              <a:t>按一下以編輯母片文字樣式</a:t>
            </a:r>
          </a:p>
          <a:p>
            <a:pPr lvl="1"/>
            <a:r>
              <a:rPr lang="zh-TW" altLang="en-US" dirty="0" smtClean="0"/>
              <a:t>第二層</a:t>
            </a:r>
          </a:p>
          <a:p>
            <a:pPr lvl="2"/>
            <a:r>
              <a:rPr lang="zh-TW" altLang="en-US" dirty="0" smtClean="0"/>
              <a:t>第三層</a:t>
            </a:r>
          </a:p>
          <a:p>
            <a:pPr lvl="3"/>
            <a:r>
              <a:rPr lang="zh-TW" altLang="en-US" dirty="0" smtClean="0"/>
              <a:t>第四層</a:t>
            </a:r>
          </a:p>
          <a:p>
            <a:pPr lvl="4"/>
            <a:r>
              <a:rPr lang="zh-TW" altLang="en-US" dirty="0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47800"/>
            <a:ext cx="7772400" cy="4321175"/>
          </a:xfrm>
        </p:spPr>
        <p:txBody>
          <a:bodyPr anchor="ctr">
            <a:noAutofit/>
          </a:bodyPr>
          <a:lstStyle>
            <a:lvl1pPr algn="l">
              <a:lnSpc>
                <a:spcPct val="100000"/>
              </a:lnSpc>
              <a:defRPr sz="8800" b="0" cap="all" spc="-80" baseline="0">
                <a:solidFill>
                  <a:schemeClr val="tx1"/>
                </a:solidFill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8601"/>
            <a:ext cx="7772400" cy="1066800"/>
          </a:xfrm>
        </p:spPr>
        <p:txBody>
          <a:bodyPr anchor="b"/>
          <a:lstStyle>
            <a:lvl1pPr marL="0" indent="0">
              <a:buNone/>
              <a:defRPr sz="2000"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FD889E0-CAB2-4699-909D-B9A88D47ACB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zh-TW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3068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016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7632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sz="1800" b="0" cap="all" spc="10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27632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3208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lang="en-US" sz="1800" b="0" kern="1200" cap="all" spc="100" baseline="0" dirty="0" smtClean="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3208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600200"/>
            <a:ext cx="5111750" cy="44805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600200"/>
            <a:ext cx="3008313" cy="448056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-1" y="0"/>
            <a:ext cx="9000877" cy="4846320"/>
          </a:xfrm>
          <a:solidFill>
            <a:schemeClr val="bg1">
              <a:lumMod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 smtClean="0"/>
              <a:t>將圖片拖曳至版面配置區或按一下圖示以新增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715000"/>
            <a:ext cx="8153400" cy="457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4953000"/>
            <a:ext cx="8153400" cy="762000"/>
          </a:xfrm>
        </p:spPr>
        <p:txBody>
          <a:bodyPr anchor="t">
            <a:normAutofit/>
          </a:bodyPr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5791200" cy="13716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76200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172201"/>
            <a:ext cx="3429000" cy="304800"/>
          </a:xfrm>
          <a:prstGeom prst="rect">
            <a:avLst/>
          </a:prstGeom>
        </p:spPr>
        <p:txBody>
          <a:bodyPr vert="horz" lIns="91440" tIns="45720" rIns="91440" bIns="0" rtlCol="0" anchor="b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fld id="{8FF04E4C-8F1D-E741-B5A8-406CF75EBD87}" type="datetimeFigureOut">
              <a:rPr kumimoji="1" lang="zh-TW" altLang="en-US" smtClean="0"/>
              <a:t>2016/6/15</a:t>
            </a:fld>
            <a:endParaRPr kumimoji="1"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92875"/>
            <a:ext cx="3429000" cy="28384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kumimoji="1"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 rot="16200000">
            <a:off x="8227377" y="5885497"/>
            <a:ext cx="131572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 b="1">
                <a:solidFill>
                  <a:schemeClr val="tx2"/>
                </a:solidFill>
              </a:defRPr>
            </a:lvl1pPr>
          </a:lstStyle>
          <a:p>
            <a:fld id="{BB0AD16A-E80E-AD4B-A25D-C919B537AA4E}" type="slidenum">
              <a:rPr kumimoji="1" lang="zh-TW" altLang="en-US" smtClean="0"/>
              <a:t>‹#›</a:t>
            </a:fld>
            <a:endParaRPr kumimoji="1" lang="zh-TW" altLang="en-US"/>
          </a:p>
        </p:txBody>
      </p:sp>
      <p:sp>
        <p:nvSpPr>
          <p:cNvPr id="7" name="Rectangle 6"/>
          <p:cNvSpPr/>
          <p:nvPr/>
        </p:nvSpPr>
        <p:spPr>
          <a:xfrm>
            <a:off x="9001124" y="0"/>
            <a:ext cx="142876" cy="1371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001124" y="1371600"/>
            <a:ext cx="142876" cy="5486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61" r:id="rId1"/>
    <p:sldLayoutId id="2147484162" r:id="rId2"/>
    <p:sldLayoutId id="2147484163" r:id="rId3"/>
    <p:sldLayoutId id="2147484164" r:id="rId4"/>
    <p:sldLayoutId id="2147484165" r:id="rId5"/>
    <p:sldLayoutId id="2147484166" r:id="rId6"/>
    <p:sldLayoutId id="2147484167" r:id="rId7"/>
    <p:sldLayoutId id="2147484168" r:id="rId8"/>
    <p:sldLayoutId id="2147484169" r:id="rId9"/>
    <p:sldLayoutId id="2147484170" r:id="rId10"/>
    <p:sldLayoutId id="21474841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3600" kern="1200" cap="all" spc="-6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spcAft>
          <a:spcPts val="600"/>
        </a:spcAft>
        <a:buFont typeface="Arial" pitchFamily="34" charset="0"/>
        <a:buNone/>
        <a:defRPr sz="20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en-US" altLang="zh-TW" dirty="0" smtClean="0"/>
              <a:t>Lab </a:t>
            </a:r>
            <a:r>
              <a:rPr kumimoji="1" lang="en-US" altLang="zh-TW" dirty="0" smtClean="0"/>
              <a:t>#13</a:t>
            </a:r>
            <a:endParaRPr kumimoji="1" lang="zh-TW" altLang="en-US" dirty="0"/>
          </a:p>
        </p:txBody>
      </p:sp>
      <p:sp>
        <p:nvSpPr>
          <p:cNvPr id="3" name="子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en-US" altLang="zh-TW" dirty="0" smtClean="0"/>
              <a:t>Date: </a:t>
            </a:r>
            <a:r>
              <a:rPr kumimoji="1" lang="en-US" altLang="zh-TW" dirty="0" smtClean="0"/>
              <a:t>2016/06/15 </a:t>
            </a:r>
            <a:r>
              <a:rPr kumimoji="1" lang="en-US" altLang="zh-TW" dirty="0" smtClean="0"/>
              <a:t>(week </a:t>
            </a:r>
            <a:r>
              <a:rPr kumimoji="1" lang="en-US" altLang="zh-TW" dirty="0" smtClean="0"/>
              <a:t>17)</a:t>
            </a:r>
            <a:endParaRPr kumimoji="1" lang="en-US" altLang="zh-TW" dirty="0" smtClean="0"/>
          </a:p>
          <a:p>
            <a:r>
              <a:rPr kumimoji="1" lang="en-US" altLang="zh-TW" dirty="0" smtClean="0"/>
              <a:t>Presenter: </a:t>
            </a:r>
            <a:r>
              <a:rPr kumimoji="1" lang="zh-TW" altLang="en-US" dirty="0" smtClean="0"/>
              <a:t>廖偉宏</a:t>
            </a:r>
            <a:endParaRPr kumimoji="1"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5139361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xmlns:p14="http://schemas.microsoft.com/office/powerpoint/2010/main"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3200" dirty="0" smtClean="0">
                <a:solidFill>
                  <a:schemeClr val="bg1">
                    <a:lumMod val="75000"/>
                  </a:schemeClr>
                </a:solidFill>
                <a:latin typeface="+mn-ea"/>
              </a:rPr>
              <a:t>Review </a:t>
            </a:r>
            <a:r>
              <a:rPr kumimoji="1" lang="en-US" altLang="zh-TW" sz="3200" dirty="0">
                <a:solidFill>
                  <a:schemeClr val="bg1">
                    <a:lumMod val="75000"/>
                  </a:schemeClr>
                </a:solidFill>
                <a:latin typeface="+mn-ea"/>
              </a:rPr>
              <a:t>– </a:t>
            </a:r>
            <a:r>
              <a:rPr kumimoji="1" lang="en-US" altLang="zh-TW" sz="3200" dirty="0" smtClean="0">
                <a:solidFill>
                  <a:schemeClr val="bg1">
                    <a:lumMod val="75000"/>
                  </a:schemeClr>
                </a:solidFill>
                <a:latin typeface="+mn-ea"/>
              </a:rPr>
              <a:t>Data Structure</a:t>
            </a:r>
            <a:endParaRPr kumimoji="1" lang="en-US" altLang="zh-TW" sz="3200" b="0" dirty="0" smtClean="0">
              <a:solidFill>
                <a:schemeClr val="bg1">
                  <a:lumMod val="75000"/>
                </a:schemeClr>
              </a:solidFill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</a:t>
            </a:r>
            <a:r>
              <a:rPr kumimoji="1" lang="en-US" altLang="zh-TW" sz="3200" b="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#0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–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Add a word</a:t>
            </a:r>
            <a:endParaRPr kumimoji="1" lang="en-US" altLang="zh-TW" sz="3200" b="0" dirty="0" smtClean="0">
              <a:solidFill>
                <a:schemeClr val="bg1">
                  <a:lumMod val="65000"/>
                </a:schemeClr>
              </a:solidFill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latin typeface="+mn-ea"/>
              </a:rPr>
              <a:t>Practice #1 – </a:t>
            </a:r>
            <a:r>
              <a:rPr kumimoji="1" lang="en-US" altLang="zh-TW" sz="3200" b="0" dirty="0" smtClean="0">
                <a:latin typeface="+mn-ea"/>
              </a:rPr>
              <a:t>Find a word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#2 –</a:t>
            </a:r>
            <a:r>
              <a:rPr kumimoji="1" lang="zh-TW" altLang="en-US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print the tree</a:t>
            </a:r>
            <a:endParaRPr kumimoji="1" lang="en-US" altLang="zh-TW" sz="3200" dirty="0" smtClean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906258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Practice #1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428137"/>
          </a:xfrm>
        </p:spPr>
        <p:txBody>
          <a:bodyPr>
            <a:normAutofit lnSpcReduction="10000"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b="0" dirty="0" smtClean="0">
                <a:latin typeface="+mn-ea"/>
              </a:rPr>
              <a:t>If the word is in </a:t>
            </a:r>
            <a:r>
              <a:rPr lang="en-US" altLang="zh-TW" sz="1800" dirty="0" smtClean="0">
                <a:latin typeface="+mn-ea"/>
              </a:rPr>
              <a:t>the</a:t>
            </a:r>
            <a:r>
              <a:rPr lang="en-US" altLang="zh-TW" sz="1800" b="0" dirty="0" smtClean="0">
                <a:latin typeface="+mn-ea"/>
              </a:rPr>
              <a:t> binary tree, print “yes”, “</a:t>
            </a:r>
            <a:r>
              <a:rPr lang="en-US" altLang="zh-TW" sz="1800" b="0" dirty="0" err="1" smtClean="0">
                <a:latin typeface="+mn-ea"/>
              </a:rPr>
              <a:t>no”otherwise</a:t>
            </a:r>
            <a:r>
              <a:rPr lang="en-US" altLang="zh-TW" sz="1800" b="0" dirty="0" smtClean="0">
                <a:latin typeface="+mn-ea"/>
              </a:rPr>
              <a:t>.</a:t>
            </a:r>
            <a:endParaRPr lang="en-US" altLang="zh-TW" sz="1800" b="0" dirty="0" smtClean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198433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3200" dirty="0" smtClean="0">
                <a:solidFill>
                  <a:schemeClr val="bg1">
                    <a:lumMod val="75000"/>
                  </a:schemeClr>
                </a:solidFill>
                <a:latin typeface="+mn-ea"/>
              </a:rPr>
              <a:t>Review </a:t>
            </a:r>
            <a:r>
              <a:rPr kumimoji="1" lang="en-US" altLang="zh-TW" sz="3200" dirty="0">
                <a:solidFill>
                  <a:schemeClr val="bg1">
                    <a:lumMod val="75000"/>
                  </a:schemeClr>
                </a:solidFill>
                <a:latin typeface="+mn-ea"/>
              </a:rPr>
              <a:t>– </a:t>
            </a:r>
            <a:r>
              <a:rPr kumimoji="1" lang="en-US" altLang="zh-TW" sz="3200" dirty="0" smtClean="0">
                <a:solidFill>
                  <a:schemeClr val="bg1">
                    <a:lumMod val="75000"/>
                  </a:schemeClr>
                </a:solidFill>
                <a:latin typeface="+mn-ea"/>
              </a:rPr>
              <a:t>Data Structure</a:t>
            </a:r>
            <a:endParaRPr kumimoji="1" lang="en-US" altLang="zh-TW" sz="3200" b="0" dirty="0" smtClean="0">
              <a:solidFill>
                <a:schemeClr val="bg1">
                  <a:lumMod val="75000"/>
                </a:schemeClr>
              </a:solidFill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</a:t>
            </a:r>
            <a:r>
              <a:rPr kumimoji="1" lang="en-US" altLang="zh-TW" sz="3200" b="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#0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–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Add a word</a:t>
            </a:r>
            <a:endParaRPr kumimoji="1" lang="en-US" altLang="zh-TW" sz="3200" b="0" dirty="0" smtClean="0">
              <a:solidFill>
                <a:schemeClr val="bg1">
                  <a:lumMod val="65000"/>
                </a:schemeClr>
              </a:solidFill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#1 –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Find a word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latin typeface="+mn-ea"/>
              </a:rPr>
              <a:t>Practice #2 –</a:t>
            </a:r>
            <a:r>
              <a:rPr kumimoji="1" lang="zh-TW" altLang="en-US" sz="3200" b="0" dirty="0" smtClean="0">
                <a:latin typeface="+mn-ea"/>
              </a:rPr>
              <a:t> </a:t>
            </a:r>
            <a:r>
              <a:rPr kumimoji="1" lang="en-US" altLang="zh-TW" sz="3200" b="0" dirty="0" smtClean="0">
                <a:latin typeface="+mn-ea"/>
              </a:rPr>
              <a:t>print the tree</a:t>
            </a:r>
            <a:endParaRPr kumimoji="1" lang="en-US" altLang="zh-TW" sz="3200" dirty="0" smtClean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705687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Practice #2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1140069"/>
          </a:xfrm>
        </p:spPr>
        <p:txBody>
          <a:bodyPr>
            <a:norm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b="0" dirty="0" smtClean="0">
                <a:latin typeface="+mn-ea"/>
              </a:rPr>
              <a:t>Print the words in the dictionary alphabetically.</a:t>
            </a:r>
          </a:p>
          <a:p>
            <a:endParaRPr lang="en-US" altLang="zh-TW" sz="1800" b="0" dirty="0" smtClean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305752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End of the class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1"/>
            <a:ext cx="8830916" cy="419100"/>
          </a:xfrm>
        </p:spPr>
        <p:txBody>
          <a:bodyPr>
            <a:normAutofit lnSpcReduction="10000"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b="0" dirty="0" smtClean="0">
                <a:latin typeface="+mn-ea"/>
              </a:rPr>
              <a:t>Any question about everything?</a:t>
            </a:r>
          </a:p>
          <a:p>
            <a:endParaRPr lang="en-US" altLang="zh-TW" sz="1800" b="0" dirty="0" smtClean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602666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3200" dirty="0" smtClean="0">
                <a:latin typeface="+mn-ea"/>
              </a:rPr>
              <a:t>Review </a:t>
            </a:r>
            <a:r>
              <a:rPr kumimoji="1" lang="en-US" altLang="zh-TW" sz="3200" dirty="0">
                <a:latin typeface="+mn-ea"/>
              </a:rPr>
              <a:t>– </a:t>
            </a:r>
            <a:r>
              <a:rPr kumimoji="1" lang="en-US" altLang="zh-TW" sz="3200" dirty="0" smtClean="0">
                <a:latin typeface="+mn-ea"/>
              </a:rPr>
              <a:t>Data Structure</a:t>
            </a:r>
            <a:endParaRPr kumimoji="1" lang="en-US" altLang="zh-TW" sz="3200" b="0" dirty="0" smtClean="0"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</a:t>
            </a:r>
            <a:r>
              <a:rPr kumimoji="1" lang="en-US" altLang="zh-TW" sz="3200" b="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#0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–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Add a word</a:t>
            </a:r>
            <a:endParaRPr kumimoji="1" lang="en-US" altLang="zh-TW" sz="3200" b="0" dirty="0" smtClean="0">
              <a:solidFill>
                <a:schemeClr val="bg1">
                  <a:lumMod val="65000"/>
                </a:schemeClr>
              </a:solidFill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#1 –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Find a word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#2 –</a:t>
            </a:r>
            <a:r>
              <a:rPr kumimoji="1" lang="zh-TW" altLang="en-US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print the tree</a:t>
            </a:r>
            <a:endParaRPr kumimoji="1" lang="en-US" altLang="zh-TW" sz="3200" dirty="0" smtClean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3711678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Data Structure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4373563"/>
          </a:xfrm>
        </p:spPr>
        <p:txBody>
          <a:bodyPr>
            <a:norm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dirty="0" smtClean="0">
                <a:latin typeface="+mj-ea"/>
                <a:ea typeface="+mj-ea"/>
              </a:rPr>
              <a:t>List (array)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b="0" dirty="0">
              <a:latin typeface="+mj-ea"/>
              <a:ea typeface="+mj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dirty="0" smtClean="0">
                <a:latin typeface="+mj-ea"/>
                <a:ea typeface="+mj-ea"/>
              </a:rPr>
              <a:t>Linked list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>
              <a:latin typeface="+mj-ea"/>
              <a:ea typeface="+mj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>
              <a:latin typeface="+mj-ea"/>
              <a:ea typeface="+mj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b="0" dirty="0" smtClean="0">
              <a:latin typeface="+mj-ea"/>
              <a:ea typeface="+mj-ea"/>
            </a:endParaRPr>
          </a:p>
        </p:txBody>
      </p:sp>
      <p:graphicFrame>
        <p:nvGraphicFramePr>
          <p:cNvPr id="4" name="表格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5897474"/>
              </p:ext>
            </p:extLst>
          </p:nvPr>
        </p:nvGraphicFramePr>
        <p:xfrm>
          <a:off x="536324" y="2346569"/>
          <a:ext cx="748226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7">
                  <a:extLst>
                    <a:ext uri="{9D8B030D-6E8A-4147-A177-3AD203B41FA5}">
                      <a16:colId xmlns:a16="http://schemas.microsoft.com/office/drawing/2014/main" val="1584815689"/>
                    </a:ext>
                  </a:extLst>
                </a:gridCol>
                <a:gridCol w="633046">
                  <a:extLst>
                    <a:ext uri="{9D8B030D-6E8A-4147-A177-3AD203B41FA5}">
                      <a16:colId xmlns:a16="http://schemas.microsoft.com/office/drawing/2014/main" val="1367510462"/>
                    </a:ext>
                  </a:extLst>
                </a:gridCol>
                <a:gridCol w="697225">
                  <a:extLst>
                    <a:ext uri="{9D8B030D-6E8A-4147-A177-3AD203B41FA5}">
                      <a16:colId xmlns:a16="http://schemas.microsoft.com/office/drawing/2014/main" val="62757085"/>
                    </a:ext>
                  </a:extLst>
                </a:gridCol>
                <a:gridCol w="674375">
                  <a:extLst>
                    <a:ext uri="{9D8B030D-6E8A-4147-A177-3AD203B41FA5}">
                      <a16:colId xmlns:a16="http://schemas.microsoft.com/office/drawing/2014/main" val="611794454"/>
                    </a:ext>
                  </a:extLst>
                </a:gridCol>
                <a:gridCol w="606669">
                  <a:extLst>
                    <a:ext uri="{9D8B030D-6E8A-4147-A177-3AD203B41FA5}">
                      <a16:colId xmlns:a16="http://schemas.microsoft.com/office/drawing/2014/main" val="404283889"/>
                    </a:ext>
                  </a:extLst>
                </a:gridCol>
                <a:gridCol w="963634">
                  <a:extLst>
                    <a:ext uri="{9D8B030D-6E8A-4147-A177-3AD203B41FA5}">
                      <a16:colId xmlns:a16="http://schemas.microsoft.com/office/drawing/2014/main" val="2739843946"/>
                    </a:ext>
                  </a:extLst>
                </a:gridCol>
                <a:gridCol w="748226">
                  <a:extLst>
                    <a:ext uri="{9D8B030D-6E8A-4147-A177-3AD203B41FA5}">
                      <a16:colId xmlns:a16="http://schemas.microsoft.com/office/drawing/2014/main" val="2667711750"/>
                    </a:ext>
                  </a:extLst>
                </a:gridCol>
                <a:gridCol w="748226">
                  <a:extLst>
                    <a:ext uri="{9D8B030D-6E8A-4147-A177-3AD203B41FA5}">
                      <a16:colId xmlns:a16="http://schemas.microsoft.com/office/drawing/2014/main" val="1859858912"/>
                    </a:ext>
                  </a:extLst>
                </a:gridCol>
                <a:gridCol w="748226">
                  <a:extLst>
                    <a:ext uri="{9D8B030D-6E8A-4147-A177-3AD203B41FA5}">
                      <a16:colId xmlns:a16="http://schemas.microsoft.com/office/drawing/2014/main" val="491353386"/>
                    </a:ext>
                  </a:extLst>
                </a:gridCol>
                <a:gridCol w="748226">
                  <a:extLst>
                    <a:ext uri="{9D8B030D-6E8A-4147-A177-3AD203B41FA5}">
                      <a16:colId xmlns:a16="http://schemas.microsoft.com/office/drawing/2014/main" val="236708689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apple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bee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cat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dog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?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?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?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?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?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?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88326217"/>
                  </a:ext>
                </a:extLst>
              </a:tr>
            </a:tbl>
          </a:graphicData>
        </a:graphic>
      </p:graphicFrame>
      <p:graphicFrame>
        <p:nvGraphicFramePr>
          <p:cNvPr id="7" name="表格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7460909"/>
              </p:ext>
            </p:extLst>
          </p:nvPr>
        </p:nvGraphicFramePr>
        <p:xfrm>
          <a:off x="536324" y="3753961"/>
          <a:ext cx="132764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2861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474785">
                  <a:extLst>
                    <a:ext uri="{9D8B030D-6E8A-4147-A177-3AD203B41FA5}">
                      <a16:colId xmlns:a16="http://schemas.microsoft.com/office/drawing/2014/main" val="38693126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apple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</a:tbl>
          </a:graphicData>
        </a:graphic>
      </p:graphicFrame>
      <p:graphicFrame>
        <p:nvGraphicFramePr>
          <p:cNvPr id="8" name="表格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1778312"/>
              </p:ext>
            </p:extLst>
          </p:nvPr>
        </p:nvGraphicFramePr>
        <p:xfrm>
          <a:off x="2253119" y="3747745"/>
          <a:ext cx="132764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2861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474785">
                  <a:extLst>
                    <a:ext uri="{9D8B030D-6E8A-4147-A177-3AD203B41FA5}">
                      <a16:colId xmlns:a16="http://schemas.microsoft.com/office/drawing/2014/main" val="38693126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bee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</a:tbl>
          </a:graphicData>
        </a:graphic>
      </p:graphicFrame>
      <p:graphicFrame>
        <p:nvGraphicFramePr>
          <p:cNvPr id="9" name="表格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7211046"/>
              </p:ext>
            </p:extLst>
          </p:nvPr>
        </p:nvGraphicFramePr>
        <p:xfrm>
          <a:off x="3874729" y="3747745"/>
          <a:ext cx="132764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2861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474785">
                  <a:extLst>
                    <a:ext uri="{9D8B030D-6E8A-4147-A177-3AD203B41FA5}">
                      <a16:colId xmlns:a16="http://schemas.microsoft.com/office/drawing/2014/main" val="38693126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cat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</a:tbl>
          </a:graphicData>
        </a:graphic>
      </p:graphicFrame>
      <p:graphicFrame>
        <p:nvGraphicFramePr>
          <p:cNvPr id="10" name="表格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2917831"/>
              </p:ext>
            </p:extLst>
          </p:nvPr>
        </p:nvGraphicFramePr>
        <p:xfrm>
          <a:off x="5584576" y="3756964"/>
          <a:ext cx="1721831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8978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852853">
                  <a:extLst>
                    <a:ext uri="{9D8B030D-6E8A-4147-A177-3AD203B41FA5}">
                      <a16:colId xmlns:a16="http://schemas.microsoft.com/office/drawing/2014/main" val="38693126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dog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</a:tbl>
          </a:graphicData>
        </a:graphic>
      </p:graphicFrame>
      <p:cxnSp>
        <p:nvCxnSpPr>
          <p:cNvPr id="12" name="直線單箭頭接點 11"/>
          <p:cNvCxnSpPr>
            <a:endCxn id="8" idx="1"/>
          </p:cNvCxnSpPr>
          <p:nvPr/>
        </p:nvCxnSpPr>
        <p:spPr>
          <a:xfrm>
            <a:off x="1670538" y="3933165"/>
            <a:ext cx="582581" cy="0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單箭頭接點 12"/>
          <p:cNvCxnSpPr/>
          <p:nvPr/>
        </p:nvCxnSpPr>
        <p:spPr>
          <a:xfrm>
            <a:off x="3292148" y="3942384"/>
            <a:ext cx="582581" cy="0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單箭頭接點 13"/>
          <p:cNvCxnSpPr/>
          <p:nvPr/>
        </p:nvCxnSpPr>
        <p:spPr>
          <a:xfrm>
            <a:off x="4991994" y="3942384"/>
            <a:ext cx="582581" cy="0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045425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Data Structure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4373563"/>
          </a:xfrm>
        </p:spPr>
        <p:txBody>
          <a:bodyPr>
            <a:norm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dirty="0" smtClean="0">
                <a:latin typeface="+mj-ea"/>
                <a:ea typeface="+mj-ea"/>
              </a:rPr>
              <a:t>Binary tree (efficient)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b="0" dirty="0" smtClean="0">
              <a:latin typeface="+mj-ea"/>
              <a:ea typeface="+mj-ea"/>
            </a:endParaRPr>
          </a:p>
        </p:txBody>
      </p:sp>
      <p:graphicFrame>
        <p:nvGraphicFramePr>
          <p:cNvPr id="8" name="表格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49529085"/>
              </p:ext>
            </p:extLst>
          </p:nvPr>
        </p:nvGraphicFramePr>
        <p:xfrm>
          <a:off x="3352800" y="1971493"/>
          <a:ext cx="1327646" cy="8068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3823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663823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403438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bee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3438">
                <a:tc>
                  <a:txBody>
                    <a:bodyPr/>
                    <a:lstStyle/>
                    <a:p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cxnSp>
        <p:nvCxnSpPr>
          <p:cNvPr id="12" name="直線單箭頭接點 11"/>
          <p:cNvCxnSpPr/>
          <p:nvPr/>
        </p:nvCxnSpPr>
        <p:spPr>
          <a:xfrm flipH="1">
            <a:off x="2875085" y="2614319"/>
            <a:ext cx="850247" cy="656419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單箭頭接點 12"/>
          <p:cNvCxnSpPr/>
          <p:nvPr/>
        </p:nvCxnSpPr>
        <p:spPr>
          <a:xfrm>
            <a:off x="4426356" y="2632116"/>
            <a:ext cx="731805" cy="654451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單箭頭接點 13"/>
          <p:cNvCxnSpPr/>
          <p:nvPr/>
        </p:nvCxnSpPr>
        <p:spPr>
          <a:xfrm>
            <a:off x="5722954" y="3943847"/>
            <a:ext cx="509878" cy="752282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5" name="表格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03236616"/>
              </p:ext>
            </p:extLst>
          </p:nvPr>
        </p:nvGraphicFramePr>
        <p:xfrm>
          <a:off x="2128973" y="3270738"/>
          <a:ext cx="1559430" cy="8068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9715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779715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403438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apple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3438"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graphicFrame>
        <p:nvGraphicFramePr>
          <p:cNvPr id="16" name="表格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5092784"/>
              </p:ext>
            </p:extLst>
          </p:nvPr>
        </p:nvGraphicFramePr>
        <p:xfrm>
          <a:off x="4400549" y="3299631"/>
          <a:ext cx="1738520" cy="7684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84309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854211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306254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cat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266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graphicFrame>
        <p:nvGraphicFramePr>
          <p:cNvPr id="17" name="表格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18403884"/>
              </p:ext>
            </p:extLst>
          </p:nvPr>
        </p:nvGraphicFramePr>
        <p:xfrm>
          <a:off x="5298223" y="4696129"/>
          <a:ext cx="1681692" cy="8068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0846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840846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403438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dog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343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cxnSp>
        <p:nvCxnSpPr>
          <p:cNvPr id="20" name="直線單箭頭接點 19"/>
          <p:cNvCxnSpPr/>
          <p:nvPr/>
        </p:nvCxnSpPr>
        <p:spPr>
          <a:xfrm flipH="1">
            <a:off x="4246686" y="1524318"/>
            <a:ext cx="911475" cy="4471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文字方塊 21"/>
          <p:cNvSpPr txBox="1"/>
          <p:nvPr/>
        </p:nvSpPr>
        <p:spPr>
          <a:xfrm>
            <a:off x="5140743" y="1269127"/>
            <a:ext cx="5822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TW" dirty="0" smtClean="0"/>
              <a:t>root</a:t>
            </a:r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573966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recursive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1236785"/>
          </a:xfrm>
        </p:spPr>
        <p:txBody>
          <a:bodyPr>
            <a:normAutofit lnSpcReduction="10000"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zh-TW" altLang="en-US" sz="1800" dirty="0" smtClean="0">
                <a:latin typeface="+mn-ea"/>
              </a:rPr>
              <a:t>在進行資料結構相關動作時，常用到遞迴 </a:t>
            </a:r>
            <a:r>
              <a:rPr lang="en-US" altLang="zh-TW" sz="1800" dirty="0" smtClean="0">
                <a:latin typeface="+mn-ea"/>
              </a:rPr>
              <a:t>(</a:t>
            </a:r>
            <a:r>
              <a:rPr lang="zh-TW" altLang="en-US" sz="1800" dirty="0" smtClean="0">
                <a:latin typeface="+mn-ea"/>
              </a:rPr>
              <a:t>插入資料、尋找資料、刪除資料</a:t>
            </a:r>
            <a:r>
              <a:rPr lang="en-US" altLang="zh-TW" sz="1800" dirty="0" smtClean="0">
                <a:latin typeface="+mn-ea"/>
              </a:rPr>
              <a:t>)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dirty="0" smtClean="0">
                <a:latin typeface="+mn-ea"/>
              </a:rPr>
              <a:t>Ex. Binary tree</a:t>
            </a:r>
            <a:endParaRPr lang="en-US" altLang="zh-TW" sz="1800" dirty="0" smtClean="0">
              <a:latin typeface="+mn-ea"/>
            </a:endParaRPr>
          </a:p>
          <a:p>
            <a:pPr marL="800100" lvl="1" indent="-342900"/>
            <a:endParaRPr lang="en-US" altLang="zh-TW" sz="1800" b="0" dirty="0" smtClean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986691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recursive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1236785"/>
          </a:xfrm>
        </p:spPr>
        <p:txBody>
          <a:bodyPr>
            <a:norm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b="0" dirty="0" smtClean="0">
                <a:latin typeface="+mn-ea"/>
              </a:rPr>
              <a:t>Add “bird” to this dictionary</a:t>
            </a:r>
            <a:endParaRPr lang="en-US" altLang="zh-TW" sz="1800" b="0" dirty="0" smtClean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</p:txBody>
      </p:sp>
      <p:graphicFrame>
        <p:nvGraphicFramePr>
          <p:cNvPr id="4" name="表格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7607037"/>
              </p:ext>
            </p:extLst>
          </p:nvPr>
        </p:nvGraphicFramePr>
        <p:xfrm>
          <a:off x="3467100" y="2585947"/>
          <a:ext cx="1327646" cy="8068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3823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663823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403438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bee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3438">
                <a:tc>
                  <a:txBody>
                    <a:bodyPr/>
                    <a:lstStyle/>
                    <a:p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cxnSp>
        <p:nvCxnSpPr>
          <p:cNvPr id="5" name="直線單箭頭接點 4"/>
          <p:cNvCxnSpPr/>
          <p:nvPr/>
        </p:nvCxnSpPr>
        <p:spPr>
          <a:xfrm flipH="1">
            <a:off x="2989385" y="3228773"/>
            <a:ext cx="850247" cy="656419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單箭頭接點 5"/>
          <p:cNvCxnSpPr/>
          <p:nvPr/>
        </p:nvCxnSpPr>
        <p:spPr>
          <a:xfrm>
            <a:off x="4540656" y="3246570"/>
            <a:ext cx="731805" cy="654451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單箭頭接點 6"/>
          <p:cNvCxnSpPr/>
          <p:nvPr/>
        </p:nvCxnSpPr>
        <p:spPr>
          <a:xfrm>
            <a:off x="5837254" y="4558301"/>
            <a:ext cx="509878" cy="752282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" name="表格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19175986"/>
              </p:ext>
            </p:extLst>
          </p:nvPr>
        </p:nvGraphicFramePr>
        <p:xfrm>
          <a:off x="2243273" y="3885192"/>
          <a:ext cx="1559430" cy="8068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9715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779715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403438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apple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3438"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graphicFrame>
        <p:nvGraphicFramePr>
          <p:cNvPr id="9" name="表格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9526074"/>
              </p:ext>
            </p:extLst>
          </p:nvPr>
        </p:nvGraphicFramePr>
        <p:xfrm>
          <a:off x="4514849" y="3914085"/>
          <a:ext cx="1738520" cy="7684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84309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854211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306254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cat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266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graphicFrame>
        <p:nvGraphicFramePr>
          <p:cNvPr id="10" name="表格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8511212"/>
              </p:ext>
            </p:extLst>
          </p:nvPr>
        </p:nvGraphicFramePr>
        <p:xfrm>
          <a:off x="5412523" y="5310583"/>
          <a:ext cx="1681692" cy="8068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0846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840846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403438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dog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343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cxnSp>
        <p:nvCxnSpPr>
          <p:cNvPr id="12" name="直線單箭頭接點 11"/>
          <p:cNvCxnSpPr>
            <a:endCxn id="4" idx="0"/>
          </p:cNvCxnSpPr>
          <p:nvPr/>
        </p:nvCxnSpPr>
        <p:spPr>
          <a:xfrm>
            <a:off x="4130923" y="1752600"/>
            <a:ext cx="0" cy="833347"/>
          </a:xfrm>
          <a:prstGeom prst="straightConnector1">
            <a:avLst/>
          </a:prstGeom>
          <a:ln w="25400">
            <a:solidFill>
              <a:schemeClr val="tx2"/>
            </a:solidFill>
            <a:tailEnd type="arrow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78204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88889E-6 -3.7037E-6 L 0.1401 0.19561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6997" y="976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1401 0.19561 L 0.01458 0.40186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6285" y="10301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recursive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1236785"/>
          </a:xfrm>
        </p:spPr>
        <p:txBody>
          <a:bodyPr>
            <a:norm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b="0" dirty="0" smtClean="0">
                <a:latin typeface="+mn-ea"/>
              </a:rPr>
              <a:t>Add “bird” to this dictionary</a:t>
            </a:r>
            <a:endParaRPr lang="en-US" altLang="zh-TW" sz="1800" b="0" dirty="0" smtClean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</p:txBody>
      </p:sp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3467100" y="2585947"/>
          <a:ext cx="1327646" cy="8068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3823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663823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403438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bee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3438">
                <a:tc>
                  <a:txBody>
                    <a:bodyPr/>
                    <a:lstStyle/>
                    <a:p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cxnSp>
        <p:nvCxnSpPr>
          <p:cNvPr id="5" name="直線單箭頭接點 4"/>
          <p:cNvCxnSpPr/>
          <p:nvPr/>
        </p:nvCxnSpPr>
        <p:spPr>
          <a:xfrm flipH="1">
            <a:off x="2989385" y="3228773"/>
            <a:ext cx="850247" cy="656419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單箭頭接點 5"/>
          <p:cNvCxnSpPr/>
          <p:nvPr/>
        </p:nvCxnSpPr>
        <p:spPr>
          <a:xfrm>
            <a:off x="4540656" y="3246570"/>
            <a:ext cx="731805" cy="654451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單箭頭接點 6"/>
          <p:cNvCxnSpPr/>
          <p:nvPr/>
        </p:nvCxnSpPr>
        <p:spPr>
          <a:xfrm>
            <a:off x="5837254" y="4558301"/>
            <a:ext cx="509878" cy="752282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" name="表格 7"/>
          <p:cNvGraphicFramePr>
            <a:graphicFrameLocks noGrp="1"/>
          </p:cNvGraphicFramePr>
          <p:nvPr/>
        </p:nvGraphicFramePr>
        <p:xfrm>
          <a:off x="2243273" y="3885192"/>
          <a:ext cx="1559430" cy="8068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9715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779715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403438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apple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3438"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graphicFrame>
        <p:nvGraphicFramePr>
          <p:cNvPr id="9" name="表格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5624867"/>
              </p:ext>
            </p:extLst>
          </p:nvPr>
        </p:nvGraphicFramePr>
        <p:xfrm>
          <a:off x="4514849" y="3914085"/>
          <a:ext cx="1738520" cy="7684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84309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854211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306254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cat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266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graphicFrame>
        <p:nvGraphicFramePr>
          <p:cNvPr id="10" name="表格 9"/>
          <p:cNvGraphicFramePr>
            <a:graphicFrameLocks noGrp="1"/>
          </p:cNvGraphicFramePr>
          <p:nvPr/>
        </p:nvGraphicFramePr>
        <p:xfrm>
          <a:off x="5412523" y="5310583"/>
          <a:ext cx="1681692" cy="8068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0846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840846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403438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dog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343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graphicFrame>
        <p:nvGraphicFramePr>
          <p:cNvPr id="16" name="表格 15"/>
          <p:cNvGraphicFramePr>
            <a:graphicFrameLocks noGrp="1"/>
          </p:cNvGraphicFramePr>
          <p:nvPr/>
        </p:nvGraphicFramePr>
        <p:xfrm>
          <a:off x="3414508" y="5329809"/>
          <a:ext cx="1738520" cy="7684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84309">
                  <a:extLst>
                    <a:ext uri="{9D8B030D-6E8A-4147-A177-3AD203B41FA5}">
                      <a16:colId xmlns:a16="http://schemas.microsoft.com/office/drawing/2014/main" val="2832967876"/>
                    </a:ext>
                  </a:extLst>
                </a:gridCol>
                <a:gridCol w="854211">
                  <a:extLst>
                    <a:ext uri="{9D8B030D-6E8A-4147-A177-3AD203B41FA5}">
                      <a16:colId xmlns:a16="http://schemas.microsoft.com/office/drawing/2014/main" val="638023679"/>
                    </a:ext>
                  </a:extLst>
                </a:gridCol>
              </a:tblGrid>
              <a:tr h="306254">
                <a:tc gridSpan="2">
                  <a:txBody>
                    <a:bodyPr/>
                    <a:lstStyle/>
                    <a:p>
                      <a:pPr algn="ctr"/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bird</a:t>
                      </a:r>
                      <a:endParaRPr lang="zh-TW" alt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TW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333576"/>
                  </a:ext>
                </a:extLst>
              </a:tr>
              <a:tr h="40266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dirty="0" smtClean="0">
                          <a:solidFill>
                            <a:schemeClr val="tx1"/>
                          </a:solidFill>
                        </a:rPr>
                        <a:t>NULL</a:t>
                      </a:r>
                      <a:endParaRPr lang="zh-TW" altLang="en-US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7408968"/>
                  </a:ext>
                </a:extLst>
              </a:tr>
            </a:tbl>
          </a:graphicData>
        </a:graphic>
      </p:graphicFrame>
      <p:cxnSp>
        <p:nvCxnSpPr>
          <p:cNvPr id="13" name="直線單箭頭接點 12"/>
          <p:cNvCxnSpPr>
            <a:endCxn id="16" idx="0"/>
          </p:cNvCxnSpPr>
          <p:nvPr/>
        </p:nvCxnSpPr>
        <p:spPr>
          <a:xfrm flipH="1">
            <a:off x="4283768" y="4538762"/>
            <a:ext cx="637345" cy="791047"/>
          </a:xfrm>
          <a:prstGeom prst="straightConnector1">
            <a:avLst/>
          </a:prstGeom>
          <a:ln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11906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en-US" altLang="zh-TW" sz="4000" b="1" dirty="0" smtClean="0">
                <a:latin typeface="+mj-ea"/>
              </a:rPr>
              <a:t>Agenda</a:t>
            </a:r>
            <a:endParaRPr kumimoji="1" lang="zh-TW" altLang="en-US" sz="4000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Arial"/>
              <a:buChar char="•"/>
            </a:pPr>
            <a:r>
              <a:rPr kumimoji="1" lang="en-US" altLang="zh-TW" sz="320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Review </a:t>
            </a:r>
            <a:r>
              <a:rPr kumimoji="1" lang="en-US" altLang="zh-TW" sz="3200" dirty="0">
                <a:solidFill>
                  <a:schemeClr val="bg1">
                    <a:lumMod val="65000"/>
                  </a:schemeClr>
                </a:solidFill>
                <a:latin typeface="+mn-ea"/>
              </a:rPr>
              <a:t>– </a:t>
            </a:r>
            <a:r>
              <a:rPr kumimoji="1" lang="en-US" altLang="zh-TW" sz="320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Data Structure</a:t>
            </a:r>
            <a:endParaRPr kumimoji="1" lang="en-US" altLang="zh-TW" sz="3200" b="0" dirty="0" smtClean="0">
              <a:solidFill>
                <a:schemeClr val="bg1">
                  <a:lumMod val="65000"/>
                </a:schemeClr>
              </a:solidFill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latin typeface="+mn-ea"/>
              </a:rPr>
              <a:t>Practice </a:t>
            </a:r>
            <a:r>
              <a:rPr kumimoji="1" lang="en-US" altLang="zh-TW" sz="3200" b="0" dirty="0">
                <a:latin typeface="+mn-ea"/>
              </a:rPr>
              <a:t>#0 </a:t>
            </a:r>
            <a:r>
              <a:rPr kumimoji="1" lang="en-US" altLang="zh-TW" sz="3200" b="0" dirty="0" smtClean="0">
                <a:latin typeface="+mn-ea"/>
              </a:rPr>
              <a:t>– </a:t>
            </a:r>
            <a:r>
              <a:rPr kumimoji="1" lang="en-US" altLang="zh-TW" sz="3200" b="0" dirty="0" smtClean="0">
                <a:latin typeface="+mn-ea"/>
              </a:rPr>
              <a:t>Add a word</a:t>
            </a:r>
            <a:endParaRPr kumimoji="1" lang="en-US" altLang="zh-TW" sz="3200" b="0" dirty="0" smtClean="0">
              <a:latin typeface="+mn-ea"/>
            </a:endParaRP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#1 –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Find a word</a:t>
            </a:r>
          </a:p>
          <a:p>
            <a:pPr marL="342900" indent="-342900">
              <a:buFont typeface="Arial"/>
              <a:buChar char="•"/>
            </a:pP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Practice #2 –</a:t>
            </a:r>
            <a:r>
              <a:rPr kumimoji="1" lang="zh-TW" altLang="en-US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 </a:t>
            </a:r>
            <a:r>
              <a:rPr kumimoji="1" lang="en-US" altLang="zh-TW" sz="3200" b="0" dirty="0" smtClean="0">
                <a:solidFill>
                  <a:schemeClr val="bg1">
                    <a:lumMod val="65000"/>
                  </a:schemeClr>
                </a:solidFill>
                <a:latin typeface="+mn-ea"/>
              </a:rPr>
              <a:t>print the tree</a:t>
            </a:r>
            <a:endParaRPr kumimoji="1" lang="en-US" altLang="zh-TW" sz="3200" dirty="0" smtClean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037890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b="1" dirty="0" smtClean="0">
                <a:latin typeface="+mj-ea"/>
              </a:rPr>
              <a:t>Practice #0</a:t>
            </a:r>
            <a:endParaRPr lang="zh-TW" altLang="en-US" b="1" dirty="0">
              <a:latin typeface="+mj-ea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4422" y="1752600"/>
            <a:ext cx="8830916" cy="428137"/>
          </a:xfrm>
        </p:spPr>
        <p:txBody>
          <a:bodyPr>
            <a:normAutofit lnSpcReduction="10000"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altLang="zh-TW" sz="1800" b="0" dirty="0" smtClean="0">
                <a:latin typeface="+mn-ea"/>
              </a:rPr>
              <a:t>Add word to a binary tree</a:t>
            </a:r>
            <a:endParaRPr lang="en-US" altLang="zh-TW" sz="1800" b="0" dirty="0" smtClean="0">
              <a:latin typeface="+mn-ea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en-US" altLang="zh-TW" sz="1800" dirty="0" smtClean="0">
              <a:latin typeface="+mj-ea"/>
              <a:ea typeface="+mj-ea"/>
            </a:endParaRPr>
          </a:p>
        </p:txBody>
      </p:sp>
      <p:sp>
        <p:nvSpPr>
          <p:cNvPr id="11" name="文字方塊 10"/>
          <p:cNvSpPr txBox="1"/>
          <p:nvPr/>
        </p:nvSpPr>
        <p:spPr>
          <a:xfrm>
            <a:off x="457200" y="2180737"/>
            <a:ext cx="3514937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TW" dirty="0" err="1">
                <a:latin typeface="+mn-ea"/>
              </a:rPr>
              <a:t>struct</a:t>
            </a:r>
            <a:r>
              <a:rPr kumimoji="1" lang="en-US" altLang="zh-TW" dirty="0">
                <a:latin typeface="+mn-ea"/>
              </a:rPr>
              <a:t> Word {</a:t>
            </a:r>
          </a:p>
          <a:p>
            <a:r>
              <a:rPr kumimoji="1" lang="en-US" altLang="zh-TW" dirty="0">
                <a:latin typeface="+mn-ea"/>
              </a:rPr>
              <a:t>	string word;</a:t>
            </a:r>
          </a:p>
          <a:p>
            <a:r>
              <a:rPr kumimoji="1" lang="en-US" altLang="zh-TW" dirty="0">
                <a:latin typeface="+mn-ea"/>
              </a:rPr>
              <a:t>	Word* left;</a:t>
            </a:r>
          </a:p>
          <a:p>
            <a:r>
              <a:rPr kumimoji="1" lang="en-US" altLang="zh-TW" dirty="0">
                <a:latin typeface="+mn-ea"/>
              </a:rPr>
              <a:t>	Word* right;</a:t>
            </a:r>
          </a:p>
          <a:p>
            <a:r>
              <a:rPr kumimoji="1" lang="en-US" altLang="zh-TW" dirty="0">
                <a:latin typeface="+mn-ea"/>
              </a:rPr>
              <a:t>}</a:t>
            </a:r>
          </a:p>
          <a:p>
            <a:r>
              <a:rPr kumimoji="1" lang="en-US" altLang="zh-TW" dirty="0">
                <a:latin typeface="+mn-ea"/>
              </a:rPr>
              <a:t>class Dictionary {</a:t>
            </a:r>
          </a:p>
          <a:p>
            <a:r>
              <a:rPr kumimoji="1" lang="en-US" altLang="zh-TW" dirty="0">
                <a:latin typeface="+mn-ea"/>
              </a:rPr>
              <a:t>	private:</a:t>
            </a:r>
          </a:p>
          <a:p>
            <a:r>
              <a:rPr kumimoji="1" lang="en-US" altLang="zh-TW" dirty="0">
                <a:latin typeface="+mn-ea"/>
              </a:rPr>
              <a:t>		Word* root;</a:t>
            </a:r>
          </a:p>
          <a:p>
            <a:r>
              <a:rPr kumimoji="1" lang="en-US" altLang="zh-TW" dirty="0">
                <a:latin typeface="+mn-ea"/>
              </a:rPr>
              <a:t>	public:</a:t>
            </a:r>
          </a:p>
          <a:p>
            <a:r>
              <a:rPr kumimoji="1" lang="en-US" altLang="zh-TW" dirty="0">
                <a:latin typeface="+mn-ea"/>
              </a:rPr>
              <a:t>		bool </a:t>
            </a:r>
            <a:r>
              <a:rPr kumimoji="1" lang="en-US" altLang="zh-TW" dirty="0" smtClean="0">
                <a:latin typeface="+mn-ea"/>
              </a:rPr>
              <a:t>add(string </a:t>
            </a:r>
            <a:r>
              <a:rPr kumimoji="1" lang="en-US" altLang="zh-TW" dirty="0">
                <a:latin typeface="+mn-ea"/>
              </a:rPr>
              <a:t>word);</a:t>
            </a:r>
          </a:p>
          <a:p>
            <a:r>
              <a:rPr kumimoji="1" lang="en-US" altLang="zh-TW" dirty="0">
                <a:latin typeface="+mn-ea"/>
              </a:rPr>
              <a:t>		bool </a:t>
            </a:r>
            <a:r>
              <a:rPr kumimoji="1" lang="en-US" altLang="zh-TW" dirty="0" smtClean="0">
                <a:latin typeface="+mn-ea"/>
              </a:rPr>
              <a:t>find(string </a:t>
            </a:r>
            <a:r>
              <a:rPr kumimoji="1" lang="en-US" altLang="zh-TW" dirty="0">
                <a:latin typeface="+mn-ea"/>
              </a:rPr>
              <a:t>word);</a:t>
            </a:r>
          </a:p>
          <a:p>
            <a:r>
              <a:rPr kumimoji="1" lang="en-US" altLang="zh-TW" dirty="0">
                <a:latin typeface="+mn-ea"/>
              </a:rPr>
              <a:t> 		void print();</a:t>
            </a:r>
          </a:p>
          <a:p>
            <a:r>
              <a:rPr kumimoji="1" lang="en-US" altLang="zh-TW" dirty="0">
                <a:latin typeface="+mn-ea"/>
              </a:rPr>
              <a:t>}</a:t>
            </a:r>
          </a:p>
          <a:p>
            <a:endParaRPr lang="zh-TW" altLang="en-US" dirty="0"/>
          </a:p>
        </p:txBody>
      </p:sp>
    </p:spTree>
    <p:extLst>
      <p:ext uri="{BB962C8B-B14F-4D97-AF65-F5344CB8AC3E}">
        <p14:creationId xmlns:p14="http://schemas.microsoft.com/office/powerpoint/2010/main" val="28714151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基礎">
  <a:themeElements>
    <a:clrScheme name="基礎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基礎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微软雅黑"/>
        <a:font script="Hant" typeface="微軟正黑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基礎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4127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6000"/>
              </a:schemeClr>
              <a:schemeClr val="phClr">
                <a:shade val="94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84000"/>
                <a:satMod val="110000"/>
              </a:schemeClr>
            </a:gs>
            <a:gs pos="44000">
              <a:schemeClr val="phClr">
                <a:tint val="93000"/>
                <a:satMod val="115000"/>
              </a:schemeClr>
            </a:gs>
            <a:gs pos="100000">
              <a:schemeClr val="phClr">
                <a:tint val="100000"/>
                <a:shade val="59000"/>
                <a:satMod val="120000"/>
              </a:schemeClr>
            </a:gs>
          </a:gsLst>
          <a:path path="circle">
            <a:fillToRect l="40000" t="60000" r="60000" b="4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基礎.thmx</Template>
  <TotalTime>8996</TotalTime>
  <Words>269</Words>
  <Application>Microsoft Office PowerPoint</Application>
  <PresentationFormat>如螢幕大小 (4:3)</PresentationFormat>
  <Paragraphs>107</Paragraphs>
  <Slides>14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14</vt:i4>
      </vt:variant>
    </vt:vector>
  </HeadingPairs>
  <TitlesOfParts>
    <vt:vector size="20" baseType="lpstr">
      <vt:lpstr>微軟正黑體</vt:lpstr>
      <vt:lpstr>新細明體</vt:lpstr>
      <vt:lpstr>Arial</vt:lpstr>
      <vt:lpstr>Arial Black</vt:lpstr>
      <vt:lpstr>Calibri</vt:lpstr>
      <vt:lpstr>基礎</vt:lpstr>
      <vt:lpstr>Lab #13</vt:lpstr>
      <vt:lpstr>Agenda</vt:lpstr>
      <vt:lpstr>Data Structure</vt:lpstr>
      <vt:lpstr>Data Structure</vt:lpstr>
      <vt:lpstr>recursive</vt:lpstr>
      <vt:lpstr>recursive</vt:lpstr>
      <vt:lpstr>recursive</vt:lpstr>
      <vt:lpstr>Agenda</vt:lpstr>
      <vt:lpstr>Practice #0</vt:lpstr>
      <vt:lpstr>Agenda</vt:lpstr>
      <vt:lpstr>Practice #1</vt:lpstr>
      <vt:lpstr>Agenda</vt:lpstr>
      <vt:lpstr>Practice #2</vt:lpstr>
      <vt:lpstr>End of the class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Lab #01</dc:title>
  <dc:creator>Chang Tammy</dc:creator>
  <cp:lastModifiedBy>weihung</cp:lastModifiedBy>
  <cp:revision>326</cp:revision>
  <dcterms:created xsi:type="dcterms:W3CDTF">2015-03-03T01:58:10Z</dcterms:created>
  <dcterms:modified xsi:type="dcterms:W3CDTF">2016-06-15T07:47:26Z</dcterms:modified>
</cp:coreProperties>
</file>