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724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146164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015595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141374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207002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079514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000039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104350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59548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1344298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214071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8821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9FB9A7-7AB1-44CA-8A2A-D63EF8F6A4DA}" type="datetimeFigureOut">
              <a:rPr lang="zh-TW" altLang="en-US" smtClean="0"/>
              <a:t>2016/11/25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361BF2-BE52-4A13-A844-BCCE55CFE6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383226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TW" dirty="0" smtClean="0"/>
              <a:t>Group 5 - Milestone</a:t>
            </a:r>
            <a:endParaRPr lang="zh-TW" altLang="en-US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451653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Milestone</a:t>
            </a:r>
            <a:endParaRPr lang="zh-TW" altLang="en-US" dirty="0"/>
          </a:p>
        </p:txBody>
      </p:sp>
      <p:sp>
        <p:nvSpPr>
          <p:cNvPr id="5" name="Shape 164"/>
          <p:cNvSpPr/>
          <p:nvPr/>
        </p:nvSpPr>
        <p:spPr>
          <a:xfrm>
            <a:off x="4502766" y="1690688"/>
            <a:ext cx="2724300" cy="2724300"/>
          </a:xfrm>
          <a:prstGeom prst="ellipse">
            <a:avLst/>
          </a:prstGeom>
          <a:solidFill>
            <a:srgbClr val="7ECEFD">
              <a:alpha val="85100"/>
            </a:srgbClr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algn="ctr"/>
            <a:r>
              <a:rPr lang="zh-TW" altLang="en-US" sz="2400" dirty="0" smtClean="0">
                <a:solidFill>
                  <a:schemeClr val="bg1"/>
                </a:solidFill>
              </a:rPr>
              <a:t>功能實作 </a:t>
            </a:r>
            <a:r>
              <a:rPr lang="en-US" altLang="zh-TW" sz="2400" dirty="0" smtClean="0">
                <a:solidFill>
                  <a:schemeClr val="bg1"/>
                </a:solidFill>
              </a:rPr>
              <a:t>II</a:t>
            </a:r>
            <a:endParaRPr lang="en-US" altLang="zh-TW" sz="2400" dirty="0">
              <a:solidFill>
                <a:schemeClr val="bg1"/>
              </a:solidFill>
            </a:endParaRPr>
          </a:p>
        </p:txBody>
      </p:sp>
      <p:sp>
        <p:nvSpPr>
          <p:cNvPr id="6" name="Shape 165"/>
          <p:cNvSpPr/>
          <p:nvPr/>
        </p:nvSpPr>
        <p:spPr>
          <a:xfrm>
            <a:off x="2045316" y="1690688"/>
            <a:ext cx="2724300" cy="2724300"/>
          </a:xfrm>
          <a:prstGeom prst="ellipse">
            <a:avLst/>
          </a:prstGeom>
          <a:solidFill>
            <a:srgbClr val="FF9715">
              <a:alpha val="85380"/>
            </a:srgbClr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algn="ctr"/>
            <a:r>
              <a:rPr lang="en-US" altLang="zh-TW" sz="2400" dirty="0" smtClean="0">
                <a:solidFill>
                  <a:schemeClr val="bg1"/>
                </a:solidFill>
              </a:rPr>
              <a:t> </a:t>
            </a:r>
          </a:p>
          <a:p>
            <a:pPr algn="ctr"/>
            <a:r>
              <a:rPr lang="zh-TW" altLang="en-US" sz="2400" dirty="0" smtClean="0">
                <a:solidFill>
                  <a:schemeClr val="bg1"/>
                </a:solidFill>
              </a:rPr>
              <a:t>介面設計＋功能</a:t>
            </a:r>
            <a:r>
              <a:rPr lang="zh-TW" altLang="en-US" sz="2400" dirty="0">
                <a:solidFill>
                  <a:schemeClr val="bg1"/>
                </a:solidFill>
              </a:rPr>
              <a:t>實</a:t>
            </a:r>
            <a:r>
              <a:rPr lang="zh-TW" altLang="en-US" sz="2400" dirty="0" smtClean="0">
                <a:solidFill>
                  <a:schemeClr val="bg1"/>
                </a:solidFill>
              </a:rPr>
              <a:t>作 </a:t>
            </a:r>
            <a:r>
              <a:rPr lang="en-US" altLang="zh-TW" sz="2400" dirty="0" smtClean="0">
                <a:solidFill>
                  <a:schemeClr val="bg1"/>
                </a:solidFill>
              </a:rPr>
              <a:t>I</a:t>
            </a:r>
            <a:r>
              <a:rPr lang="zh-TW" altLang="en-US" sz="2400" dirty="0" smtClean="0">
                <a:solidFill>
                  <a:schemeClr val="bg1"/>
                </a:solidFill>
              </a:rPr>
              <a:t> </a:t>
            </a:r>
            <a:endParaRPr lang="en-US" altLang="zh-TW" sz="2400" dirty="0">
              <a:solidFill>
                <a:schemeClr val="bg1"/>
              </a:solidFill>
            </a:endParaRPr>
          </a:p>
        </p:txBody>
      </p:sp>
      <p:sp>
        <p:nvSpPr>
          <p:cNvPr id="7" name="Shape 166"/>
          <p:cNvSpPr/>
          <p:nvPr/>
        </p:nvSpPr>
        <p:spPr>
          <a:xfrm>
            <a:off x="6998316" y="1690688"/>
            <a:ext cx="2724300" cy="2724300"/>
          </a:xfrm>
          <a:prstGeom prst="ellipse">
            <a:avLst/>
          </a:prstGeom>
          <a:solidFill>
            <a:srgbClr val="F20253">
              <a:alpha val="85100"/>
            </a:srgbClr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457200" lvl="0" indent="-228600"/>
            <a:r>
              <a:rPr lang="zh-TW" altLang="en-US" sz="2400" dirty="0">
                <a:solidFill>
                  <a:schemeClr val="bg1"/>
                </a:solidFill>
              </a:rPr>
              <a:t> 統計</a:t>
            </a:r>
            <a:r>
              <a:rPr lang="zh-TW" altLang="en-US" sz="2400" dirty="0" smtClean="0">
                <a:solidFill>
                  <a:schemeClr val="bg1"/>
                </a:solidFill>
              </a:rPr>
              <a:t>報表</a:t>
            </a:r>
            <a:endParaRPr lang="en-US" altLang="zh-TW" sz="2400" dirty="0" smtClean="0">
              <a:solidFill>
                <a:schemeClr val="bg1"/>
              </a:solidFill>
            </a:endParaRPr>
          </a:p>
          <a:p>
            <a:pPr marL="457200" lvl="0" indent="-228600"/>
            <a:r>
              <a:rPr lang="zh-TW" altLang="en-US" sz="2400" dirty="0">
                <a:solidFill>
                  <a:schemeClr val="bg1"/>
                </a:solidFill>
              </a:rPr>
              <a:t> </a:t>
            </a:r>
            <a:r>
              <a:rPr lang="zh-TW" altLang="en-US" sz="2400" dirty="0" smtClean="0">
                <a:solidFill>
                  <a:schemeClr val="bg1"/>
                </a:solidFill>
              </a:rPr>
              <a:t>   功能</a:t>
            </a:r>
            <a:endParaRPr lang="en-US" altLang="zh-TW" sz="2400" dirty="0">
              <a:solidFill>
                <a:schemeClr val="bg1"/>
              </a:solidFill>
            </a:endParaRPr>
          </a:p>
        </p:txBody>
      </p:sp>
      <p:sp>
        <p:nvSpPr>
          <p:cNvPr id="8" name="文字方塊 7"/>
          <p:cNvSpPr txBox="1"/>
          <p:nvPr/>
        </p:nvSpPr>
        <p:spPr>
          <a:xfrm>
            <a:off x="3165479" y="1886337"/>
            <a:ext cx="87732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4000" dirty="0">
                <a:solidFill>
                  <a:schemeClr val="bg1"/>
                </a:solidFill>
              </a:rPr>
              <a:t>1</a:t>
            </a:r>
            <a:endParaRPr lang="zh-TW" altLang="en-US" sz="4000" dirty="0">
              <a:solidFill>
                <a:schemeClr val="bg1"/>
              </a:solidFill>
            </a:endParaRPr>
          </a:p>
        </p:txBody>
      </p:sp>
      <p:sp>
        <p:nvSpPr>
          <p:cNvPr id="9" name="文字方塊 8"/>
          <p:cNvSpPr txBox="1"/>
          <p:nvPr/>
        </p:nvSpPr>
        <p:spPr>
          <a:xfrm>
            <a:off x="8131349" y="1886337"/>
            <a:ext cx="87732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4000" dirty="0">
                <a:solidFill>
                  <a:schemeClr val="bg1"/>
                </a:solidFill>
              </a:rPr>
              <a:t>3</a:t>
            </a:r>
            <a:endParaRPr lang="zh-TW" altLang="en-US" sz="4000" dirty="0">
              <a:solidFill>
                <a:schemeClr val="bg1"/>
              </a:solidFill>
            </a:endParaRPr>
          </a:p>
        </p:txBody>
      </p:sp>
      <p:sp>
        <p:nvSpPr>
          <p:cNvPr id="10" name="文字方塊 9"/>
          <p:cNvSpPr txBox="1"/>
          <p:nvPr/>
        </p:nvSpPr>
        <p:spPr>
          <a:xfrm>
            <a:off x="5673899" y="1886337"/>
            <a:ext cx="87732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4000" dirty="0" smtClean="0">
                <a:solidFill>
                  <a:schemeClr val="bg1"/>
                </a:solidFill>
              </a:rPr>
              <a:t>2</a:t>
            </a:r>
            <a:endParaRPr lang="zh-TW" altLang="en-US" sz="4000" dirty="0">
              <a:solidFill>
                <a:schemeClr val="bg1"/>
              </a:solidFill>
            </a:endParaRPr>
          </a:p>
        </p:txBody>
      </p:sp>
      <p:sp>
        <p:nvSpPr>
          <p:cNvPr id="13" name="文字方塊 12"/>
          <p:cNvSpPr txBox="1"/>
          <p:nvPr/>
        </p:nvSpPr>
        <p:spPr>
          <a:xfrm>
            <a:off x="2225198" y="4586706"/>
            <a:ext cx="254441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eriod"/>
            </a:pPr>
            <a:r>
              <a:rPr lang="zh-TW" altLang="en-US" dirty="0" smtClean="0"/>
              <a:t>系統分析與設計</a:t>
            </a:r>
            <a:endParaRPr lang="en-US" altLang="zh-TW" dirty="0" smtClean="0"/>
          </a:p>
          <a:p>
            <a:pPr marL="342900" indent="-342900">
              <a:buAutoNum type="arabicPeriod"/>
            </a:pPr>
            <a:r>
              <a:rPr lang="zh-TW" altLang="en-US" dirty="0" smtClean="0"/>
              <a:t>主要介面實作（包含主畫面、登入、登出畫面）</a:t>
            </a:r>
            <a:endParaRPr lang="en-US" altLang="zh-TW" dirty="0" smtClean="0"/>
          </a:p>
          <a:p>
            <a:pPr marL="342900" indent="-342900">
              <a:buAutoNum type="arabicPeriod"/>
            </a:pPr>
            <a:r>
              <a:rPr lang="zh-TW" altLang="en-US" dirty="0"/>
              <a:t>實</a:t>
            </a:r>
            <a:r>
              <a:rPr lang="zh-TW" altLang="en-US" dirty="0" smtClean="0"/>
              <a:t>作登入登出</a:t>
            </a:r>
            <a:r>
              <a:rPr lang="zh-TW" altLang="en-US" dirty="0"/>
              <a:t>功能</a:t>
            </a:r>
          </a:p>
        </p:txBody>
      </p:sp>
      <p:sp>
        <p:nvSpPr>
          <p:cNvPr id="14" name="文字方塊 13"/>
          <p:cNvSpPr txBox="1"/>
          <p:nvPr/>
        </p:nvSpPr>
        <p:spPr>
          <a:xfrm>
            <a:off x="4682648" y="4595526"/>
            <a:ext cx="2544418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eriod"/>
            </a:pPr>
            <a:r>
              <a:rPr lang="zh-TW" altLang="en-US" dirty="0" smtClean="0"/>
              <a:t>次</a:t>
            </a:r>
            <a:r>
              <a:rPr lang="zh-TW" altLang="en-US" dirty="0"/>
              <a:t>要</a:t>
            </a:r>
            <a:r>
              <a:rPr lang="zh-TW" altLang="en-US" dirty="0" smtClean="0"/>
              <a:t>介面實作（例如：個人設定頁面、分類管理頁面）</a:t>
            </a:r>
            <a:endParaRPr lang="en-US" altLang="zh-TW" dirty="0" smtClean="0"/>
          </a:p>
          <a:p>
            <a:pPr marL="342900" indent="-342900">
              <a:buAutoNum type="arabicPeriod"/>
            </a:pPr>
            <a:r>
              <a:rPr lang="zh-TW" altLang="en-US" dirty="0"/>
              <a:t>實</a:t>
            </a:r>
            <a:r>
              <a:rPr lang="zh-TW" altLang="en-US" dirty="0" smtClean="0"/>
              <a:t>作記帳功能</a:t>
            </a:r>
            <a:endParaRPr lang="en-US" altLang="zh-TW" dirty="0" smtClean="0"/>
          </a:p>
          <a:p>
            <a:pPr marL="342900" indent="-342900">
              <a:buAutoNum type="arabicPeriod"/>
            </a:pPr>
            <a:r>
              <a:rPr lang="zh-TW" altLang="en-US" dirty="0"/>
              <a:t>實</a:t>
            </a:r>
            <a:r>
              <a:rPr lang="zh-TW" altLang="en-US" dirty="0" smtClean="0"/>
              <a:t>作繳費提醒功能</a:t>
            </a:r>
            <a:endParaRPr lang="en-US" altLang="zh-TW" dirty="0" smtClean="0"/>
          </a:p>
          <a:p>
            <a:pPr marL="342900" indent="-342900">
              <a:buFontTx/>
              <a:buAutoNum type="arabicPeriod"/>
            </a:pPr>
            <a:r>
              <a:rPr lang="zh-TW" altLang="en-US" dirty="0" smtClean="0"/>
              <a:t>實作預算警告功能</a:t>
            </a:r>
          </a:p>
          <a:p>
            <a:pPr marL="342900" indent="-342900">
              <a:buAutoNum type="arabicPeriod"/>
            </a:pPr>
            <a:r>
              <a:rPr lang="zh-TW" altLang="en-US" dirty="0" smtClean="0"/>
              <a:t>帳戶管理功能</a:t>
            </a:r>
            <a:endParaRPr lang="en-US" altLang="zh-TW" dirty="0" smtClean="0"/>
          </a:p>
        </p:txBody>
      </p:sp>
      <p:sp>
        <p:nvSpPr>
          <p:cNvPr id="15" name="文字方塊 14"/>
          <p:cNvSpPr txBox="1"/>
          <p:nvPr/>
        </p:nvSpPr>
        <p:spPr>
          <a:xfrm>
            <a:off x="7297804" y="4546479"/>
            <a:ext cx="2544418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eriod"/>
            </a:pPr>
            <a:r>
              <a:rPr lang="zh-TW" altLang="en-US" dirty="0" smtClean="0"/>
              <a:t>次</a:t>
            </a:r>
            <a:r>
              <a:rPr lang="zh-TW" altLang="en-US" dirty="0"/>
              <a:t>要</a:t>
            </a:r>
            <a:r>
              <a:rPr lang="zh-TW" altLang="en-US" dirty="0" smtClean="0"/>
              <a:t>介面實作（例如：報表功能頁面）</a:t>
            </a:r>
            <a:endParaRPr lang="en-US" altLang="zh-TW" dirty="0" smtClean="0"/>
          </a:p>
          <a:p>
            <a:pPr marL="342900" indent="-342900">
              <a:buAutoNum type="arabicPeriod"/>
            </a:pPr>
            <a:r>
              <a:rPr lang="zh-TW" altLang="en-US" dirty="0"/>
              <a:t>實</a:t>
            </a:r>
            <a:r>
              <a:rPr lang="zh-TW" altLang="en-US" dirty="0" smtClean="0"/>
              <a:t>作報表功能</a:t>
            </a:r>
            <a:endParaRPr lang="en-US" altLang="zh-TW" dirty="0" smtClean="0"/>
          </a:p>
          <a:p>
            <a:pPr marL="342900" indent="-342900">
              <a:buAutoNum type="arabicPeriod"/>
            </a:pPr>
            <a:r>
              <a:rPr lang="zh-TW" altLang="en-US" dirty="0" smtClean="0"/>
              <a:t>接續階段二進行調整</a:t>
            </a:r>
            <a:endParaRPr lang="en-US" altLang="zh-TW" dirty="0" smtClean="0"/>
          </a:p>
        </p:txBody>
      </p:sp>
    </p:spTree>
    <p:extLst>
      <p:ext uri="{BB962C8B-B14F-4D97-AF65-F5344CB8AC3E}">
        <p14:creationId xmlns:p14="http://schemas.microsoft.com/office/powerpoint/2010/main" val="12277867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102</Words>
  <Application>Microsoft Office PowerPoint</Application>
  <PresentationFormat>寬螢幕</PresentationFormat>
  <Paragraphs>21</Paragraphs>
  <Slides>2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2</vt:i4>
      </vt:variant>
    </vt:vector>
  </HeadingPairs>
  <TitlesOfParts>
    <vt:vector size="7" baseType="lpstr">
      <vt:lpstr>新細明體</vt:lpstr>
      <vt:lpstr>Arial</vt:lpstr>
      <vt:lpstr>Calibri</vt:lpstr>
      <vt:lpstr>Calibri Light</vt:lpstr>
      <vt:lpstr>Office 佈景主題</vt:lpstr>
      <vt:lpstr>Group 5 - Milestone</vt:lpstr>
      <vt:lpstr>Milestone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Group 5 - Milestone</dc:title>
  <dc:creator>Y</dc:creator>
  <cp:lastModifiedBy>Y</cp:lastModifiedBy>
  <cp:revision>2</cp:revision>
  <dcterms:created xsi:type="dcterms:W3CDTF">2016-11-25T13:01:47Z</dcterms:created>
  <dcterms:modified xsi:type="dcterms:W3CDTF">2016-11-25T13:14:10Z</dcterms:modified>
</cp:coreProperties>
</file>

<file path=docProps/thumbnail.jpeg>
</file>