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0" r:id="rId1"/>
  </p:sldMasterIdLst>
  <p:notesMasterIdLst>
    <p:notesMasterId r:id="rId10"/>
  </p:notesMasterIdLst>
  <p:sldIdLst>
    <p:sldId id="256" r:id="rId2"/>
    <p:sldId id="262" r:id="rId3"/>
    <p:sldId id="257" r:id="rId4"/>
    <p:sldId id="258" r:id="rId5"/>
    <p:sldId id="263" r:id="rId6"/>
    <p:sldId id="259" r:id="rId7"/>
    <p:sldId id="264" r:id="rId8"/>
    <p:sldId id="261" r:id="rId9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53C61C-BD05-497A-9480-C9A9DCB03F31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A2DFBD-748B-46C2-BFBA-DA8EC726B76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9872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54A26-D0E7-4D70-B66B-30D305F3CBDD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0B34-F6CE-49C3-B734-E429BC268D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6357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54A26-D0E7-4D70-B66B-30D305F3CBDD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0B34-F6CE-49C3-B734-E429BC268D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8143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54A26-D0E7-4D70-B66B-30D305F3CBDD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0B34-F6CE-49C3-B734-E429BC268D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386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54A26-D0E7-4D70-B66B-30D305F3CBDD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0B34-F6CE-49C3-B734-E429BC268D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0417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54A26-D0E7-4D70-B66B-30D305F3CBDD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0B34-F6CE-49C3-B734-E429BC268D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9748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54A26-D0E7-4D70-B66B-30D305F3CBDD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0B34-F6CE-49C3-B734-E429BC268D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2238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54A26-D0E7-4D70-B66B-30D305F3CBDD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0B34-F6CE-49C3-B734-E429BC268D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4109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54A26-D0E7-4D70-B66B-30D305F3CBDD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0B34-F6CE-49C3-B734-E429BC268D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8732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54A26-D0E7-4D70-B66B-30D305F3CBDD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0B34-F6CE-49C3-B734-E429BC268D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0350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54A26-D0E7-4D70-B66B-30D305F3CBDD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0B34-F6CE-49C3-B734-E429BC268D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8605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54A26-D0E7-4D70-B66B-30D305F3CBDD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0B34-F6CE-49C3-B734-E429BC268D3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36857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54A26-D0E7-4D70-B66B-30D305F3CBDD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0B34-F6CE-49C3-B734-E429BC268D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60943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54A26-D0E7-4D70-B66B-30D305F3CBDD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0B34-F6CE-49C3-B734-E429BC268D3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781441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54A26-D0E7-4D70-B66B-30D305F3CBDD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0B34-F6CE-49C3-B734-E429BC268D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74149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54A26-D0E7-4D70-B66B-30D305F3CBDD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0B34-F6CE-49C3-B734-E429BC268D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040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54A26-D0E7-4D70-B66B-30D305F3CBDD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0B34-F6CE-49C3-B734-E429BC268D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075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54A26-D0E7-4D70-B66B-30D305F3CBDD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3A90B34-F6CE-49C3-B734-E429BC268D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3681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Homework #3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07067" y="4050836"/>
            <a:ext cx="7766936" cy="1096899"/>
          </a:xfrm>
        </p:spPr>
        <p:txBody>
          <a:bodyPr/>
          <a:lstStyle/>
          <a:p>
            <a:r>
              <a:rPr lang="en-US" altLang="zh-TW" dirty="0" smtClean="0"/>
              <a:t>Prepared  by TAs (</a:t>
            </a:r>
            <a:r>
              <a:rPr lang="zh-TW" altLang="en-US" dirty="0" smtClean="0"/>
              <a:t>張子建</a:t>
            </a:r>
            <a:r>
              <a:rPr lang="en-US" altLang="zh-TW" dirty="0" smtClean="0"/>
              <a:t>, </a:t>
            </a:r>
            <a:r>
              <a:rPr lang="zh-TW" altLang="en-US" dirty="0" smtClean="0"/>
              <a:t>唐</a:t>
            </a:r>
            <a:r>
              <a:rPr lang="zh-TW" altLang="en-US" dirty="0"/>
              <a:t>維</a:t>
            </a:r>
            <a:r>
              <a:rPr lang="zh-TW" altLang="en-US" dirty="0" smtClean="0"/>
              <a:t>佋</a:t>
            </a:r>
            <a:r>
              <a:rPr lang="en-US" altLang="zh-TW" dirty="0" smtClean="0"/>
              <a:t>)</a:t>
            </a:r>
          </a:p>
          <a:p>
            <a:r>
              <a:rPr lang="en-US" altLang="zh-TW" dirty="0" smtClean="0"/>
              <a:t>Algorithms 2015, NTU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9764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1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863" y="3210665"/>
            <a:ext cx="8596312" cy="1781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05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1(a)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內容版面配置區 2"/>
              <p:cNvSpPr txBox="1">
                <a:spLocks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6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TW" dirty="0" smtClean="0">
                    <a:ea typeface="Cambria Math" pitchFamily="18" charset="0"/>
                  </a:rPr>
                  <a:t>F</a:t>
                </a:r>
                <a:r>
                  <a:rPr lang="en-US" altLang="zh-TW" dirty="0" err="1" smtClean="0">
                    <a:ea typeface="Cambria Math" pitchFamily="18" charset="0"/>
                  </a:rPr>
                  <a:t>ormula</a:t>
                </a:r>
                <a:r>
                  <a:rPr lang="en-US" altLang="zh-TW" dirty="0" smtClean="0">
                    <a:ea typeface="Cambria Math" pitchFamily="18" charset="0"/>
                  </a:rPr>
                  <a:t> to prove: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 pitchFamily="18" charset="0"/>
                        <a:ea typeface="Cambria Math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 smtClean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i="1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itchFamily="18" charset="0"/>
                        <a:ea typeface="Cambria Math" pitchFamily="18" charset="0"/>
                      </a:rPr>
                      <m:t>≥</m:t>
                    </m:r>
                    <m:r>
                      <a:rPr lang="en-US" altLang="zh-TW" i="1" smtClean="0">
                        <a:latin typeface="Cambria Math" pitchFamily="18" charset="0"/>
                        <a:ea typeface="Cambria Math" pitchFamily="18" charset="0"/>
                      </a:rPr>
                      <m:t>𝑐𝑔</m:t>
                    </m:r>
                    <m:d>
                      <m:dPr>
                        <m:ctrlPr>
                          <a:rPr lang="en-US" altLang="zh-TW" i="1" smtClean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i="1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altLang="zh-TW" i="1" dirty="0" smtClean="0">
                  <a:latin typeface="Cambria Math"/>
                  <a:ea typeface="Cambria Math" pitchFamily="18" charset="0"/>
                </a:endParaRPr>
              </a:p>
              <a:p>
                <a:r>
                  <a:rPr lang="en-US" altLang="zh-TW" dirty="0" smtClean="0">
                    <a:ea typeface="Cambria Math" pitchFamily="18" charset="0"/>
                  </a:rPr>
                  <a:t>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i="1" dirty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fPr>
                      <m:num>
                        <m:r>
                          <a:rPr lang="en-US" altLang="zh-TW" i="1" dirty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𝑛</m:t>
                        </m:r>
                      </m:num>
                      <m:den>
                        <m:func>
                          <m:func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TW">
                                <a:latin typeface="Cambria Math" pitchFamily="18" charset="0"/>
                                <a:ea typeface="Cambria Math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altLang="zh-TW" i="1">
                                <a:latin typeface="Cambria Math" pitchFamily="18" charset="0"/>
                                <a:ea typeface="Cambria Math" pitchFamily="18" charset="0"/>
                              </a:rPr>
                              <m:t>𝑛</m:t>
                            </m:r>
                          </m:e>
                        </m:func>
                      </m:den>
                    </m:f>
                    <m:r>
                      <a:rPr lang="en-US" altLang="zh-TW" i="1">
                        <a:latin typeface="Cambria Math" pitchFamily="18" charset="0"/>
                        <a:ea typeface="Cambria Math" pitchFamily="18" charset="0"/>
                      </a:rPr>
                      <m:t>≥</m:t>
                    </m:r>
                    <m:r>
                      <a:rPr lang="en-US" altLang="zh-TW" i="1" smtClean="0">
                        <a:latin typeface="Cambria Math" pitchFamily="18" charset="0"/>
                        <a:ea typeface="Cambria Math" pitchFamily="18" charset="0"/>
                      </a:rPr>
                      <m:t>𝑐</m:t>
                    </m:r>
                    <m:sSup>
                      <m:sSupPr>
                        <m:ctrlPr>
                          <a:rPr lang="pt-BR" altLang="zh-TW" i="1" dirty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US" altLang="zh-TW" i="1" dirty="0">
                            <a:latin typeface="Cambria Math"/>
                            <a:ea typeface="Cambria Math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  <a:ea typeface="Cambria Math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latin typeface="Cambria Math" pitchFamily="18" charset="0"/>
                                    <a:ea typeface="Cambria Math" pitchFamily="18" charset="0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altLang="zh-TW" i="1">
                                    <a:latin typeface="Cambria Math" pitchFamily="18" charset="0"/>
                                    <a:ea typeface="Cambria Math" pitchFamily="18" charset="0"/>
                                  </a:rPr>
                                  <m:t>𝑛</m:t>
                                </m:r>
                              </m:e>
                            </m:func>
                          </m:e>
                        </m:d>
                      </m:e>
                      <m:sup>
                        <m:r>
                          <a:rPr lang="en-US" altLang="zh-TW" b="0" i="1" smtClean="0">
                            <a:latin typeface="Cambria Math"/>
                            <a:ea typeface="Cambria Math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US" altLang="zh-TW" dirty="0" smtClean="0">
                  <a:latin typeface="Cambria Math" pitchFamily="18" charset="0"/>
                  <a:ea typeface="Cambria Math" pitchFamily="18" charset="0"/>
                </a:endParaRPr>
              </a:p>
              <a:p>
                <a:pPr marL="914400" lvl="2" indent="0">
                  <a:buFont typeface="Wingdings 3" charset="2"/>
                  <a:buNone/>
                </a:pPr>
                <a14:m>
                  <m:oMath xmlns:m="http://schemas.openxmlformats.org/officeDocument/2006/math">
                    <m:groupChr>
                      <m:groupChrPr>
                        <m:chr m:val="⇐"/>
                        <m:vertJc m:val="bot"/>
                        <m:ctrlPr>
                          <a:rPr lang="en-US" altLang="zh-TW" sz="2400" i="1" dirty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altLang="zh-TW" sz="2400" b="0" i="1" dirty="0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𝑙</m:t>
                        </m:r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𝑒𝑡</m:t>
                        </m:r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 </m:t>
                        </m:r>
                        <m:r>
                          <a:rPr lang="en-US" altLang="zh-TW" sz="2400" i="1">
                            <a:solidFill>
                              <a:srgbClr val="0070C0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  <m:r>
                          <a:rPr lang="en-US" altLang="zh-TW" sz="2400" i="1">
                            <a:solidFill>
                              <a:srgbClr val="0070C0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en-US" altLang="zh-TW" sz="2400" i="1">
                                <a:solidFill>
                                  <a:srgbClr val="0070C0"/>
                                </a:solidFill>
                                <a:latin typeface="Cambria Math" pitchFamily="18" charset="0"/>
                                <a:ea typeface="Cambria Math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TW" sz="2400">
                                <a:solidFill>
                                  <a:srgbClr val="0070C0"/>
                                </a:solidFill>
                                <a:latin typeface="Cambria Math" pitchFamily="18" charset="0"/>
                                <a:ea typeface="Cambria Math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altLang="zh-TW" sz="2400" i="1">
                                <a:solidFill>
                                  <a:srgbClr val="0070C0"/>
                                </a:solidFill>
                                <a:latin typeface="Cambria Math" pitchFamily="18" charset="0"/>
                                <a:ea typeface="Cambria Math" pitchFamily="18" charset="0"/>
                              </a:rPr>
                              <m:t>𝑛</m:t>
                            </m:r>
                          </m:e>
                        </m:func>
                        <m:r>
                          <a:rPr lang="en-US" altLang="zh-TW" sz="2400" i="1">
                            <a:solidFill>
                              <a:srgbClr val="0070C0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    </m:t>
                        </m:r>
                        <m:r>
                          <a:rPr lang="en-US" altLang="zh-TW" sz="2400" b="0" i="1">
                            <a:solidFill>
                              <a:srgbClr val="0070C0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      </m:t>
                        </m:r>
                        <m:r>
                          <a:rPr lang="en-US" altLang="zh-TW" sz="2400" i="1">
                            <a:solidFill>
                              <a:srgbClr val="0070C0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    </m:t>
                        </m:r>
                      </m:e>
                    </m:groupCh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/>
                        <a:ea typeface="Cambria Math" pitchFamily="18" charset="0"/>
                      </a:rPr>
                      <m:t>        </m:t>
                    </m:r>
                    <m:f>
                      <m:fPr>
                        <m:ctrlPr>
                          <a:rPr lang="en-US" altLang="zh-TW" sz="2400" i="1" dirty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BR" altLang="zh-TW" sz="2400" i="1" dirty="0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400" i="1" dirty="0">
                                <a:latin typeface="Cambria Math" pitchFamily="18" charset="0"/>
                                <a:ea typeface="Cambria Math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sz="2400" i="1">
                                <a:latin typeface="Cambria Math" pitchFamily="18" charset="0"/>
                                <a:ea typeface="Cambria Math" pitchFamily="18" charset="0"/>
                              </a:rPr>
                              <m:t>𝑥</m:t>
                            </m:r>
                          </m:sup>
                        </m:sSup>
                      </m:num>
                      <m:den>
                        <m:r>
                          <a:rPr lang="en-US" altLang="zh-TW" sz="2400" i="1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</m:den>
                    </m:f>
                    <m:r>
                      <a:rPr lang="en-US" altLang="zh-TW" sz="2400" i="1">
                        <a:latin typeface="Cambria Math" pitchFamily="18" charset="0"/>
                        <a:ea typeface="Cambria Math" pitchFamily="18" charset="0"/>
                      </a:rPr>
                      <m:t>≥</m:t>
                    </m:r>
                    <m:sSup>
                      <m:sSupPr>
                        <m:ctrlPr>
                          <a:rPr lang="pt-BR" altLang="zh-TW" sz="2400" i="1" dirty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US" altLang="zh-TW" sz="2400" i="1" dirty="0">
                            <a:latin typeface="Cambria Math" pitchFamily="18" charset="0"/>
                            <a:ea typeface="Cambria Math" pitchFamily="18" charset="0"/>
                          </a:rPr>
                          <m:t> </m:t>
                        </m:r>
                        <m:r>
                          <a:rPr lang="en-US" altLang="zh-TW" sz="240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𝑐</m:t>
                        </m:r>
                        <m:d>
                          <m:d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400" i="1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US" altLang="zh-TW" sz="2400" b="0" i="1" smtClean="0">
                            <a:latin typeface="Cambria Math"/>
                            <a:ea typeface="Cambria Math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altLang="zh-TW" sz="2800" dirty="0">
                    <a:latin typeface="Cambria Math" pitchFamily="18" charset="0"/>
                    <a:ea typeface="Cambria Math" pitchFamily="18" charset="0"/>
                  </a:rPr>
                  <a:t>, </a:t>
                </a:r>
                <a:endParaRPr lang="en-US" altLang="zh-TW" sz="3200" dirty="0" smtClean="0">
                  <a:latin typeface="Cambria Math" pitchFamily="18" charset="0"/>
                  <a:ea typeface="Cambria Math" pitchFamily="18" charset="0"/>
                </a:endParaRPr>
              </a:p>
              <a:p>
                <a:pPr marL="914400" lvl="2" indent="0">
                  <a:buFont typeface="Wingdings 3" charset="2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⇐"/>
                          <m:vertJc m:val="bot"/>
                          <m:ctrlPr>
                            <a:rPr lang="en-US" altLang="zh-TW" sz="2400" i="1"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  <m:t>𝑝</m:t>
                          </m:r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  <m:t>𝑖𝑐𝑘</m:t>
                          </m:r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  <m:t> </m:t>
                          </m:r>
                          <m:r>
                            <a:rPr lang="en-US" altLang="zh-TW" sz="2400" i="1">
                              <a:solidFill>
                                <a:srgbClr val="0070C0"/>
                              </a:solidFill>
                              <a:latin typeface="Cambria Math" pitchFamily="18" charset="0"/>
                              <a:ea typeface="Cambria Math" pitchFamily="18" charset="0"/>
                            </a:rPr>
                            <m:t>𝑥</m:t>
                          </m:r>
                          <m:r>
                            <a:rPr lang="en-US" altLang="zh-TW" sz="2400" i="1">
                              <a:solidFill>
                                <a:srgbClr val="0070C0"/>
                              </a:solidFill>
                              <a:latin typeface="Cambria Math" pitchFamily="18" charset="0"/>
                              <a:ea typeface="Cambria Math" pitchFamily="18" charset="0"/>
                            </a:rPr>
                            <m:t>≥23                 </m:t>
                          </m:r>
                        </m:e>
                      </m:groupChr>
                    </m:oMath>
                  </m:oMathPara>
                </a14:m>
                <a:endParaRPr lang="en-US" altLang="zh-TW" sz="3200" dirty="0">
                  <a:solidFill>
                    <a:srgbClr val="0070C0"/>
                  </a:solidFill>
                  <a:latin typeface="Cambria Math" pitchFamily="18" charset="0"/>
                  <a:ea typeface="Cambria Math" pitchFamily="18" charset="0"/>
                </a:endParaRPr>
              </a:p>
              <a:p>
                <a:pPr marL="914400" lvl="2" indent="0">
                  <a:buFont typeface="Wingdings 3" charset="2"/>
                  <a:buNone/>
                </a:pPr>
                <a14:m>
                  <m:oMath xmlns:m="http://schemas.openxmlformats.org/officeDocument/2006/math">
                    <m:groupChr>
                      <m:groupChrPr>
                        <m:chr m:val="⇐"/>
                        <m:vertJc m:val="bot"/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groupChrPr>
                      <m:e>
                        <m:func>
                          <m:funcPr>
                            <m:ctrlPr>
                              <a:rPr lang="en-US" altLang="zh-TW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TW" sz="2400" b="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  <m:t>pick</m:t>
                            </m:r>
                            <m:r>
                              <a:rPr lang="en-US" altLang="zh-TW" sz="2400" b="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altLang="zh-TW" sz="2400">
                                <a:solidFill>
                                  <a:srgbClr val="0070C0"/>
                                </a:solidFill>
                                <a:latin typeface="Cambria Math" pitchFamily="18" charset="0"/>
                                <a:ea typeface="Cambria Math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altLang="zh-TW" sz="2400" b="0" i="1" smtClean="0">
                                <a:solidFill>
                                  <a:srgbClr val="0070C0"/>
                                </a:solidFill>
                                <a:latin typeface="Cambria Math"/>
                                <a:ea typeface="Cambria Math" pitchFamily="18" charset="0"/>
                              </a:rPr>
                              <m:t>𝑛</m:t>
                            </m:r>
                            <m:r>
                              <a:rPr lang="en-US" altLang="zh-TW" sz="2400" i="1" smtClean="0">
                                <a:solidFill>
                                  <a:srgbClr val="0070C0"/>
                                </a:solidFill>
                                <a:latin typeface="Cambria Math" pitchFamily="18" charset="0"/>
                                <a:ea typeface="Cambria Math" pitchFamily="18" charset="0"/>
                              </a:rPr>
                              <m:t>≥</m:t>
                            </m:r>
                            <m:r>
                              <a:rPr lang="en-US" altLang="zh-TW" sz="2400" b="0" i="1" smtClean="0">
                                <a:solidFill>
                                  <a:srgbClr val="0070C0"/>
                                </a:solidFill>
                                <a:latin typeface="Cambria Math"/>
                                <a:ea typeface="Cambria Math" pitchFamily="18" charset="0"/>
                              </a:rPr>
                              <m:t>23</m:t>
                            </m:r>
                            <m:r>
                              <a:rPr lang="en-US" altLang="zh-TW" sz="2400" i="1">
                                <a:solidFill>
                                  <a:srgbClr val="0070C0"/>
                                </a:solidFill>
                                <a:latin typeface="Cambria Math" pitchFamily="18" charset="0"/>
                                <a:ea typeface="Cambria Math" pitchFamily="18" charset="0"/>
                              </a:rPr>
                              <m:t>,</m:t>
                            </m:r>
                            <m:r>
                              <a:rPr lang="en-US" altLang="zh-TW" sz="2400" i="1">
                                <a:solidFill>
                                  <a:srgbClr val="0070C0"/>
                                </a:solidFill>
                                <a:latin typeface="Cambria Math" pitchFamily="18" charset="0"/>
                                <a:ea typeface="Cambria Math" pitchFamily="18" charset="0"/>
                              </a:rPr>
                              <m:t>𝑐</m:t>
                            </m:r>
                            <m:r>
                              <a:rPr lang="en-US" altLang="zh-TW" sz="2400" i="1">
                                <a:solidFill>
                                  <a:srgbClr val="0070C0"/>
                                </a:solidFill>
                                <a:latin typeface="Cambria Math" pitchFamily="18" charset="0"/>
                                <a:ea typeface="Cambria Math" pitchFamily="18" charset="0"/>
                              </a:rPr>
                              <m:t>=1</m:t>
                            </m:r>
                          </m:e>
                        </m:func>
                      </m:e>
                    </m:groupChr>
                  </m:oMath>
                </a14:m>
                <a:r>
                  <a:rPr lang="en-US" altLang="zh-TW" sz="3200" dirty="0">
                    <a:latin typeface="Cambria Math" pitchFamily="18" charset="0"/>
                    <a:ea typeface="Cambria Math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/>
                        <a:ea typeface="Cambria Math" pitchFamily="18" charset="0"/>
                      </a:rPr>
                      <m:t>8</m:t>
                    </m:r>
                    <m:r>
                      <a:rPr lang="en-US" altLang="zh-TW" sz="2400" b="0" i="1" dirty="0" smtClean="0">
                        <a:latin typeface="Cambria Math"/>
                        <a:ea typeface="Cambria Math" pitchFamily="18" charset="0"/>
                      </a:rPr>
                      <m:t>388608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ea typeface="Cambria Math" pitchFamily="18" charset="0"/>
                      </a:rPr>
                      <m:t>≥</m:t>
                    </m:r>
                  </m:oMath>
                </a14:m>
                <a:r>
                  <a:rPr lang="en-US" altLang="zh-TW" sz="2400" i="1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:r>
                  <a:rPr lang="en-US" altLang="zh-TW" sz="2400" dirty="0" smtClean="0">
                    <a:latin typeface="Cambria Math" pitchFamily="18" charset="0"/>
                    <a:ea typeface="Cambria Math" pitchFamily="18" charset="0"/>
                  </a:rPr>
                  <a:t>1 * 6436343</a:t>
                </a:r>
                <a:endParaRPr lang="en-US" altLang="zh-TW" sz="3200" dirty="0">
                  <a:latin typeface="Cambria Math" pitchFamily="18" charset="0"/>
                  <a:ea typeface="Cambria Math" pitchFamily="18" charset="0"/>
                </a:endParaRPr>
              </a:p>
              <a:p>
                <a:r>
                  <a:rPr lang="en-US" altLang="zh-TW" dirty="0">
                    <a:ea typeface="Cambria Math" pitchFamily="18" charset="0"/>
                  </a:rPr>
                  <a:t>T</a:t>
                </a:r>
                <a:r>
                  <a:rPr lang="en-US" altLang="zh-TW" dirty="0" smtClean="0">
                    <a:ea typeface="Cambria Math" pitchFamily="18" charset="0"/>
                  </a:rPr>
                  <a:t>here exists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 pitchFamily="18" charset="0"/>
                        <a:ea typeface="Cambria Math" pitchFamily="18" charset="0"/>
                      </a:rPr>
                      <m:t>𝑐</m:t>
                    </m:r>
                    <m:r>
                      <a:rPr lang="en-US" altLang="zh-TW" i="1" smtClean="0">
                        <a:latin typeface="Cambria Math" pitchFamily="18" charset="0"/>
                        <a:ea typeface="Cambria Math" pitchFamily="18" charset="0"/>
                      </a:rPr>
                      <m:t>=1,</m:t>
                    </m:r>
                  </m:oMath>
                </a14:m>
                <a:r>
                  <a:rPr lang="en-US" altLang="zh-TW" i="1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/>
                        <a:ea typeface="Cambria Math" pitchFamily="18" charset="0"/>
                      </a:rPr>
                      <m:t>𝑛</m:t>
                    </m:r>
                    <m:r>
                      <a:rPr lang="en-US" altLang="zh-TW" i="1" smtClean="0">
                        <a:latin typeface="Cambria Math" pitchFamily="18" charset="0"/>
                        <a:ea typeface="Cambria Math" pitchFamily="18" charset="0"/>
                      </a:rPr>
                      <m:t>≥</m:t>
                    </m:r>
                    <m:sSup>
                      <m:sSupPr>
                        <m:ctrlPr>
                          <a:rPr lang="pt-BR" altLang="zh-TW" i="1" dirty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US" altLang="zh-TW" i="1" dirty="0" smtClean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/>
                            <a:ea typeface="Cambria Math" pitchFamily="18" charset="0"/>
                          </a:rPr>
                          <m:t>23</m:t>
                        </m:r>
                      </m:sup>
                    </m:sSup>
                  </m:oMath>
                </a14:m>
                <a:r>
                  <a:rPr lang="en-US" altLang="zh-TW" dirty="0" smtClean="0">
                    <a:latin typeface="Cambria Math" pitchFamily="18" charset="0"/>
                    <a:ea typeface="Cambria Math" pitchFamily="18" charset="0"/>
                  </a:rPr>
                  <a:t>  that satisfies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 pitchFamily="18" charset="0"/>
                        <a:ea typeface="Cambria Math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 smtClean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i="1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itchFamily="18" charset="0"/>
                        <a:ea typeface="Cambria Math" pitchFamily="18" charset="0"/>
                      </a:rPr>
                      <m:t>≥</m:t>
                    </m:r>
                    <m:r>
                      <a:rPr lang="en-US" altLang="zh-TW" i="1" smtClean="0">
                        <a:latin typeface="Cambria Math" pitchFamily="18" charset="0"/>
                        <a:ea typeface="Cambria Math" pitchFamily="18" charset="0"/>
                      </a:rPr>
                      <m:t>𝑐</m:t>
                    </m:r>
                  </m:oMath>
                </a14:m>
                <a:r>
                  <a:rPr lang="en-US" altLang="zh-TW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 pitchFamily="18" charset="0"/>
                        <a:ea typeface="Cambria Math" pitchFamily="18" charset="0"/>
                      </a:rPr>
                      <m:t>𝑔</m:t>
                    </m:r>
                    <m:d>
                      <m:dPr>
                        <m:ctrlPr>
                          <a:rPr lang="en-US" altLang="zh-TW" i="1" smtClean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i="1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altLang="zh-TW" dirty="0" smtClean="0">
                  <a:latin typeface="Cambria Math" pitchFamily="18" charset="0"/>
                  <a:ea typeface="Cambria Math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 pitchFamily="18" charset="0"/>
                        <a:ea typeface="Cambria Math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 smtClean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i="1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 smtClean="0">
                        <a:latin typeface="Cambria Math" pitchFamily="18" charset="0"/>
                        <a:ea typeface="Cambria Math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altLang="zh-TW" i="1" smtClean="0">
                        <a:latin typeface="Cambria Math" pitchFamily="18" charset="0"/>
                        <a:ea typeface="Cambria Math" pitchFamily="18" charset="0"/>
                      </a:rPr>
                      <m:t>Ω</m:t>
                    </m:r>
                    <m:d>
                      <m:dPr>
                        <m:ctrlPr>
                          <a:rPr lang="el-GR" altLang="zh-TW" i="1" smtClean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i="1" smtClean="0">
                            <a:latin typeface="Cambria Math" pitchFamily="18" charset="0"/>
                            <a:ea typeface="Cambria Math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altLang="zh-TW" i="1" smtClean="0">
                                <a:latin typeface="Cambria Math" pitchFamily="18" charset="0"/>
                                <a:ea typeface="Cambria Math" pitchFamily="18" charset="0"/>
                              </a:rPr>
                            </m:ctrlPr>
                          </m:dPr>
                          <m:e>
                            <m:r>
                              <a:rPr lang="en-US" altLang="zh-TW" i="1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endParaRPr lang="en-US" altLang="zh-TW" i="1" dirty="0" smtClean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5" name="內容版面配置區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  <a:blipFill rotWithShape="0">
                <a:blip r:embed="rId2"/>
                <a:stretch>
                  <a:fillRect l="-174" t="-84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5450775" y="2900200"/>
                <a:ext cx="2497985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zh-TW" alt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TW" altLang="en-US" sz="240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zh-TW" alt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zh-TW" altLang="en-US" sz="2400" i="0">
                          <a:latin typeface="Cambria Math" panose="02040503050406030204" pitchFamily="18" charset="0"/>
                        </a:rPr>
                        <m:t>≥</m:t>
                      </m:r>
                      <m:r>
                        <a:rPr lang="zh-TW" altLang="en-US" sz="24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zh-TW" altLang="en-US" sz="2400" i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zh-TW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TW" alt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TW" sz="2400" b="0" i="0" smtClean="0">
                              <a:latin typeface="Cambria Math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zh-TW" altLang="en-US" sz="2400" dirty="0"/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0775" y="2900200"/>
                <a:ext cx="2497985" cy="465833"/>
              </a:xfrm>
              <a:prstGeom prst="rect">
                <a:avLst/>
              </a:prstGeom>
              <a:blipFill rotWithShape="0">
                <a:blip r:embed="rId3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/>
              <p:cNvSpPr/>
              <p:nvPr/>
            </p:nvSpPr>
            <p:spPr>
              <a:xfrm>
                <a:off x="3807985" y="3526681"/>
                <a:ext cx="2900409" cy="4658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𝑙𝑒𝑡</m:t>
                      </m:r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zh-TW" altLang="en-US" sz="24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zh-TW" alt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TW" alt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zh-TW" altLang="en-US" sz="2400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zh-TW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TW" altLang="en-US" sz="2400" i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zh-TW" alt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zh-TW" altLang="en-US" sz="2400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zh-TW" altLang="en-US" sz="2400" i="1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zh-TW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TW" alt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TW" sz="2400" b="0" i="0" smtClean="0">
                              <a:latin typeface="Cambria Math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zh-TW" altLang="en-US" sz="2800" dirty="0"/>
              </a:p>
            </p:txBody>
          </p:sp>
        </mc:Choice>
        <mc:Fallback xmlns=""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7985" y="3526681"/>
                <a:ext cx="2900409" cy="465833"/>
              </a:xfrm>
              <a:prstGeom prst="rect">
                <a:avLst/>
              </a:prstGeom>
              <a:blipFill rotWithShape="0">
                <a:blip r:embed="rId4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025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1(b)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>
                    <a:ea typeface="Cambria Math" pitchFamily="18" charset="0"/>
                  </a:rPr>
                  <a:t>Formula to prove: </a:t>
                </a:r>
                <a:r>
                  <a:rPr lang="en-US" altLang="zh-TW" b="0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  <a:ea typeface="Cambria Math" pitchFamily="18" charset="0"/>
                      </a:rPr>
                      <m:t>f</m:t>
                    </m:r>
                    <m:d>
                      <m:d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altLang="zh-TW" b="0" i="1" dirty="0" smtClean="0">
                    <a:latin typeface="Cambria Math"/>
                    <a:ea typeface="Cambria Math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itchFamily="18" charset="0"/>
                      </a:rPr>
                      <m:t>𝑐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itchFamily="18" charset="0"/>
                      </a:rPr>
                      <m:t>𝑔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altLang="zh-TW" b="0" i="1" dirty="0" smtClean="0">
                  <a:latin typeface="Cambria Math"/>
                  <a:ea typeface="Cambria Math" pitchFamily="18" charset="0"/>
                </a:endParaRPr>
              </a:p>
              <a:p>
                <a:r>
                  <a:rPr lang="pt-BR" altLang="zh-TW" dirty="0" smtClean="0">
                    <a:ea typeface="Cambria Math" pitchFamily="18" charset="0"/>
                  </a:rPr>
                  <a:t>      </a:t>
                </a:r>
                <a:endParaRPr lang="en-US" altLang="zh-TW" sz="3200" dirty="0" smtClean="0">
                  <a:latin typeface="Cambria Math" pitchFamily="18" charset="0"/>
                  <a:ea typeface="Cambria Math" pitchFamily="18" charset="0"/>
                </a:endParaRPr>
              </a:p>
              <a:p>
                <a:pPr marL="914400" lvl="2" indent="0">
                  <a:buNone/>
                </a:pPr>
                <a:endParaRPr lang="en-US" altLang="zh-TW" sz="3200" dirty="0" smtClean="0">
                  <a:latin typeface="Cambria Math" pitchFamily="18" charset="0"/>
                  <a:ea typeface="Cambria Math" pitchFamily="18" charset="0"/>
                </a:endParaRPr>
              </a:p>
              <a:p>
                <a:pPr marL="914400" lvl="2" indent="0">
                  <a:buNone/>
                </a:pPr>
                <a:endParaRPr lang="en-US" altLang="zh-TW" sz="3200" dirty="0" smtClean="0">
                  <a:latin typeface="Cambria Math" pitchFamily="18" charset="0"/>
                  <a:ea typeface="Cambria Math" pitchFamily="18" charset="0"/>
                </a:endParaRPr>
              </a:p>
              <a:p>
                <a:pPr marL="914400" lvl="2" indent="0">
                  <a:buNone/>
                </a:pPr>
                <a:endParaRPr lang="en-US" altLang="zh-TW" sz="3200" dirty="0">
                  <a:latin typeface="Cambria Math" pitchFamily="18" charset="0"/>
                  <a:ea typeface="Cambria Math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itchFamily="18" charset="0"/>
                      </a:rPr>
                      <m:t>𝑃𝑖𝑐𝑘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itchFamily="18" charset="0"/>
                      </a:rPr>
                      <m:t>𝑐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itchFamily="18" charset="0"/>
                      </a:rPr>
                      <m:t>=1,</m:t>
                    </m:r>
                  </m:oMath>
                </a14:m>
                <a:r>
                  <a:rPr lang="en-US" altLang="zh-TW" i="1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itchFamily="18" charset="0"/>
                      </a:rPr>
                      <m:t>𝑛</m:t>
                    </m:r>
                    <m:r>
                      <a:rPr lang="en-US" altLang="zh-TW" i="1" smtClean="0">
                        <a:latin typeface="Cambria Math" pitchFamily="18" charset="0"/>
                        <a:ea typeface="Cambria Math" pitchFamily="18" charset="0"/>
                      </a:rPr>
                      <m:t>≥</m:t>
                    </m:r>
                    <m:r>
                      <a:rPr lang="en-US" altLang="zh-TW" b="0" i="1" smtClean="0">
                        <a:latin typeface="Cambria Math"/>
                        <a:ea typeface="Cambria Math" pitchFamily="18" charset="0"/>
                      </a:rPr>
                      <m:t> 16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itchFamily="18" charset="0"/>
                      </a:rPr>
                      <m:t>,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itchFamily="18" charset="0"/>
                      </a:rPr>
                      <m:t>𝑡h𝑒𝑛</m:t>
                    </m:r>
                  </m:oMath>
                </a14:m>
                <a:r>
                  <a:rPr lang="en-US" altLang="zh-TW" b="0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  <a:ea typeface="Cambria Math" pitchFamily="18" charset="0"/>
                      </a:rPr>
                      <m:t>f</m:t>
                    </m:r>
                    <m:d>
                      <m:d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  <m:r>
                      <m:rPr>
                        <m:sty m:val="p"/>
                      </m:rPr>
                      <a:rPr lang="en-US" altLang="zh-TW">
                        <a:latin typeface="Cambria Math" panose="02040503050406030204" pitchFamily="18" charset="0"/>
                        <a:ea typeface="Cambria Math" pitchFamily="18" charset="0"/>
                      </a:rPr>
                      <m:t>g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𝑠𝑎𝑡𝑖𝑠𝑓𝑖𝑒𝑠</m:t>
                    </m:r>
                  </m:oMath>
                </a14:m>
                <a:endParaRPr lang="en-US" altLang="zh-TW" dirty="0" smtClean="0">
                  <a:latin typeface="Cambria Math" pitchFamily="18" charset="0"/>
                  <a:ea typeface="Cambria Math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itchFamily="18" charset="0"/>
                      </a:rPr>
                      <m:t>𝑂</m:t>
                    </m:r>
                    <m:d>
                      <m:dPr>
                        <m:ctrlPr>
                          <a:rPr lang="el-GR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endParaRPr lang="en-US" altLang="zh-TW" b="0" i="1" dirty="0" smtClean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12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 rotWithShape="0">
                <a:blip r:embed="rId2"/>
                <a:stretch>
                  <a:fillRect l="-174" t="-84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/>
              <p:cNvSpPr/>
              <p:nvPr/>
            </p:nvSpPr>
            <p:spPr>
              <a:xfrm>
                <a:off x="1351858" y="2173500"/>
                <a:ext cx="204261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zh-TW" alt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TW" alt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altLang="zh-TW" sz="2400" b="0" i="0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sSup>
                        <m:sSupPr>
                          <m:ctrlPr>
                            <a:rPr lang="zh-TW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TW" altLang="en-US" sz="2400" i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zh-TW" alt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zh-TW" altLang="en-US" sz="2400" i="1" smtClean="0">
                          <a:latin typeface="Cambria Math" panose="02040503050406030204" pitchFamily="18" charset="0"/>
                        </a:rPr>
                        <m:t>≤</m:t>
                      </m:r>
                      <m:sSup>
                        <m:sSupPr>
                          <m:ctrlPr>
                            <a:rPr lang="zh-TW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altLang="zh-TW" sz="2400">
                              <a:latin typeface="Cambria Math"/>
                            </a:rPr>
                            <m:t>4</m:t>
                          </m:r>
                        </m:e>
                        <m:sup>
                          <m:r>
                            <a:rPr lang="zh-TW" alt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zh-TW" altLang="en-US" sz="2800" dirty="0"/>
              </a:p>
            </p:txBody>
          </p:sp>
        </mc:Choice>
        <mc:Fallback xmlns="">
          <p:sp>
            <p:nvSpPr>
              <p:cNvPr id="13" name="矩形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1858" y="2173500"/>
                <a:ext cx="2042610" cy="461665"/>
              </a:xfrm>
              <a:prstGeom prst="rect">
                <a:avLst/>
              </a:prstGeom>
              <a:blipFill rotWithShape="0">
                <a:blip r:embed="rId3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/>
              <p:cNvSpPr/>
              <p:nvPr/>
            </p:nvSpPr>
            <p:spPr>
              <a:xfrm>
                <a:off x="1425448" y="2801320"/>
                <a:ext cx="232294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zh-TW" alt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sz="2400" b="0" i="0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zh-TW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US" altLang="zh-TW" sz="2400" i="1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zh-TW" alt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altLang="zh-TW" sz="2400" dirty="0" smtClean="0"/>
                  <a:t>,</a:t>
                </a:r>
                <a:endParaRPr lang="zh-TW" altLang="en-US" sz="2400" dirty="0"/>
              </a:p>
            </p:txBody>
          </p:sp>
        </mc:Choice>
        <mc:Fallback xmlns="">
          <p:sp>
            <p:nvSpPr>
              <p:cNvPr id="14" name="矩形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448" y="2801320"/>
                <a:ext cx="2322944" cy="461665"/>
              </a:xfrm>
              <a:prstGeom prst="rect">
                <a:avLst/>
              </a:prstGeom>
              <a:blipFill rotWithShape="0">
                <a:blip r:embed="rId4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 16"/>
              <p:cNvSpPr/>
              <p:nvPr/>
            </p:nvSpPr>
            <p:spPr>
              <a:xfrm>
                <a:off x="2935618" y="2805858"/>
                <a:ext cx="194354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zh-TW" alt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altLang="zh-TW" sz="2400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zh-TW" alt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zh-TW" altLang="en-US" sz="2400" i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zh-TW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sz="2400" b="0" i="0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zh-TW" altLang="en-US" sz="2400" i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altLang="zh-TW" sz="2400" dirty="0" smtClean="0"/>
                  <a:t> </a:t>
                </a:r>
                <a:endParaRPr lang="zh-TW" altLang="en-US" sz="2400" dirty="0"/>
              </a:p>
            </p:txBody>
          </p:sp>
        </mc:Choice>
        <mc:Fallback xmlns="">
          <p:sp>
            <p:nvSpPr>
              <p:cNvPr id="17" name="矩形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5618" y="2805858"/>
                <a:ext cx="1943545" cy="461665"/>
              </a:xfrm>
              <a:prstGeom prst="rect">
                <a:avLst/>
              </a:prstGeom>
              <a:blipFill rotWithShape="0">
                <a:blip r:embed="rId5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 17"/>
              <p:cNvSpPr/>
              <p:nvPr/>
            </p:nvSpPr>
            <p:spPr>
              <a:xfrm>
                <a:off x="1451326" y="3408240"/>
                <a:ext cx="290425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𝑙𝑒𝑡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zh-TW" alt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TW" alt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zh-TW" altLang="en-US" sz="2400" i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zh-TW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altLang="zh-TW" sz="2400" i="1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zh-TW" alt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zh-TW" altLang="en-US" sz="2400" i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zh-TW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sz="2400" b="0" i="0" smtClean="0">
                            <a:latin typeface="Cambria Math"/>
                          </a:rPr>
                          <m:t>4</m:t>
                        </m:r>
                      </m:sup>
                    </m:sSup>
                  </m:oMath>
                </a14:m>
                <a:r>
                  <a:rPr lang="zh-TW" altLang="en-US" sz="2400" dirty="0" smtClean="0"/>
                  <a:t> </a:t>
                </a:r>
                <a:endParaRPr lang="zh-TW" altLang="en-US" sz="2400" dirty="0"/>
              </a:p>
            </p:txBody>
          </p:sp>
        </mc:Choice>
        <mc:Fallback xmlns="">
          <p:sp>
            <p:nvSpPr>
              <p:cNvPr id="18" name="矩形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1326" y="3408240"/>
                <a:ext cx="2904257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630" b="-1973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261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3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863" y="3326407"/>
            <a:ext cx="8596312" cy="154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75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3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內容版面配置區 2"/>
              <p:cNvSpPr txBox="1">
                <a:spLocks/>
              </p:cNvSpPr>
              <p:nvPr/>
            </p:nvSpPr>
            <p:spPr>
              <a:xfrm>
                <a:off x="835152" y="1819656"/>
                <a:ext cx="8229600" cy="452596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6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zh-TW" i="1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 panose="02040503050406030204" pitchFamily="18" charset="0"/>
                        <a:ea typeface="Cambria Math" pitchFamily="18" charset="0"/>
                      </a:rPr>
                      <m:t>=0</m:t>
                    </m:r>
                  </m:oMath>
                </a14:m>
                <a:endParaRPr lang="en-US" altLang="zh-TW" i="1" dirty="0" smtClean="0">
                  <a:latin typeface="Cambria Math" pitchFamily="18" charset="0"/>
                  <a:ea typeface="Cambria Math" pitchFamily="18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 smtClean="0">
                        <a:latin typeface="Cambria Math" pitchFamily="18" charset="0"/>
                        <a:ea typeface="Cambria Math" pitchFamily="18" charset="0"/>
                      </a:rPr>
                      <m:t>Ϝ</m:t>
                    </m:r>
                    <m:d>
                      <m:d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i="1" smtClean="0">
                        <a:latin typeface="Cambria Math" panose="02040503050406030204" pitchFamily="18" charset="0"/>
                        <a:ea typeface="Cambria Math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bPr>
                      <m:e>
                        <m:box>
                          <m:boxPr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</m:ctrlPr>
                          </m:boxPr>
                          <m:e>
                            <m:r>
                              <a:rPr lang="en-US" altLang="zh-TW" i="1" smtClean="0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  <m:t>+</m:t>
                            </m:r>
                          </m:e>
                        </m:box>
                        <m:r>
                          <a:rPr lang="en-US" altLang="zh-TW" i="1" smtClean="0">
                            <a:latin typeface="Cambria Math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 smtClean="0">
                            <a:latin typeface="Cambria Math" pitchFamily="18" charset="0"/>
                            <a:ea typeface="Cambria Math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𝑧</m:t>
                    </m:r>
                    <m:r>
                      <a:rPr lang="pt-BR" altLang="zh-TW" i="1" dirty="0" smtClean="0">
                        <a:latin typeface="Cambria Math" pitchFamily="18" charset="0"/>
                        <a:ea typeface="Cambria Math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pt-BR" altLang="zh-TW" i="1" dirty="0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i="1" dirty="0" smtClean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</m:sup>
                    </m:sSup>
                    <m:r>
                      <a:rPr lang="pt-BR" altLang="zh-TW" i="1" dirty="0" smtClean="0">
                        <a:latin typeface="Cambria Math" pitchFamily="18" charset="0"/>
                        <a:ea typeface="Cambria Math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3</m:t>
                        </m:r>
                      </m:sub>
                    </m:sSub>
                    <m:sSup>
                      <m:sSupPr>
                        <m:ctrlPr>
                          <a:rPr lang="pt-BR" altLang="zh-TW" i="1" dirty="0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i="1" dirty="0" smtClean="0">
                            <a:latin typeface="Cambria Math" pitchFamily="18" charset="0"/>
                            <a:ea typeface="Cambria Math" pitchFamily="18" charset="0"/>
                          </a:rPr>
                          <m:t>3</m:t>
                        </m:r>
                      </m:sup>
                    </m:sSup>
                    <m:r>
                      <a:rPr lang="en-US" altLang="zh-TW" i="1" smtClean="0">
                        <a:latin typeface="Cambria Math" panose="02040503050406030204" pitchFamily="18" charset="0"/>
                        <a:ea typeface="Cambria Math" pitchFamily="18" charset="0"/>
                      </a:rPr>
                      <m:t>…</m:t>
                    </m:r>
                  </m:oMath>
                </a14:m>
                <a:endParaRPr lang="en-US" altLang="zh-TW" dirty="0" smtClean="0">
                  <a:latin typeface="Cambria Math" pitchFamily="18" charset="0"/>
                  <a:ea typeface="Cambria Math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 panose="02040503050406030204" pitchFamily="18" charset="0"/>
                        <a:ea typeface="Cambria Math" pitchFamily="18" charset="0"/>
                      </a:rPr>
                      <m:t>                  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itchFamily="18" charset="0"/>
                        <a:ea typeface="Cambria Math" pitchFamily="18" charset="0"/>
                      </a:rPr>
                      <m:t>Ϝ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i="1">
                        <a:latin typeface="Cambria Math" pitchFamily="18" charset="0"/>
                        <a:ea typeface="Cambria Math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>
                            <a:latin typeface="Cambria Math" pitchFamily="18" charset="0"/>
                            <a:ea typeface="Cambria Math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bPr>
                      <m:e>
                        <m:box>
                          <m:box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</m:ctrlPr>
                          </m:box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  <m:t>+</m:t>
                            </m:r>
                          </m:e>
                        </m:box>
                        <m:r>
                          <a:rPr lang="en-US" altLang="zh-TW" i="1" smtClean="0">
                            <a:latin typeface="Cambria Math" pitchFamily="18" charset="0"/>
                            <a:ea typeface="Cambria Math" pitchFamily="18" charset="0"/>
                          </a:rPr>
                          <m:t>   </m:t>
                        </m:r>
                        <m:r>
                          <a:rPr lang="en-US" altLang="zh-TW" i="1">
                            <a:latin typeface="Cambria Math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>
                            <a:latin typeface="Cambria Math" pitchFamily="18" charset="0"/>
                            <a:ea typeface="Cambria Math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𝑧</m:t>
                    </m:r>
                    <m:r>
                      <a:rPr lang="pt-BR" altLang="zh-TW" i="1" dirty="0">
                        <a:latin typeface="Cambria Math" pitchFamily="18" charset="0"/>
                        <a:ea typeface="Cambria Math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pt-BR" altLang="zh-TW" i="1" dirty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i="1" dirty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</m:sup>
                    </m:sSup>
                    <m:r>
                      <a:rPr lang="pt-BR" altLang="zh-TW" i="1" dirty="0">
                        <a:latin typeface="Cambria Math" pitchFamily="18" charset="0"/>
                        <a:ea typeface="Cambria Math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3</m:t>
                        </m:r>
                      </m:sub>
                    </m:sSub>
                    <m:sSup>
                      <m:sSupPr>
                        <m:ctrlPr>
                          <a:rPr lang="pt-BR" altLang="zh-TW" i="1" dirty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i="1" dirty="0">
                            <a:latin typeface="Cambria Math" pitchFamily="18" charset="0"/>
                            <a:ea typeface="Cambria Math" pitchFamily="18" charset="0"/>
                          </a:rPr>
                          <m:t>3</m:t>
                        </m:r>
                      </m:sup>
                    </m:sSup>
                    <m:r>
                      <a:rPr lang="en-US" altLang="zh-TW" i="1" smtClean="0">
                        <a:latin typeface="Cambria Math" panose="02040503050406030204" pitchFamily="18" charset="0"/>
                        <a:ea typeface="Cambria Math" pitchFamily="18" charset="0"/>
                      </a:rPr>
                      <m:t>…</m:t>
                    </m:r>
                  </m:oMath>
                </a14:m>
                <a:endParaRPr lang="en-US" altLang="zh-TW" i="1" dirty="0" smtClean="0">
                  <a:latin typeface="Cambria Math" pitchFamily="18" charset="0"/>
                  <a:ea typeface="Cambria Math" pitchFamily="18" charset="0"/>
                </a:endParaRPr>
              </a:p>
              <a:p>
                <a:r>
                  <a:rPr lang="en-US" altLang="zh-TW" dirty="0" smtClean="0">
                    <a:ea typeface="Cambria Math" pitchFamily="18" charset="0"/>
                  </a:rPr>
                  <a:t>        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 panose="02040503050406030204" pitchFamily="18" charset="0"/>
                        <a:ea typeface="Cambria Math" pitchFamily="18" charset="0"/>
                      </a:rPr>
                      <m:t> 3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itchFamily="18" charset="0"/>
                      </a:rPr>
                      <m:t>𝑧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itchFamily="18" charset="0"/>
                        <a:ea typeface="Cambria Math" pitchFamily="18" charset="0"/>
                      </a:rPr>
                      <m:t>Ϝ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i="1">
                        <a:latin typeface="Cambria Math" pitchFamily="18" charset="0"/>
                        <a:ea typeface="Cambria Math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altLang="zh-TW" i="1" smtClean="0">
                            <a:latin typeface="Cambria Math" pitchFamily="18" charset="0"/>
                            <a:ea typeface="Cambria Math" pitchFamily="18" charset="0"/>
                          </a:rPr>
                          <m:t>0+3</m:t>
                        </m:r>
                        <m:r>
                          <a:rPr lang="en-US" altLang="zh-TW" i="1">
                            <a:latin typeface="Cambria Math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>
                            <a:latin typeface="Cambria Math" pitchFamily="18" charset="0"/>
                            <a:ea typeface="Cambria Math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𝑧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bPr>
                      <m:e>
                        <m:box>
                          <m:box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</m:ctrlPr>
                          </m:box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  <m:t>+</m:t>
                            </m:r>
                          </m:e>
                        </m:box>
                        <m:r>
                          <a:rPr lang="en-US" altLang="zh-TW" i="1" smtClean="0">
                            <a:latin typeface="Cambria Math" pitchFamily="18" charset="0"/>
                            <a:ea typeface="Cambria Math" pitchFamily="18" charset="0"/>
                          </a:rPr>
                          <m:t>3</m:t>
                        </m:r>
                        <m:r>
                          <a:rPr lang="en-US" altLang="zh-TW" i="1">
                            <a:latin typeface="Cambria Math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>
                            <a:latin typeface="Cambria Math" pitchFamily="18" charset="0"/>
                            <a:ea typeface="Cambria Math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pt-BR" altLang="zh-TW" i="1" dirty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i="1" dirty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</m:sup>
                    </m:sSup>
                    <m:r>
                      <a:rPr lang="pt-BR" altLang="zh-TW" i="1" dirty="0">
                        <a:latin typeface="Cambria Math" pitchFamily="18" charset="0"/>
                        <a:ea typeface="Cambria Math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altLang="zh-TW" i="1" smtClean="0">
                            <a:latin typeface="Cambria Math" pitchFamily="18" charset="0"/>
                            <a:ea typeface="Cambria Math" pitchFamily="18" charset="0"/>
                          </a:rPr>
                          <m:t>3</m:t>
                        </m:r>
                        <m:r>
                          <a:rPr lang="en-US" altLang="zh-TW" i="1">
                            <a:latin typeface="Cambria Math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pt-BR" altLang="zh-TW" i="1" dirty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i="1" dirty="0" smtClean="0">
                            <a:latin typeface="Cambria Math" pitchFamily="18" charset="0"/>
                            <a:ea typeface="Cambria Math" pitchFamily="18" charset="0"/>
                          </a:rPr>
                          <m:t>3</m:t>
                        </m:r>
                      </m:sup>
                    </m:sSup>
                    <m:r>
                      <a:rPr lang="en-US" altLang="zh-TW" i="1">
                        <a:latin typeface="Cambria Math" pitchFamily="18" charset="0"/>
                        <a:ea typeface="Cambria Math" pitchFamily="18" charset="0"/>
                      </a:rPr>
                      <m:t>…</m:t>
                    </m:r>
                  </m:oMath>
                </a14:m>
                <a:endParaRPr lang="en-US" altLang="zh-TW" i="1" dirty="0" smtClean="0">
                  <a:latin typeface="Cambria Math" pitchFamily="18" charset="0"/>
                  <a:ea typeface="Cambria Math" pitchFamily="18" charset="0"/>
                </a:endParaRPr>
              </a:p>
              <a:p>
                <a:r>
                  <a:rPr lang="en-US" altLang="zh-TW" dirty="0">
                    <a:ea typeface="Cambria Math" pitchFamily="18" charset="0"/>
                  </a:rPr>
                  <a:t> </a:t>
                </a:r>
                <a:r>
                  <a:rPr lang="en-US" altLang="zh-TW" dirty="0" smtClean="0">
                    <a:ea typeface="Cambria Math" pitchFamily="18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  <a:ea typeface="Cambria Math" pitchFamily="18" charset="0"/>
                      </a:rPr>
                      <m:t> </m:t>
                    </m:r>
                    <m:r>
                      <a:rPr lang="en-US" altLang="zh-TW" b="0" i="1" dirty="0" smtClean="0">
                        <a:latin typeface="Cambria Math"/>
                        <a:ea typeface="Cambria Math" pitchFamily="18" charset="0"/>
                      </a:rPr>
                      <m:t>  </m:t>
                    </m:r>
                    <m:sSup>
                      <m:sSupPr>
                        <m:ctrlPr>
                          <a:rPr lang="pt-BR" altLang="zh-TW" i="1" dirty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i="1" dirty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l-GR" altLang="zh-TW" i="1">
                        <a:latin typeface="Cambria Math" pitchFamily="18" charset="0"/>
                        <a:ea typeface="Cambria Math" pitchFamily="18" charset="0"/>
                      </a:rPr>
                      <m:t>Ϝ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i="1">
                        <a:latin typeface="Cambria Math" pitchFamily="18" charset="0"/>
                        <a:ea typeface="Cambria Math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altLang="zh-TW" i="1" smtClean="0">
                            <a:latin typeface="Cambria Math" pitchFamily="18" charset="0"/>
                            <a:ea typeface="Cambria Math" pitchFamily="18" charset="0"/>
                          </a:rPr>
                          <m:t>0+   </m:t>
                        </m:r>
                        <m:r>
                          <a:rPr lang="en-US" altLang="zh-TW" i="1">
                            <a:latin typeface="Cambria Math" pitchFamily="18" charset="0"/>
                            <a:ea typeface="Cambria Math" pitchFamily="18" charset="0"/>
                          </a:rPr>
                          <m:t>0</m:t>
                        </m:r>
                        <m:r>
                          <a:rPr lang="en-US" altLang="zh-TW" i="1" smtClean="0">
                            <a:latin typeface="Cambria Math" pitchFamily="18" charset="0"/>
                            <a:ea typeface="Cambria Math" pitchFamily="18" charset="0"/>
                          </a:rPr>
                          <m:t>  +</m:t>
                        </m:r>
                        <m:r>
                          <a:rPr lang="en-US" altLang="zh-TW" i="1">
                            <a:latin typeface="Cambria Math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>
                            <a:latin typeface="Cambria Math" pitchFamily="18" charset="0"/>
                            <a:ea typeface="Cambria Math" pitchFamily="18" charset="0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pt-BR" altLang="zh-TW" i="1" dirty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i="1" dirty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</m:sup>
                    </m:sSup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bPr>
                      <m:e>
                        <m:box>
                          <m:box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</m:ctrlPr>
                          </m:box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  <m:t>+</m:t>
                            </m:r>
                          </m:e>
                        </m:box>
                        <m:r>
                          <a:rPr lang="en-US" altLang="zh-TW" i="1">
                            <a:latin typeface="Cambria Math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>
                            <a:latin typeface="Cambria Math" pitchFamily="18" charset="0"/>
                            <a:ea typeface="Cambria Math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TW" dirty="0" smtClean="0">
                    <a:ea typeface="Cambria Math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itchFamily="18" charset="0"/>
                        <a:ea typeface="Cambria Math" pitchFamily="18" charset="0"/>
                      </a:rPr>
                      <m:t>…</m:t>
                    </m:r>
                  </m:oMath>
                </a14:m>
                <a:endParaRPr lang="en-US" altLang="zh-TW" dirty="0" smtClean="0">
                  <a:ea typeface="Cambria Math" pitchFamily="18" charset="0"/>
                </a:endParaRPr>
              </a:p>
              <a:p>
                <a:r>
                  <a:rPr lang="en-US" altLang="zh-TW" i="1" dirty="0" smtClean="0">
                    <a:latin typeface="Cambria Math"/>
                    <a:ea typeface="Cambria Math" pitchFamily="18" charset="0"/>
                  </a:rPr>
                  <a:t>-------------------------------------------------------------------------------</a:t>
                </a:r>
              </a:p>
              <a:p>
                <a:r>
                  <a:rPr lang="en-US" altLang="zh-TW" sz="2000" dirty="0" smtClean="0">
                    <a:ea typeface="Cambria Math" pitchFamily="18" charset="0"/>
                  </a:rPr>
                  <a:t>   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sz="2000" i="1">
                        <a:latin typeface="Cambria Math" pitchFamily="18" charset="0"/>
                        <a:ea typeface="Cambria Math" pitchFamily="18" charset="0"/>
                      </a:rPr>
                      <m:t>Ϝ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sz="2000" i="1" smtClean="0">
                        <a:latin typeface="Cambria Math" pitchFamily="18" charset="0"/>
                        <a:ea typeface="Cambria Math" pitchFamily="18" charset="0"/>
                      </a:rPr>
                      <m:t>−</m:t>
                    </m:r>
                    <m:r>
                      <a:rPr lang="en-US" altLang="zh-TW" sz="2000" i="1">
                        <a:latin typeface="Cambria Math" pitchFamily="18" charset="0"/>
                        <a:ea typeface="Cambria Math" pitchFamily="18" charset="0"/>
                      </a:rPr>
                      <m:t>3</m:t>
                    </m:r>
                    <m:r>
                      <a:rPr lang="en-US" altLang="zh-TW" sz="2000" b="0" i="1" smtClean="0">
                        <a:latin typeface="Cambria Math" pitchFamily="18" charset="0"/>
                        <a:ea typeface="Cambria Math" pitchFamily="18" charset="0"/>
                      </a:rPr>
                      <m:t>𝑧</m:t>
                    </m:r>
                    <m:r>
                      <m:rPr>
                        <m:sty m:val="p"/>
                      </m:rPr>
                      <a:rPr lang="el-GR" altLang="zh-TW" sz="2000" i="1">
                        <a:latin typeface="Cambria Math" pitchFamily="18" charset="0"/>
                        <a:ea typeface="Cambria Math" pitchFamily="18" charset="0"/>
                      </a:rPr>
                      <m:t>Ϝ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sz="2000" i="1" smtClean="0">
                        <a:latin typeface="Cambria Math" pitchFamily="18" charset="0"/>
                        <a:ea typeface="Cambria Math" pitchFamily="18" charset="0"/>
                      </a:rPr>
                      <m:t>+</m:t>
                    </m:r>
                    <m:sSup>
                      <m:sSupPr>
                        <m:ctrlPr>
                          <a:rPr lang="pt-BR" altLang="zh-TW" sz="2000" i="1" dirty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sz="2000" i="1" dirty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l-GR" altLang="zh-TW" sz="2000" i="1">
                        <a:latin typeface="Cambria Math" pitchFamily="18" charset="0"/>
                        <a:ea typeface="Cambria Math" pitchFamily="18" charset="0"/>
                      </a:rPr>
                      <m:t>Ϝ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sz="2000" i="1" smtClean="0">
                        <a:latin typeface="Cambria Math" pitchFamily="18" charset="0"/>
                        <a:ea typeface="Cambria Math" pitchFamily="18" charset="0"/>
                      </a:rPr>
                      <m:t>  =</m:t>
                    </m:r>
                    <m:r>
                      <a:rPr lang="en-US" altLang="zh-TW" sz="2000" b="0" i="1" smtClean="0">
                        <a:latin typeface="Cambria Math"/>
                        <a:ea typeface="Cambria Math" pitchFamily="18" charset="0"/>
                      </a:rPr>
                      <m:t> </m:t>
                    </m:r>
                    <m:r>
                      <a:rPr lang="en-US" altLang="zh-TW" sz="2000" i="1" smtClean="0">
                        <a:latin typeface="Cambria Math" pitchFamily="18" charset="0"/>
                        <a:ea typeface="Cambria Math" pitchFamily="18" charset="0"/>
                      </a:rPr>
                      <m:t> </m:t>
                    </m:r>
                    <m:r>
                      <a:rPr lang="en-US" altLang="zh-TW" sz="2000" b="0" i="1" smtClean="0">
                        <a:latin typeface="Cambria Math" pitchFamily="18" charset="0"/>
                        <a:ea typeface="Cambria Math" pitchFamily="18" charset="0"/>
                      </a:rPr>
                      <m:t>𝑧</m:t>
                    </m:r>
                  </m:oMath>
                </a14:m>
                <a:endParaRPr lang="en-US" altLang="zh-TW" sz="2400" dirty="0" smtClean="0">
                  <a:latin typeface="Cambria Math" pitchFamily="18" charset="0"/>
                  <a:ea typeface="Cambria Math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TW" i="1" smtClean="0">
                        <a:latin typeface="Cambria Math" panose="02040503050406030204" pitchFamily="18" charset="0"/>
                        <a:ea typeface="Cambria Math" pitchFamily="18" charset="0"/>
                      </a:rPr>
                      <m:t>=</m:t>
                    </m:r>
                  </m:oMath>
                </a14:m>
                <a:r>
                  <a:rPr lang="en-US" altLang="zh-TW" dirty="0" smtClean="0">
                    <a:latin typeface="Cambria Math" pitchFamily="18" charset="0"/>
                    <a:ea typeface="Cambria Math" pitchFamily="18" charset="0"/>
                  </a:rPr>
                  <a:t>3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𝑛</m:t>
                        </m:r>
                        <m: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−1</m:t>
                        </m:r>
                      </m:sub>
                    </m:sSub>
                    <m:r>
                      <a:rPr lang="en-US" altLang="zh-TW" i="1" smtClean="0">
                        <a:latin typeface="Cambria Math" panose="02040503050406030204" pitchFamily="18" charset="0"/>
                        <a:ea typeface="Cambria Math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𝑛</m:t>
                        </m:r>
                        <m: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−2</m:t>
                        </m:r>
                      </m:sub>
                    </m:sSub>
                  </m:oMath>
                </a14:m>
                <a:r>
                  <a:rPr lang="en-US" altLang="zh-TW" dirty="0" smtClean="0">
                    <a:latin typeface="Cambria Math" pitchFamily="18" charset="0"/>
                    <a:ea typeface="Cambria Math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dirty="0" smtClean="0">
                        <a:latin typeface="Cambria Math" pitchFamily="18" charset="0"/>
                        <a:ea typeface="Cambria Math" pitchFamily="18" charset="0"/>
                      </a:rPr>
                      <m:t>n</m:t>
                    </m:r>
                    <m:r>
                      <a:rPr lang="en-US" altLang="zh-TW" i="1" dirty="0" smtClean="0">
                        <a:latin typeface="Cambria Math" pitchFamily="18" charset="0"/>
                        <a:ea typeface="Cambria Math" pitchFamily="18" charset="0"/>
                      </a:rPr>
                      <m:t>≥</m:t>
                    </m:r>
                  </m:oMath>
                </a14:m>
                <a:r>
                  <a:rPr lang="en-US" altLang="zh-TW" dirty="0" smtClean="0">
                    <a:latin typeface="Cambria Math" pitchFamily="18" charset="0"/>
                    <a:ea typeface="Cambria Math" pitchFamily="18" charset="0"/>
                  </a:rPr>
                  <a:t> 3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 smtClean="0">
                        <a:latin typeface="Cambria Math" pitchFamily="18" charset="0"/>
                        <a:ea typeface="Cambria Math" pitchFamily="18" charset="0"/>
                      </a:rPr>
                      <m:t>Ϝ</m:t>
                    </m:r>
                    <m:d>
                      <m:d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i="1" smtClean="0">
                        <a:latin typeface="Cambria Math" panose="02040503050406030204" pitchFamily="18" charset="0"/>
                        <a:ea typeface="Cambria Math" pitchFamily="18" charset="0"/>
                      </a:rPr>
                      <m:t>=</m:t>
                    </m:r>
                    <m:f>
                      <m:fPr>
                        <m:ctrlPr>
                          <a:rPr lang="el-GR" altLang="zh-TW" i="1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fPr>
                      <m:num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  <m:t>𝑧</m:t>
                        </m:r>
                      </m:num>
                      <m:den>
                        <m:sSup>
                          <m:sSupPr>
                            <m:ctrlPr>
                              <a:rPr lang="pt-BR" altLang="zh-TW" i="1" dirty="0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altLang="zh-TW" i="1" dirty="0">
                                <a:latin typeface="Cambria Math" pitchFamily="18" charset="0"/>
                                <a:ea typeface="Cambria Math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TW" i="1" dirty="0">
                            <a:latin typeface="Cambria Math" pitchFamily="18" charset="0"/>
                            <a:ea typeface="Cambria Math" pitchFamily="18" charset="0"/>
                          </a:rPr>
                          <m:t>−3</m:t>
                        </m:r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𝑧</m:t>
                        </m:r>
                        <m:r>
                          <a:rPr lang="en-US" altLang="zh-TW" i="1" dirty="0">
                            <a:latin typeface="Cambria Math" pitchFamily="18" charset="0"/>
                            <a:ea typeface="Cambria Math" pitchFamily="18" charset="0"/>
                          </a:rPr>
                          <m:t>+1</m:t>
                        </m:r>
                      </m:den>
                    </m:f>
                    <m:r>
                      <a:rPr lang="zh-TW" altLang="en-US" b="0" i="1" dirty="0" smtClean="0">
                        <a:latin typeface="Cambria Math"/>
                        <a:ea typeface="Cambria Math" pitchFamily="18" charset="0"/>
                      </a:rPr>
                      <m:t>  </m:t>
                    </m:r>
                  </m:oMath>
                </a14:m>
                <a:r>
                  <a:rPr lang="zh-TW" altLang="en-US" dirty="0" smtClean="0">
                    <a:latin typeface="Cambria Math" pitchFamily="18" charset="0"/>
                  </a:rPr>
                  <a:t> </a:t>
                </a:r>
                <a:r>
                  <a:rPr lang="en-US" altLang="zh-TW" dirty="0" smtClean="0">
                    <a:latin typeface="Cambria Math" pitchFamily="18" charset="0"/>
                  </a:rPr>
                  <a:t>,</a:t>
                </a:r>
                <a:r>
                  <a:rPr lang="zh-TW" altLang="en-US" dirty="0" smtClean="0">
                    <a:latin typeface="Cambria Math" pitchFamily="18" charset="0"/>
                  </a:rPr>
                  <a:t> 質因式分解求解</a:t>
                </a:r>
                <a:endParaRPr lang="en-US" altLang="zh-TW" dirty="0" smtClean="0">
                  <a:latin typeface="Cambria Math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latin typeface="Cambria Math" pitchFamily="18" charset="0"/>
                        <a:ea typeface="Cambria Math" pitchFamily="18" charset="0"/>
                      </a:rPr>
                      <m:t>𝑇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/>
                            <a:ea typeface="Cambria Math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itchFamily="18" charset="0"/>
                        <a:ea typeface="Cambria Math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/>
                        <a:ea typeface="Cambria Math" pitchFamily="18" charset="0"/>
                      </a:rPr>
                      <m:t> </m:t>
                    </m:r>
                    <m:f>
                      <m:f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fPr>
                      <m:num>
                        <m:r>
                          <a:rPr lang="en-US" altLang="zh-TW" b="0" i="1" smtClean="0">
                            <a:latin typeface="Cambria Math"/>
                            <a:ea typeface="Cambria Math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TW" b="0" i="1" smtClean="0">
                                <a:latin typeface="Cambria Math"/>
                                <a:ea typeface="Cambria Math" pitchFamily="18" charset="0"/>
                              </a:rPr>
                              <m:t>5</m:t>
                            </m:r>
                          </m:e>
                        </m:rad>
                      </m:den>
                    </m:f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/>
                            <a:ea typeface="Cambria Math" pitchFamily="18" charset="0"/>
                          </a:rPr>
                          <m:t>(</m:t>
                        </m:r>
                        <m:f>
                          <m:f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</m:ctrlPr>
                          </m:fPr>
                          <m:num>
                            <m:r>
                              <a:rPr lang="en-US" altLang="zh-TW" i="1">
                                <a:latin typeface="Cambria Math"/>
                                <a:ea typeface="Cambria Math" pitchFamily="18" charset="0"/>
                              </a:rPr>
                              <m:t>3+</m:t>
                            </m:r>
                            <m:rad>
                              <m:radPr>
                                <m:degHide m:val="on"/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  <a:ea typeface="Cambria Math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altLang="zh-TW" i="1">
                                    <a:latin typeface="Cambria Math"/>
                                    <a:ea typeface="Cambria Math" pitchFamily="18" charset="0"/>
                                  </a:rPr>
                                  <m:t>5</m:t>
                                </m:r>
                              </m:e>
                            </m:rad>
                          </m:num>
                          <m:den>
                            <m:r>
                              <a:rPr lang="en-US" altLang="zh-TW" i="1">
                                <a:latin typeface="Cambria Math"/>
                                <a:ea typeface="Cambria Math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altLang="zh-TW" b="0" i="1" smtClean="0">
                            <a:latin typeface="Cambria Math"/>
                            <a:ea typeface="Cambria Math" pitchFamily="18" charset="0"/>
                          </a:rPr>
                          <m:t>)</m:t>
                        </m:r>
                      </m:e>
                      <m:sup>
                        <m:r>
                          <a:rPr lang="en-US" altLang="zh-TW" b="0" i="1" smtClean="0">
                            <a:latin typeface="Cambria Math"/>
                            <a:ea typeface="Cambria Math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TW" b="0" i="1" smtClean="0">
                        <a:latin typeface="Cambria Math"/>
                        <a:ea typeface="Cambria Math" pitchFamily="18" charset="0"/>
                      </a:rPr>
                      <m:t>−</m:t>
                    </m:r>
                    <m:f>
                      <m:f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fPr>
                      <m:num>
                        <m:r>
                          <a:rPr lang="en-US" altLang="zh-TW" i="1">
                            <a:latin typeface="Cambria Math"/>
                            <a:ea typeface="Cambria Math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TW" i="1">
                                <a:latin typeface="Cambria Math"/>
                                <a:ea typeface="Cambria Math" pitchFamily="18" charset="0"/>
                              </a:rPr>
                              <m:t>5</m:t>
                            </m:r>
                          </m:e>
                        </m:rad>
                      </m:den>
                    </m:f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/>
                            <a:ea typeface="Cambria Math" pitchFamily="18" charset="0"/>
                          </a:rPr>
                          <m:t>(</m:t>
                        </m:r>
                        <m:f>
                          <m:f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</m:ctrlPr>
                          </m:fPr>
                          <m:num>
                            <m:r>
                              <a:rPr lang="en-US" altLang="zh-TW" i="1">
                                <a:latin typeface="Cambria Math"/>
                                <a:ea typeface="Cambria Math" pitchFamily="18" charset="0"/>
                              </a:rPr>
                              <m:t>3</m:t>
                            </m:r>
                            <m:r>
                              <a:rPr lang="en-US" altLang="zh-TW" b="0" i="1" smtClean="0">
                                <a:latin typeface="Cambria Math"/>
                                <a:ea typeface="Cambria Math" pitchFamily="18" charset="0"/>
                              </a:rPr>
                              <m:t>−</m:t>
                            </m:r>
                            <m:rad>
                              <m:radPr>
                                <m:degHide m:val="on"/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  <a:ea typeface="Cambria Math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altLang="zh-TW" i="1">
                                    <a:latin typeface="Cambria Math"/>
                                    <a:ea typeface="Cambria Math" pitchFamily="18" charset="0"/>
                                  </a:rPr>
                                  <m:t>5</m:t>
                                </m:r>
                              </m:e>
                            </m:rad>
                          </m:num>
                          <m:den>
                            <m:r>
                              <a:rPr lang="en-US" altLang="zh-TW" i="1">
                                <a:latin typeface="Cambria Math"/>
                                <a:ea typeface="Cambria Math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altLang="zh-TW" i="1">
                            <a:latin typeface="Cambria Math"/>
                            <a:ea typeface="Cambria Math" pitchFamily="18" charset="0"/>
                          </a:rPr>
                          <m:t>)</m:t>
                        </m:r>
                      </m:e>
                      <m:sup>
                        <m:r>
                          <a:rPr lang="en-US" altLang="zh-TW" i="1">
                            <a:latin typeface="Cambria Math"/>
                            <a:ea typeface="Cambria Math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altLang="zh-TW" dirty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4" name="內容版面配置區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152" y="1819656"/>
                <a:ext cx="8229600" cy="4525963"/>
              </a:xfrm>
              <a:prstGeom prst="rect">
                <a:avLst/>
              </a:prstGeom>
              <a:blipFill rotWithShape="0">
                <a:blip r:embed="rId2"/>
                <a:stretch>
                  <a:fillRect l="-29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626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4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863" y="3537674"/>
            <a:ext cx="8596312" cy="112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55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4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5830" y="2160589"/>
                <a:ext cx="8596668" cy="4374323"/>
              </a:xfrm>
            </p:spPr>
            <p:txBody>
              <a:bodyPr>
                <a:normAutofit/>
              </a:bodyPr>
              <a:lstStyle/>
              <a:p>
                <a:r>
                  <a:rPr lang="zh-TW" altLang="en-US" b="1" dirty="0" smtClean="0"/>
                  <a:t>參考解法</a:t>
                </a:r>
                <a:r>
                  <a:rPr lang="zh-TW" altLang="en-US" dirty="0" smtClean="0"/>
                  <a:t>：</a:t>
                </a:r>
                <a:r>
                  <a:rPr lang="en-US" altLang="zh-TW" dirty="0" smtClean="0"/>
                  <a:t>Divide  &amp; conquer relations</a:t>
                </a:r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latin typeface="Cambria Math"/>
                      </a:rPr>
                      <m:t>𝑇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/>
                      </a:rPr>
                      <m:t>= </m:t>
                    </m:r>
                    <m:r>
                      <a:rPr lang="en-US" altLang="zh-TW" b="0" i="1" smtClean="0">
                        <a:latin typeface="Cambria Math"/>
                      </a:rPr>
                      <m:t>𝑎𝑇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/>
                          </a:rPr>
                          <m:t>𝑛</m:t>
                        </m:r>
                        <m:r>
                          <a:rPr lang="en-US" altLang="zh-TW" b="0" i="1" smtClean="0">
                            <a:latin typeface="Cambria Math"/>
                          </a:rPr>
                          <m:t>/</m:t>
                        </m:r>
                        <m:r>
                          <a:rPr lang="en-US" altLang="zh-TW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altLang="zh-TW" b="0" i="1" smtClean="0">
                        <a:latin typeface="Cambria Math"/>
                      </a:rPr>
                      <m:t>+</m:t>
                    </m:r>
                    <m:r>
                      <a:rPr lang="en-US" altLang="zh-TW" b="0" i="1" smtClean="0">
                        <a:latin typeface="Cambria Math"/>
                      </a:rPr>
                      <m:t>𝑐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US" altLang="zh-TW" b="0" i="1" smtClean="0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endParaRPr lang="en-US" altLang="zh-TW" b="1" dirty="0"/>
              </a:p>
              <a:p>
                <a:r>
                  <a:rPr lang="zh-TW" altLang="en-US" dirty="0" smtClean="0"/>
                  <a:t>本題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/>
                        <a:ea typeface="Cambria Math" pitchFamily="18" charset="0"/>
                      </a:rPr>
                      <m:t>𝑎</m:t>
                    </m:r>
                    <m:r>
                      <a:rPr lang="en-US" altLang="zh-TW" b="0" i="1" smtClean="0">
                        <a:latin typeface="Cambria Math"/>
                        <a:ea typeface="Cambria Math" pitchFamily="18" charset="0"/>
                      </a:rPr>
                      <m:t>=1,  </m:t>
                    </m:r>
                    <m:r>
                      <a:rPr lang="en-US" altLang="zh-TW" b="0" i="1" smtClean="0">
                        <a:latin typeface="Cambria Math"/>
                        <a:ea typeface="Cambria Math" pitchFamily="18" charset="0"/>
                      </a:rPr>
                      <m:t>𝑏</m:t>
                    </m:r>
                    <m:r>
                      <a:rPr lang="en-US" altLang="zh-TW" b="0" i="1" smtClean="0">
                        <a:latin typeface="Cambria Math"/>
                        <a:ea typeface="Cambria Math" pitchFamily="18" charset="0"/>
                      </a:rPr>
                      <m:t>=2,  </m:t>
                    </m:r>
                    <m:r>
                      <a:rPr lang="en-US" altLang="zh-TW" b="0" i="1" smtClean="0">
                        <a:latin typeface="Cambria Math"/>
                        <a:ea typeface="Cambria Math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/>
                            <a:ea typeface="Cambria Math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itchFamily="18" charset="0"/>
                        <a:ea typeface="Cambria Math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/>
                        <a:ea typeface="Cambria Math" pitchFamily="18" charset="0"/>
                      </a:rPr>
                      <m:t> 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/>
                            <a:ea typeface="Cambria Math" pitchFamily="18" charset="0"/>
                          </a:rPr>
                          <m:t>𝑐</m:t>
                        </m:r>
                        <m:r>
                          <a:rPr lang="en-US" altLang="zh-TW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altLang="zh-TW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  <m:sup>
                        <m:r>
                          <a:rPr lang="en-US" altLang="zh-TW" b="0" i="1" smtClean="0">
                            <a:latin typeface="Cambria Math"/>
                            <a:ea typeface="Cambria Math" pitchFamily="18" charset="0"/>
                          </a:rPr>
                          <m:t>𝑘</m:t>
                        </m:r>
                      </m:sup>
                    </m:sSup>
                    <m:r>
                      <a:rPr lang="en-US" altLang="zh-TW" b="0" i="1" smtClean="0">
                        <a:latin typeface="Cambria Math"/>
                        <a:ea typeface="Cambria Math" pitchFamily="18" charset="0"/>
                      </a:rPr>
                      <m:t> ,   </m:t>
                    </m:r>
                    <m:r>
                      <a:rPr lang="en-US" altLang="zh-TW" b="0" i="1" smtClean="0">
                        <a:latin typeface="Cambria Math"/>
                        <a:ea typeface="Cambria Math" pitchFamily="18" charset="0"/>
                      </a:rPr>
                      <m:t>𝑐</m:t>
                    </m:r>
                    <m:r>
                      <a:rPr lang="en-US" altLang="zh-TW" b="0" i="1" smtClean="0">
                        <a:latin typeface="Cambria Math"/>
                        <a:ea typeface="Cambria Math" pitchFamily="18" charset="0"/>
                      </a:rPr>
                      <m:t>=1,  </m:t>
                    </m:r>
                    <m:r>
                      <a:rPr lang="en-US" altLang="zh-TW" b="0" i="1" smtClean="0">
                        <a:latin typeface="Cambria Math"/>
                        <a:ea typeface="Cambria Math" pitchFamily="18" charset="0"/>
                      </a:rPr>
                      <m:t>𝑘</m:t>
                    </m:r>
                    <m:r>
                      <a:rPr lang="en-US" altLang="zh-TW" b="0" i="1" smtClean="0">
                        <a:latin typeface="Cambria Math"/>
                        <a:ea typeface="Cambria Math" pitchFamily="18" charset="0"/>
                      </a:rPr>
                      <m:t>= </m:t>
                    </m:r>
                    <m:f>
                      <m:f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fPr>
                      <m:num>
                        <m:r>
                          <a:rPr lang="en-US" altLang="zh-TW" b="0" i="1" smtClean="0">
                            <a:latin typeface="Cambria Math"/>
                            <a:ea typeface="Cambria Math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TW" b="0" i="1" smtClean="0">
                            <a:latin typeface="Cambria Math"/>
                            <a:ea typeface="Cambria Math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altLang="zh-TW" b="0" dirty="0" smtClean="0">
                  <a:ea typeface="Cambria Math" pitchFamily="18" charset="0"/>
                </a:endParaRPr>
              </a:p>
              <a:p>
                <a:endParaRPr lang="en-US" altLang="zh-TW" dirty="0" smtClean="0">
                  <a:latin typeface="Cambria Math" pitchFamily="18" charset="0"/>
                  <a:ea typeface="Cambria Math" pitchFamily="18" charset="0"/>
                </a:endParaRPr>
              </a:p>
              <a:p>
                <a:endParaRPr lang="en-US" altLang="zh-TW" dirty="0">
                  <a:latin typeface="Cambria Math" pitchFamily="18" charset="0"/>
                  <a:ea typeface="Cambria Math" pitchFamily="18" charset="0"/>
                </a:endParaRPr>
              </a:p>
              <a:p>
                <a:endParaRPr lang="en-US" altLang="zh-TW" dirty="0" smtClean="0">
                  <a:latin typeface="Cambria Math" pitchFamily="18" charset="0"/>
                  <a:ea typeface="Cambria Math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/>
                        <a:ea typeface="Cambria Math" pitchFamily="18" charset="0"/>
                      </a:rPr>
                      <m:t>1&lt; 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/>
                            <a:ea typeface="Cambria Math" pitchFamily="18" charset="0"/>
                          </a:rPr>
                          <m:t>2</m:t>
                        </m:r>
                      </m:e>
                      <m:sup>
                        <m:f>
                          <m:f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</m:ctrlPr>
                          </m:fPr>
                          <m:num>
                            <m:r>
                              <a:rPr lang="en-US" altLang="zh-TW" b="0" i="1" smtClean="0">
                                <a:latin typeface="Cambria Math"/>
                                <a:ea typeface="Cambria Math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TW" b="0" i="1" smtClean="0">
                                <a:latin typeface="Cambria Math"/>
                                <a:ea typeface="Cambria Math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US" altLang="zh-TW" b="0" i="1" smtClean="0">
                        <a:latin typeface="Cambria Math"/>
                        <a:ea typeface="Cambria Math" pitchFamily="18" charset="0"/>
                      </a:rPr>
                      <m:t> </m:t>
                    </m:r>
                  </m:oMath>
                </a14:m>
                <a:r>
                  <a:rPr lang="en-US" altLang="zh-TW" dirty="0" smtClean="0">
                    <a:latin typeface="Cambria Math" pitchFamily="18" charset="0"/>
                    <a:ea typeface="Cambria Math" pitchFamily="18" charset="0"/>
                  </a:rPr>
                  <a:t> =&gt; </a:t>
                </a:r>
                <a14:m>
                  <m:oMath xmlns:m="http://schemas.openxmlformats.org/officeDocument/2006/math">
                    <m:r>
                      <a:rPr lang="en-US" altLang="zh-TW" b="0" i="0" smtClean="0">
                        <a:latin typeface="Cambria Math"/>
                      </a:rPr>
                      <m:t> </m:t>
                    </m:r>
                    <m:r>
                      <a:rPr lang="en-US" altLang="zh-TW" i="1">
                        <a:latin typeface="Cambria Math"/>
                      </a:rPr>
                      <m:t>𝑇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/>
                      </a:rPr>
                      <m:t>=</m:t>
                    </m:r>
                    <m:r>
                      <a:rPr lang="en-US" altLang="zh-TW" b="0" i="1" smtClean="0">
                        <a:latin typeface="Cambria Math"/>
                      </a:rPr>
                      <m:t>𝑂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TW" i="1">
                                <a:latin typeface="Cambria Math"/>
                              </a:rPr>
                              <m:t>𝑛</m:t>
                            </m:r>
                          </m:e>
                        </m:rad>
                      </m:e>
                    </m:d>
                    <m:r>
                      <a:rPr lang="en-US" altLang="zh-TW" i="1">
                        <a:latin typeface="Cambria Math"/>
                      </a:rPr>
                      <m:t>=</m:t>
                    </m:r>
                    <m:r>
                      <m:rPr>
                        <m:nor/>
                      </m:rPr>
                      <a:rPr lang="en-US" altLang="zh-TW" b="0" i="0" smtClean="0">
                        <a:latin typeface="Cambria Math"/>
                      </a:rPr>
                      <m:t>O</m:t>
                    </m:r>
                    <m:r>
                      <a:rPr lang="en-US" altLang="zh-TW" i="1"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/>
                          </a:rPr>
                          <m:t>𝑛</m:t>
                        </m:r>
                      </m:e>
                      <m:sup>
                        <m:f>
                          <m:f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TW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TW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US" altLang="zh-TW" i="1">
                        <a:latin typeface="Cambria Math"/>
                      </a:rPr>
                      <m:t>)</m:t>
                    </m:r>
                  </m:oMath>
                </a14:m>
                <a:endParaRPr lang="en-US" altLang="zh-TW" dirty="0"/>
              </a:p>
              <a:p>
                <a:endParaRPr lang="en-US" altLang="zh-TW" dirty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5830" y="2160589"/>
                <a:ext cx="8596668" cy="4374323"/>
              </a:xfrm>
              <a:blipFill rotWithShape="1">
                <a:blip r:embed="rId2"/>
                <a:stretch>
                  <a:fillRect l="-142" t="-83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838" y="3429000"/>
            <a:ext cx="3492304" cy="1128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748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多面向">
  <a:themeElements>
    <a:clrScheme name="多面向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2993</TotalTime>
  <Words>100</Words>
  <Application>Microsoft Office PowerPoint</Application>
  <PresentationFormat>寬螢幕</PresentationFormat>
  <Paragraphs>47</Paragraphs>
  <Slides>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16" baseType="lpstr">
      <vt:lpstr>微軟正黑體</vt:lpstr>
      <vt:lpstr>新細明體</vt:lpstr>
      <vt:lpstr>Arial</vt:lpstr>
      <vt:lpstr>Calibri</vt:lpstr>
      <vt:lpstr>Cambria Math</vt:lpstr>
      <vt:lpstr>Trebuchet MS</vt:lpstr>
      <vt:lpstr>Wingdings 3</vt:lpstr>
      <vt:lpstr>多面向</vt:lpstr>
      <vt:lpstr>Homework #3</vt:lpstr>
      <vt:lpstr>Problem 1</vt:lpstr>
      <vt:lpstr>Problem 1(a)</vt:lpstr>
      <vt:lpstr>Problem 1(b)</vt:lpstr>
      <vt:lpstr>Problem 3</vt:lpstr>
      <vt:lpstr>Problem 3</vt:lpstr>
      <vt:lpstr>Problem 4</vt:lpstr>
      <vt:lpstr>Problem 4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Homework #3</dc:title>
  <cp:lastPrinted>2015-04-13T17:42:40Z</cp:lastPrinted>
  <dcterms:created xsi:type="dcterms:W3CDTF">2015-03-23T05:26:52Z</dcterms:created>
  <dcterms:modified xsi:type="dcterms:W3CDTF">2015-04-17T04:05:36Z</dcterms:modified>
</cp:coreProperties>
</file>