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7" r:id="rId2"/>
    <p:sldId id="258" r:id="rId3"/>
    <p:sldId id="279" r:id="rId4"/>
    <p:sldId id="262" r:id="rId5"/>
    <p:sldId id="275" r:id="rId6"/>
    <p:sldId id="261" r:id="rId7"/>
    <p:sldId id="267" r:id="rId8"/>
    <p:sldId id="268" r:id="rId9"/>
    <p:sldId id="276" r:id="rId10"/>
    <p:sldId id="277" r:id="rId11"/>
    <p:sldId id="278" r:id="rId12"/>
    <p:sldId id="271" r:id="rId13"/>
    <p:sldId id="273" r:id="rId14"/>
    <p:sldId id="282" r:id="rId15"/>
    <p:sldId id="281" r:id="rId16"/>
    <p:sldId id="284" r:id="rId17"/>
    <p:sldId id="28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EDDCB9-61FB-4D76-BAA6-27C9D0E26510}" type="datetimeFigureOut">
              <a:rPr lang="zh-TW" altLang="en-US" smtClean="0"/>
              <a:t>2018/4/17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ABF451-AFA6-4E74-9D9D-F3278C46D4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8259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, k – S[</a:t>
            </a:r>
            <a:r>
              <a:rPr lang="en-US" dirty="0" err="1" smtClean="0"/>
              <a:t>i</a:t>
            </a:r>
            <a:r>
              <a:rPr lang="en-US" dirty="0" smtClean="0"/>
              <a:t>]] states the solution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, k – S[</a:t>
            </a:r>
            <a:r>
              <a:rPr lang="en-US" baseline="0" dirty="0" err="1" smtClean="0"/>
              <a:t>i</a:t>
            </a:r>
            <a:r>
              <a:rPr lang="en-US" baseline="0" dirty="0" smtClean="0"/>
              <a:t>] (existing sol containing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, and k – S[</a:t>
            </a:r>
            <a:r>
              <a:rPr lang="en-US" baseline="0" dirty="0" err="1" smtClean="0"/>
              <a:t>i</a:t>
            </a:r>
            <a:r>
              <a:rPr lang="en-US" baseline="0" dirty="0" smtClean="0"/>
              <a:t>])</a:t>
            </a:r>
          </a:p>
          <a:p>
            <a:r>
              <a:rPr lang="en-US" baseline="0" dirty="0" err="1" smtClean="0"/>
              <a:t>Eg</a:t>
            </a:r>
            <a:r>
              <a:rPr lang="en-US" baseline="0" dirty="0" smtClean="0"/>
              <a:t>: K = 10 </a:t>
            </a:r>
            <a:r>
              <a:rPr lang="zh-Hant" altLang="en-US" baseline="0" dirty="0" smtClean="0"/>
              <a:t>取</a:t>
            </a:r>
            <a:r>
              <a:rPr lang="en-US" altLang="zh-Hant" baseline="0" dirty="0" smtClean="0"/>
              <a:t> k1=2, k1</a:t>
            </a:r>
            <a:r>
              <a:rPr lang="zh-Hant" altLang="en-US" baseline="0" dirty="0" smtClean="0"/>
              <a:t>一個</a:t>
            </a:r>
            <a:r>
              <a:rPr lang="en-US" altLang="zh-Hant" baseline="0" dirty="0" smtClean="0"/>
              <a:t> </a:t>
            </a:r>
            <a:r>
              <a:rPr lang="zh-Hant" altLang="en-US" baseline="0" dirty="0" smtClean="0"/>
              <a:t>可以變成</a:t>
            </a:r>
            <a:r>
              <a:rPr lang="en-US" altLang="zh-Hant" baseline="0" dirty="0" smtClean="0"/>
              <a:t> k1</a:t>
            </a:r>
            <a:r>
              <a:rPr lang="zh-Hant" altLang="en-US" baseline="0" dirty="0" smtClean="0"/>
              <a:t>兩個</a:t>
            </a:r>
            <a:endParaRPr lang="en-US" altLang="zh-Hant" baseline="0" dirty="0" smtClean="0"/>
          </a:p>
          <a:p>
            <a:r>
              <a:rPr lang="en-US" baseline="0" dirty="0" smtClean="0"/>
              <a:t>[1, 10 - 2] </a:t>
            </a:r>
            <a:r>
              <a:rPr lang="zh-Hant" altLang="en-US" baseline="0" dirty="0" smtClean="0"/>
              <a:t>解法存在</a:t>
            </a:r>
            <a:r>
              <a:rPr lang="en-US" altLang="zh-Hant" baseline="0" dirty="0" smtClean="0"/>
              <a:t> -&gt; </a:t>
            </a:r>
            <a:r>
              <a:rPr lang="en-US" baseline="0" dirty="0" smtClean="0"/>
              <a:t>[2, 10]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4FC39-DEC0-479C-B463-AB3CF89FF918}" type="slidenum">
              <a:rPr lang="zh-Hant" altLang="en-US" smtClean="0"/>
              <a:pPr/>
              <a:t>5</a:t>
            </a:fld>
            <a:endParaRPr lang="zh-Hant" altLang="en-US"/>
          </a:p>
        </p:txBody>
      </p:sp>
    </p:spTree>
    <p:extLst>
      <p:ext uri="{BB962C8B-B14F-4D97-AF65-F5344CB8AC3E}">
        <p14:creationId xmlns:p14="http://schemas.microsoft.com/office/powerpoint/2010/main" val="2687117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7FAB-A360-44DD-B002-2A98F3128BF8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091CF7A-1FFD-456E-8A4F-9B244A525E2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F307FAB-A360-44DD-B002-2A98F3128BF8}" type="datetimeFigureOut">
              <a:rPr lang="en-US" smtClean="0"/>
              <a:t>4/17/2018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Solution for HW#4</a:t>
            </a:r>
            <a:endParaRPr 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3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Q1</a:t>
            </a:r>
            <a:endParaRPr 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56" y="4683116"/>
            <a:ext cx="8211344" cy="803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82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/>
          <p:cNvSpPr txBox="1">
            <a:spLocks/>
          </p:cNvSpPr>
          <p:nvPr/>
        </p:nvSpPr>
        <p:spPr>
          <a:xfrm>
            <a:off x="1905000" y="1219200"/>
            <a:ext cx="4038600" cy="4792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Knapsack_Output</a:t>
            </a: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(n, S, K, P)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sz="2000" b="0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TW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begin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dirty="0" smtClean="0">
                <a:solidFill>
                  <a:srgbClr val="006600"/>
                </a:solidFill>
              </a:rPr>
              <a:t>2     </a:t>
            </a:r>
            <a:r>
              <a:rPr lang="en-US" altLang="zh-TW" sz="2000" b="1" dirty="0" smtClean="0"/>
              <a:t>if</a:t>
            </a:r>
            <a:r>
              <a:rPr lang="en-US" altLang="zh-TW" sz="2000" dirty="0" smtClean="0"/>
              <a:t> </a:t>
            </a:r>
            <a:r>
              <a:rPr lang="en-US" altLang="zh-TW" sz="2000" dirty="0" smtClean="0">
                <a:latin typeface="細明體"/>
                <a:ea typeface="細明體"/>
              </a:rPr>
              <a:t>!</a:t>
            </a:r>
            <a:r>
              <a:rPr lang="en-US" altLang="zh-TW" sz="2000" dirty="0" smtClean="0"/>
              <a:t>P[n, K].exist </a:t>
            </a:r>
            <a:r>
              <a:rPr lang="en-US" altLang="zh-TW" sz="2000" b="1" dirty="0" smtClean="0"/>
              <a:t>then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TW" sz="2000" dirty="0" smtClean="0">
                <a:solidFill>
                  <a:srgbClr val="006600"/>
                </a:solidFill>
              </a:rPr>
              <a:t>3</a:t>
            </a:r>
            <a:r>
              <a:rPr lang="en-US" altLang="zh-TW" sz="2000" dirty="0" smtClean="0"/>
              <a:t>         print “no solution”</a:t>
            </a: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     </a:t>
            </a:r>
            <a:r>
              <a:rPr lang="en-US" altLang="zh-TW" sz="2000" b="1" dirty="0" smtClean="0"/>
              <a:t>else </a:t>
            </a:r>
          </a:p>
          <a:p>
            <a:pPr marL="342900" indent="-342900">
              <a:spcBef>
                <a:spcPct val="20000"/>
              </a:spcBef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en-US" altLang="zh-TW" sz="2000" b="0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 := n;</a:t>
            </a:r>
            <a:r>
              <a:rPr lang="en-US" altLang="zh-TW" sz="2000" dirty="0" smtClean="0">
                <a:solidFill>
                  <a:srgbClr val="006600"/>
                </a:solidFill>
              </a:rPr>
              <a:t>    </a:t>
            </a:r>
            <a:endParaRPr lang="en-US" altLang="zh-TW" sz="2000" dirty="0">
              <a:solidFill>
                <a:schemeClr val="tx1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lang="en-US" altLang="zh-TW" sz="2000" dirty="0" smtClean="0"/>
              <a:t>k := K;</a:t>
            </a: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         </a:t>
            </a:r>
            <a:r>
              <a:rPr lang="en-US" altLang="zh-TW" sz="2000" b="1" dirty="0" smtClean="0"/>
              <a:t>while</a:t>
            </a:r>
            <a:r>
              <a:rPr lang="en-US" altLang="zh-TW" sz="2000" dirty="0" smtClean="0"/>
              <a:t> k &gt; 0 </a:t>
            </a:r>
            <a:r>
              <a:rPr lang="en-US" altLang="zh-TW" sz="2000" b="1" dirty="0" smtClean="0"/>
              <a:t>do</a:t>
            </a: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kumimoji="0" lang="pt-BR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</a:t>
            </a:r>
            <a:r>
              <a:rPr kumimoji="0" lang="pt-BR" altLang="zh-TW" sz="2000" b="0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</a:t>
            </a:r>
            <a:r>
              <a:rPr lang="en-US" altLang="zh-TW" sz="2000" b="1" dirty="0" smtClean="0"/>
              <a:t>if</a:t>
            </a:r>
            <a:r>
              <a:rPr lang="en-US" altLang="zh-TW" sz="2000" dirty="0" smtClean="0"/>
              <a:t> P[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, k].belong = true </a:t>
            </a:r>
            <a:r>
              <a:rPr lang="en-US" altLang="zh-TW" sz="2000" b="1" dirty="0" smtClean="0"/>
              <a:t>then</a:t>
            </a:r>
          </a:p>
          <a:p>
            <a:pPr marL="342900" lvl="0" indent="-342900">
              <a:spcBef>
                <a:spcPct val="20000"/>
              </a:spcBef>
            </a:pPr>
            <a:r>
              <a:rPr lang="pt-BR" altLang="zh-TW" sz="2000" dirty="0" smtClean="0">
                <a:solidFill>
                  <a:srgbClr val="006600"/>
                </a:solidFill>
              </a:rPr>
              <a:t>9                 </a:t>
            </a:r>
            <a:r>
              <a:rPr lang="en-US" altLang="zh-TW" sz="2000" dirty="0" smtClean="0"/>
              <a:t>print S[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];</a:t>
            </a:r>
          </a:p>
          <a:p>
            <a:pPr marL="342900" lvl="0" indent="-342900">
              <a:spcBef>
                <a:spcPct val="20000"/>
              </a:spcBef>
            </a:pPr>
            <a:r>
              <a:rPr lang="pt-BR" altLang="zh-TW" sz="2000" dirty="0" smtClean="0">
                <a:solidFill>
                  <a:srgbClr val="006600"/>
                </a:solidFill>
              </a:rPr>
              <a:t>10               </a:t>
            </a:r>
            <a:r>
              <a:rPr lang="en-US" altLang="zh-TW" sz="2000" dirty="0" smtClean="0"/>
              <a:t>k := k -</a:t>
            </a:r>
            <a:r>
              <a:rPr lang="zh-TW" altLang="en-US" sz="2000" dirty="0" smtClean="0"/>
              <a:t> </a:t>
            </a:r>
            <a:r>
              <a:rPr lang="en-US" altLang="zh-TW" sz="2000" dirty="0" smtClean="0"/>
              <a:t>S[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];</a:t>
            </a:r>
          </a:p>
          <a:p>
            <a:pPr marL="342900" lvl="0" indent="-342900">
              <a:spcBef>
                <a:spcPct val="20000"/>
              </a:spcBef>
            </a:pPr>
            <a:r>
              <a:rPr lang="pt-BR" altLang="zh-TW" sz="2000" dirty="0" smtClean="0">
                <a:solidFill>
                  <a:srgbClr val="006600"/>
                </a:solidFill>
              </a:rPr>
              <a:t>11           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 := 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 – 1;</a:t>
            </a:r>
          </a:p>
          <a:p>
            <a:pPr marL="342900" lvl="0" indent="-342900">
              <a:spcBef>
                <a:spcPct val="20000"/>
              </a:spcBef>
            </a:pPr>
            <a:r>
              <a:rPr lang="pt-BR" altLang="zh-TW" sz="2000" dirty="0" smtClean="0">
                <a:solidFill>
                  <a:srgbClr val="006600"/>
                </a:solidFill>
              </a:rPr>
              <a:t>12 </a:t>
            </a:r>
            <a:r>
              <a:rPr lang="en-US" altLang="zh-TW" sz="2000" b="1" dirty="0" smtClean="0">
                <a:solidFill>
                  <a:schemeClr val="tx1"/>
                </a:solidFill>
              </a:rPr>
              <a:t>end</a:t>
            </a:r>
            <a:endParaRPr lang="en-US" altLang="zh-TW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6238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</a:t>
            </a:r>
            <a:r>
              <a:rPr lang="en-US" altLang="zh-TW" dirty="0" smtClean="0"/>
              <a:t>2</a:t>
            </a:r>
            <a:endParaRPr 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633439"/>
            <a:ext cx="7769817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29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Modifications</a:t>
            </a:r>
            <a:endParaRPr lang="zh-Hant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196752"/>
            <a:ext cx="3816424" cy="3816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altLang="zh-Hant" sz="2400" dirty="0"/>
              <a:t>Algorithm Knapsack (</a:t>
            </a:r>
            <a:r>
              <a:rPr lang="en-US" altLang="zh-Hant" sz="2400" dirty="0" smtClean="0"/>
              <a:t>S, K);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1</a:t>
            </a:r>
            <a:r>
              <a:rPr lang="en-US" altLang="zh-Hant" sz="2400" b="1" dirty="0" smtClean="0"/>
              <a:t> begin</a:t>
            </a:r>
            <a:endParaRPr lang="en-US" altLang="zh-Hant" sz="2400" b="1" dirty="0"/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2</a:t>
            </a:r>
            <a:r>
              <a:rPr lang="en-US" altLang="zh-Hant" sz="2400" dirty="0" smtClean="0"/>
              <a:t>     P[0, 0].exist </a:t>
            </a:r>
            <a:r>
              <a:rPr lang="en-US" altLang="zh-Hant" sz="2400" dirty="0"/>
              <a:t>:= true;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3</a:t>
            </a:r>
            <a:r>
              <a:rPr lang="en-US" altLang="zh-Hant" sz="2400" dirty="0" smtClean="0"/>
              <a:t>     </a:t>
            </a:r>
            <a:r>
              <a:rPr lang="en-US" altLang="zh-Hant" sz="2400" dirty="0" smtClean="0">
                <a:solidFill>
                  <a:srgbClr val="FF0000"/>
                </a:solidFill>
              </a:rPr>
              <a:t>P[0, 0].belong </a:t>
            </a:r>
            <a:r>
              <a:rPr lang="en-US" altLang="zh-Hant" sz="2400" dirty="0">
                <a:solidFill>
                  <a:srgbClr val="FF0000"/>
                </a:solidFill>
              </a:rPr>
              <a:t>:= 0</a:t>
            </a:r>
            <a:r>
              <a:rPr lang="en-US" altLang="zh-Hant" sz="2400" dirty="0"/>
              <a:t>;</a:t>
            </a:r>
          </a:p>
          <a:p>
            <a:pPr>
              <a:buNone/>
            </a:pPr>
            <a:r>
              <a:rPr lang="en-US" altLang="zh-Hant" sz="2400" dirty="0">
                <a:solidFill>
                  <a:srgbClr val="006600"/>
                </a:solidFill>
              </a:rPr>
              <a:t>4</a:t>
            </a:r>
            <a:r>
              <a:rPr lang="en-US" altLang="zh-Hant" sz="2400" b="1" dirty="0" smtClean="0"/>
              <a:t>     for</a:t>
            </a:r>
            <a:r>
              <a:rPr lang="en-US" altLang="zh-Hant" sz="2400" dirty="0" smtClean="0"/>
              <a:t> </a:t>
            </a:r>
            <a:r>
              <a:rPr lang="en-US" altLang="zh-Hant" sz="2400" dirty="0"/>
              <a:t>k := 1 </a:t>
            </a:r>
            <a:r>
              <a:rPr lang="en-US" altLang="zh-Hant" sz="2400" b="1" dirty="0"/>
              <a:t>to</a:t>
            </a:r>
            <a:r>
              <a:rPr lang="en-US" altLang="zh-Hant" sz="2400" dirty="0"/>
              <a:t> K </a:t>
            </a:r>
            <a:r>
              <a:rPr lang="en-US" altLang="zh-Hant" sz="2400" b="1" dirty="0"/>
              <a:t>do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5</a:t>
            </a:r>
            <a:r>
              <a:rPr lang="en-US" altLang="zh-Hant" sz="2400" dirty="0" smtClean="0"/>
              <a:t>         P[0, k].exist </a:t>
            </a:r>
            <a:r>
              <a:rPr lang="en-US" altLang="zh-Hant" sz="2400" dirty="0"/>
              <a:t>:= false</a:t>
            </a:r>
            <a:r>
              <a:rPr lang="en-US" altLang="zh-Hant" sz="2400" dirty="0" smtClean="0"/>
              <a:t>;</a:t>
            </a:r>
          </a:p>
          <a:p>
            <a:pPr>
              <a:buNone/>
            </a:pPr>
            <a:r>
              <a:rPr lang="pt-BR" altLang="zh-Hant" sz="2400" dirty="0" smtClean="0">
                <a:solidFill>
                  <a:srgbClr val="006600"/>
                </a:solidFill>
              </a:rPr>
              <a:t>6</a:t>
            </a:r>
            <a:r>
              <a:rPr lang="pt-BR" altLang="zh-Hant" sz="2400" b="1" dirty="0" smtClean="0"/>
              <a:t>     for</a:t>
            </a:r>
            <a:r>
              <a:rPr lang="pt-BR" altLang="zh-Hant" sz="2400" dirty="0" smtClean="0"/>
              <a:t> i := 1 </a:t>
            </a:r>
            <a:r>
              <a:rPr lang="pt-BR" altLang="zh-Hant" sz="2400" b="1" dirty="0" smtClean="0"/>
              <a:t>to</a:t>
            </a:r>
            <a:r>
              <a:rPr lang="pt-BR" altLang="zh-Hant" sz="2400" dirty="0" smtClean="0"/>
              <a:t> n </a:t>
            </a:r>
            <a:r>
              <a:rPr lang="pt-BR" altLang="zh-Hant" sz="2400" b="1" dirty="0" smtClean="0"/>
              <a:t>do</a:t>
            </a:r>
          </a:p>
          <a:p>
            <a:pPr>
              <a:buNone/>
            </a:pPr>
            <a:r>
              <a:rPr lang="en-US" altLang="zh-Hant" sz="2400" dirty="0">
                <a:solidFill>
                  <a:srgbClr val="006600"/>
                </a:solidFill>
              </a:rPr>
              <a:t>7</a:t>
            </a:r>
            <a:r>
              <a:rPr lang="en-US" altLang="zh-Hant" sz="2400" dirty="0" smtClean="0"/>
              <a:t>         </a:t>
            </a:r>
            <a:r>
              <a:rPr lang="en-US" altLang="zh-Hant" sz="2400" b="1" dirty="0" smtClean="0"/>
              <a:t>for </a:t>
            </a:r>
            <a:r>
              <a:rPr lang="en-US" altLang="zh-Hant" sz="2400" dirty="0" smtClean="0"/>
              <a:t>k := 0 </a:t>
            </a:r>
            <a:r>
              <a:rPr lang="en-US" altLang="zh-Hant" sz="2400" b="1" dirty="0" smtClean="0"/>
              <a:t>to</a:t>
            </a:r>
            <a:r>
              <a:rPr lang="en-US" altLang="zh-Hant" sz="2400" dirty="0" smtClean="0"/>
              <a:t> K do</a:t>
            </a:r>
          </a:p>
        </p:txBody>
      </p:sp>
      <p:sp>
        <p:nvSpPr>
          <p:cNvPr id="5" name="矩形 4"/>
          <p:cNvSpPr/>
          <p:nvPr/>
        </p:nvSpPr>
        <p:spPr>
          <a:xfrm>
            <a:off x="4139952" y="1196752"/>
            <a:ext cx="4752528" cy="3816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8</a:t>
            </a:r>
            <a:r>
              <a:rPr lang="en-US" altLang="zh-Hant" sz="2400" dirty="0" smtClean="0"/>
              <a:t>            P[</a:t>
            </a:r>
            <a:r>
              <a:rPr lang="en-US" altLang="zh-Hant" sz="2400" dirty="0" err="1" smtClean="0"/>
              <a:t>i</a:t>
            </a:r>
            <a:r>
              <a:rPr lang="en-US" altLang="zh-Hant" sz="2400" dirty="0" smtClean="0"/>
              <a:t>, k].exist := false;</a:t>
            </a:r>
          </a:p>
          <a:p>
            <a:pPr>
              <a:buNone/>
            </a:pPr>
            <a:r>
              <a:rPr lang="en-US" altLang="zh-Hant" sz="2400" dirty="0">
                <a:solidFill>
                  <a:srgbClr val="006600"/>
                </a:solidFill>
              </a:rPr>
              <a:t>9</a:t>
            </a:r>
            <a:r>
              <a:rPr lang="en-US" altLang="zh-Hant" sz="2400" b="1" dirty="0" smtClean="0"/>
              <a:t>            if </a:t>
            </a:r>
            <a:r>
              <a:rPr lang="en-US" altLang="zh-Hant" sz="2400" dirty="0" smtClean="0"/>
              <a:t>P[</a:t>
            </a:r>
            <a:r>
              <a:rPr lang="en-US" altLang="zh-Hant" sz="2400" dirty="0" err="1" smtClean="0"/>
              <a:t>i</a:t>
            </a:r>
            <a:r>
              <a:rPr lang="en-US" altLang="zh-Hant" sz="2400" dirty="0" smtClean="0"/>
              <a:t> – 1, k]:exist </a:t>
            </a:r>
            <a:r>
              <a:rPr lang="en-US" altLang="zh-Hant" sz="2400" b="1" dirty="0" smtClean="0"/>
              <a:t>then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10</a:t>
            </a:r>
            <a:r>
              <a:rPr lang="en-US" altLang="zh-Hant" sz="2400" dirty="0" smtClean="0"/>
              <a:t>                P[</a:t>
            </a:r>
            <a:r>
              <a:rPr lang="en-US" altLang="zh-Hant" sz="2400" dirty="0" err="1" smtClean="0"/>
              <a:t>i</a:t>
            </a:r>
            <a:r>
              <a:rPr lang="en-US" altLang="zh-Hant" sz="2400" dirty="0" smtClean="0"/>
              <a:t>, k].exist := true;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11 </a:t>
            </a:r>
            <a:r>
              <a:rPr lang="en-US" altLang="zh-Hant" sz="2400" dirty="0" smtClean="0"/>
              <a:t>               </a:t>
            </a:r>
            <a:r>
              <a:rPr lang="en-US" altLang="zh-Hant" sz="2400" dirty="0" smtClean="0">
                <a:solidFill>
                  <a:srgbClr val="FF0000"/>
                </a:solidFill>
              </a:rPr>
              <a:t>P[</a:t>
            </a:r>
            <a:r>
              <a:rPr lang="en-US" altLang="zh-Hant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Hant" sz="2400" dirty="0" smtClean="0">
                <a:solidFill>
                  <a:srgbClr val="FF0000"/>
                </a:solidFill>
              </a:rPr>
              <a:t>, k].belong := 0</a:t>
            </a:r>
            <a:r>
              <a:rPr lang="en-US" altLang="zh-Hant" sz="2400" dirty="0" smtClean="0"/>
              <a:t>;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12</a:t>
            </a:r>
            <a:r>
              <a:rPr lang="en-US" altLang="zh-Hant" sz="2400" b="1" dirty="0" smtClean="0"/>
              <a:t>          else if </a:t>
            </a:r>
            <a:r>
              <a:rPr lang="en-US" altLang="zh-Hant" sz="2400" dirty="0" smtClean="0"/>
              <a:t>k - S[</a:t>
            </a:r>
            <a:r>
              <a:rPr lang="en-US" altLang="zh-Hant" sz="2400" dirty="0" err="1" smtClean="0"/>
              <a:t>i</a:t>
            </a:r>
            <a:r>
              <a:rPr lang="en-US" altLang="zh-Hant" sz="2400" dirty="0" smtClean="0"/>
              <a:t>] ≥ 0 </a:t>
            </a:r>
            <a:r>
              <a:rPr lang="en-US" altLang="zh-Hant" sz="2400" b="1" dirty="0" smtClean="0"/>
              <a:t>then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13</a:t>
            </a:r>
            <a:r>
              <a:rPr lang="en-US" altLang="zh-Hant" sz="2400" b="1" dirty="0" smtClean="0"/>
              <a:t>              </a:t>
            </a:r>
            <a:r>
              <a:rPr lang="en-US" altLang="zh-Hant" sz="2400" b="1" dirty="0" smtClean="0">
                <a:solidFill>
                  <a:srgbClr val="FF0000"/>
                </a:solidFill>
              </a:rPr>
              <a:t>if </a:t>
            </a:r>
            <a:r>
              <a:rPr lang="en-US" altLang="zh-Hant" sz="2400" dirty="0" smtClean="0">
                <a:solidFill>
                  <a:srgbClr val="FF0000"/>
                </a:solidFill>
              </a:rPr>
              <a:t>P[</a:t>
            </a:r>
            <a:r>
              <a:rPr lang="en-US" altLang="zh-Hant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Hant" sz="2400" dirty="0" smtClean="0">
                <a:solidFill>
                  <a:srgbClr val="FF0000"/>
                </a:solidFill>
              </a:rPr>
              <a:t>, k -</a:t>
            </a:r>
            <a:r>
              <a:rPr lang="zh-Hant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zh-Hant" sz="2400" dirty="0" smtClean="0">
                <a:solidFill>
                  <a:srgbClr val="FF0000"/>
                </a:solidFill>
              </a:rPr>
              <a:t>S[</a:t>
            </a:r>
            <a:r>
              <a:rPr lang="en-US" altLang="zh-Hant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Hant" sz="2400" dirty="0" smtClean="0">
                <a:solidFill>
                  <a:srgbClr val="FF0000"/>
                </a:solidFill>
              </a:rPr>
              <a:t>]].exist </a:t>
            </a:r>
            <a:r>
              <a:rPr lang="en-US" altLang="zh-Hant" sz="2400" b="1" dirty="0" smtClean="0">
                <a:solidFill>
                  <a:srgbClr val="FF0000"/>
                </a:solidFill>
              </a:rPr>
              <a:t>then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14</a:t>
            </a:r>
            <a:r>
              <a:rPr lang="en-US" altLang="zh-Hant" sz="2400" dirty="0" smtClean="0"/>
              <a:t>                  P[</a:t>
            </a:r>
            <a:r>
              <a:rPr lang="en-US" altLang="zh-Hant" sz="2400" dirty="0" err="1" smtClean="0"/>
              <a:t>i</a:t>
            </a:r>
            <a:r>
              <a:rPr lang="en-US" altLang="zh-Hant" sz="2400" dirty="0" smtClean="0"/>
              <a:t>, k].exist := true;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15</a:t>
            </a:r>
            <a:r>
              <a:rPr lang="en-US" altLang="zh-Hant" sz="2400" dirty="0" smtClean="0"/>
              <a:t>                  </a:t>
            </a:r>
            <a:r>
              <a:rPr lang="en-US" altLang="zh-Hant" sz="2400" dirty="0" smtClean="0">
                <a:solidFill>
                  <a:srgbClr val="FF0000"/>
                </a:solidFill>
              </a:rPr>
              <a:t>P[</a:t>
            </a:r>
            <a:r>
              <a:rPr lang="en-US" altLang="zh-Hant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Hant" sz="2400" dirty="0" smtClean="0">
                <a:solidFill>
                  <a:srgbClr val="FF0000"/>
                </a:solidFill>
              </a:rPr>
              <a:t>, k].belong := 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16</a:t>
            </a:r>
            <a:r>
              <a:rPr lang="en-US" altLang="zh-Hant" sz="2400" dirty="0" smtClean="0"/>
              <a:t>                       </a:t>
            </a:r>
            <a:r>
              <a:rPr lang="en-US" altLang="zh-Hant" sz="2400" dirty="0" smtClean="0">
                <a:solidFill>
                  <a:srgbClr val="FF0000"/>
                </a:solidFill>
              </a:rPr>
              <a:t>P[</a:t>
            </a:r>
            <a:r>
              <a:rPr lang="en-US" altLang="zh-Hant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Hant" sz="2400" dirty="0" smtClean="0">
                <a:solidFill>
                  <a:srgbClr val="FF0000"/>
                </a:solidFill>
              </a:rPr>
              <a:t>, k -</a:t>
            </a:r>
            <a:r>
              <a:rPr lang="zh-Hant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zh-Hant" sz="2400" dirty="0" smtClean="0">
                <a:solidFill>
                  <a:srgbClr val="FF0000"/>
                </a:solidFill>
              </a:rPr>
              <a:t>S[</a:t>
            </a:r>
            <a:r>
              <a:rPr lang="en-US" altLang="zh-Hant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Hant" sz="2400" dirty="0" smtClean="0">
                <a:solidFill>
                  <a:srgbClr val="FF0000"/>
                </a:solidFill>
              </a:rPr>
              <a:t>]].belong + 1;</a:t>
            </a:r>
          </a:p>
          <a:p>
            <a:pPr>
              <a:buNone/>
            </a:pPr>
            <a:r>
              <a:rPr lang="en-US" altLang="zh-Hant" sz="2400" dirty="0" smtClean="0">
                <a:solidFill>
                  <a:srgbClr val="006600"/>
                </a:solidFill>
              </a:rPr>
              <a:t>17</a:t>
            </a:r>
            <a:r>
              <a:rPr lang="en-US" altLang="zh-Hant" sz="2400" dirty="0" smtClean="0"/>
              <a:t> </a:t>
            </a:r>
            <a:r>
              <a:rPr lang="en-US" altLang="zh-Hant" sz="2400" b="1" dirty="0" smtClean="0"/>
              <a:t>end</a:t>
            </a:r>
          </a:p>
        </p:txBody>
      </p:sp>
      <p:graphicFrame>
        <p:nvGraphicFramePr>
          <p:cNvPr id="6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7109368"/>
              </p:ext>
            </p:extLst>
          </p:nvPr>
        </p:nvGraphicFramePr>
        <p:xfrm>
          <a:off x="2699792" y="5206320"/>
          <a:ext cx="3937620" cy="14630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6464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01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701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7017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7017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7017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7017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7017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0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2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3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4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5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6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0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k</a:t>
                      </a:r>
                      <a:r>
                        <a:rPr lang="en-US" altLang="zh-Hant" baseline="-25000" dirty="0" smtClean="0"/>
                        <a:t>1</a:t>
                      </a:r>
                      <a:r>
                        <a:rPr lang="en-US" altLang="zh-Hant" dirty="0" smtClean="0"/>
                        <a:t>=2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0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2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3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k</a:t>
                      </a:r>
                      <a:r>
                        <a:rPr lang="en-US" altLang="zh-Hant" baseline="-25000" dirty="0" smtClean="0"/>
                        <a:t>2</a:t>
                      </a:r>
                      <a:r>
                        <a:rPr lang="en-US" altLang="zh-Hant" dirty="0" smtClean="0"/>
                        <a:t>=3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0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-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0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0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1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t" dirty="0" smtClean="0"/>
                        <a:t>0</a:t>
                      </a:r>
                      <a:endParaRPr lang="zh-Hant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8" name="向右箭號 7"/>
          <p:cNvSpPr/>
          <p:nvPr/>
        </p:nvSpPr>
        <p:spPr>
          <a:xfrm>
            <a:off x="4211960" y="6021288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t" altLang="en-US"/>
          </a:p>
        </p:txBody>
      </p:sp>
      <p:sp>
        <p:nvSpPr>
          <p:cNvPr id="10" name="橢圓 9"/>
          <p:cNvSpPr/>
          <p:nvPr/>
        </p:nvSpPr>
        <p:spPr>
          <a:xfrm>
            <a:off x="3419872" y="594928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t" altLang="en-US"/>
          </a:p>
        </p:txBody>
      </p:sp>
      <p:sp>
        <p:nvSpPr>
          <p:cNvPr id="11" name="向右箭號 10"/>
          <p:cNvSpPr/>
          <p:nvPr/>
        </p:nvSpPr>
        <p:spPr>
          <a:xfrm>
            <a:off x="5148064" y="6021288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t" altLang="en-US"/>
          </a:p>
        </p:txBody>
      </p:sp>
      <p:sp>
        <p:nvSpPr>
          <p:cNvPr id="12" name="橢圓 11"/>
          <p:cNvSpPr/>
          <p:nvPr/>
        </p:nvSpPr>
        <p:spPr>
          <a:xfrm>
            <a:off x="4355976" y="594928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t" altLang="en-US"/>
          </a:p>
        </p:txBody>
      </p:sp>
      <p:sp>
        <p:nvSpPr>
          <p:cNvPr id="15" name="橢圓 14"/>
          <p:cNvSpPr/>
          <p:nvPr/>
        </p:nvSpPr>
        <p:spPr>
          <a:xfrm>
            <a:off x="4355976" y="594928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t" altLang="en-US"/>
          </a:p>
        </p:txBody>
      </p:sp>
      <p:sp>
        <p:nvSpPr>
          <p:cNvPr id="14" name="橢圓 13"/>
          <p:cNvSpPr/>
          <p:nvPr/>
        </p:nvSpPr>
        <p:spPr>
          <a:xfrm>
            <a:off x="5292080" y="594928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t" altLang="en-US"/>
          </a:p>
        </p:txBody>
      </p:sp>
      <p:sp>
        <p:nvSpPr>
          <p:cNvPr id="16" name="向右箭號 15"/>
          <p:cNvSpPr/>
          <p:nvPr/>
        </p:nvSpPr>
        <p:spPr>
          <a:xfrm>
            <a:off x="6056300" y="6021288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t" altLang="en-US"/>
          </a:p>
        </p:txBody>
      </p:sp>
      <p:sp>
        <p:nvSpPr>
          <p:cNvPr id="17" name="橢圓 16"/>
          <p:cNvSpPr/>
          <p:nvPr/>
        </p:nvSpPr>
        <p:spPr>
          <a:xfrm>
            <a:off x="6200316" y="594928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t" altLang="en-US"/>
          </a:p>
        </p:txBody>
      </p:sp>
    </p:spTree>
    <p:extLst>
      <p:ext uri="{BB962C8B-B14F-4D97-AF65-F5344CB8AC3E}">
        <p14:creationId xmlns:p14="http://schemas.microsoft.com/office/powerpoint/2010/main" val="320115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5" grpId="0" animBg="1"/>
      <p:bldP spid="14" grpId="0" animBg="1"/>
      <p:bldP spid="16" grpId="0" animBg="1"/>
      <p:bldP spid="16" grpId="1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</a:t>
            </a:r>
            <a:r>
              <a:rPr lang="en-US" altLang="zh-TW" dirty="0" smtClean="0"/>
              <a:t>3</a:t>
            </a:r>
            <a:endParaRPr 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648200"/>
            <a:ext cx="7925765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check the feasibility?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If S is even</a:t>
                </a:r>
              </a:p>
              <a:p>
                <a:r>
                  <a:rPr lang="en-US" altLang="zh-TW" dirty="0" smtClean="0"/>
                  <a:t>See if</a:t>
                </a:r>
                <a:r>
                  <a:rPr lang="zh-TW" altLang="en-US" dirty="0" smtClean="0"/>
                  <a:t> </a:t>
                </a:r>
                <a:r>
                  <a:rPr lang="en-US" dirty="0"/>
                  <a:t>P[ 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zh-TW" altLang="en-US" dirty="0" smtClean="0"/>
                  <a:t> </a:t>
                </a:r>
                <a:r>
                  <a:rPr lang="en-US" dirty="0" smtClean="0"/>
                  <a:t>].exist is</a:t>
                </a:r>
                <a:r>
                  <a:rPr lang="zh-TW" altLang="en-US" dirty="0" smtClean="0"/>
                  <a:t> </a:t>
                </a:r>
                <a:r>
                  <a:rPr lang="en-US" dirty="0" smtClean="0"/>
                  <a:t>true or not.</a:t>
                </a:r>
              </a:p>
            </p:txBody>
          </p:sp>
        </mc:Choice>
        <mc:Fallback xmlns=""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0" t="-16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133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get the contents?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7620000" cy="4724400"/>
              </a:xfrm>
            </p:spPr>
            <p:txBody>
              <a:bodyPr>
                <a:normAutofit fontScale="47500" lnSpcReduction="20000"/>
              </a:bodyPr>
              <a:lstStyle/>
              <a:p>
                <a:pPr marL="114300" indent="0">
                  <a:buNone/>
                </a:pPr>
                <a:r>
                  <a:rPr lang="en-US" altLang="zh-TW" dirty="0" smtClean="0"/>
                  <a:t>if S is </a:t>
                </a:r>
                <a:r>
                  <a:rPr lang="en-US" altLang="zh-TW" dirty="0" smtClean="0"/>
                  <a:t>odd{</a:t>
                </a:r>
                <a:endParaRPr lang="en-US" altLang="zh-TW" dirty="0" smtClean="0"/>
              </a:p>
              <a:p>
                <a:pPr marL="114300" indent="0">
                  <a:buNone/>
                </a:pPr>
                <a:r>
                  <a:rPr lang="en-US" altLang="zh-TW" dirty="0"/>
                  <a:t>	</a:t>
                </a:r>
                <a:r>
                  <a:rPr lang="en-US" altLang="zh-TW" dirty="0" smtClean="0"/>
                  <a:t>print “mission impossible”</a:t>
                </a:r>
              </a:p>
              <a:p>
                <a:pPr marL="114300" indent="0">
                  <a:buNone/>
                </a:pPr>
                <a:r>
                  <a:rPr lang="en-US" altLang="zh-TW" dirty="0" smtClean="0"/>
                  <a:t>}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else</a:t>
                </a:r>
                <a:r>
                  <a:rPr lang="en-US" altLang="zh-TW" dirty="0" smtClean="0"/>
                  <a:t>{</a:t>
                </a:r>
              </a:p>
              <a:p>
                <a:pPr marL="114300" indent="0">
                  <a:buNone/>
                </a:pPr>
                <a:r>
                  <a:rPr lang="en-US" altLang="zh-TW" dirty="0" smtClean="0"/>
                  <a:t>	let y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𝑆</m:t>
                        </m:r>
                      </m:num>
                      <m:den>
                        <m:r>
                          <a:rPr lang="en-US" altLang="zh-TW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altLang="zh-TW" dirty="0" smtClean="0"/>
              </a:p>
              <a:p>
                <a:pPr marL="114300" indent="0">
                  <a:buNone/>
                </a:pPr>
                <a:r>
                  <a:rPr lang="en-US" altLang="zh-TW" dirty="0" smtClean="0"/>
                  <a:t>	Build knapsack table P[n, y]</a:t>
                </a:r>
              </a:p>
              <a:p>
                <a:pPr marL="114300" indent="0">
                  <a:buNone/>
                </a:pPr>
                <a:r>
                  <a:rPr lang="en-US" altLang="zh-TW" dirty="0" smtClean="0"/>
                  <a:t>	if (P</a:t>
                </a:r>
                <a:r>
                  <a:rPr lang="en-US" altLang="zh-TW" dirty="0"/>
                  <a:t>[ n,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].exist){</a:t>
                </a:r>
              </a:p>
              <a:p>
                <a:pPr marL="114300" indent="0">
                  <a:buNone/>
                </a:pPr>
                <a:r>
                  <a:rPr lang="en-US" altLang="zh-TW" dirty="0" smtClean="0"/>
                  <a:t>		while(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altLang="zh-TW" dirty="0" smtClean="0"/>
                  <a:t>){</a:t>
                </a:r>
                <a:r>
                  <a:rPr lang="en-US" altLang="zh-TW" dirty="0"/>
                  <a:t/>
                </a:r>
                <a:br>
                  <a:rPr lang="en-US" altLang="zh-TW" dirty="0"/>
                </a:br>
                <a:r>
                  <a:rPr lang="en-US" altLang="zh-TW" dirty="0" smtClean="0"/>
                  <a:t>			if (P</a:t>
                </a:r>
                <a:r>
                  <a:rPr lang="en-US" altLang="zh-TW" dirty="0"/>
                  <a:t>[ </a:t>
                </a:r>
                <a:r>
                  <a:rPr lang="en-US" altLang="zh-TW" dirty="0" smtClean="0"/>
                  <a:t>n,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TW" dirty="0"/>
                  <a:t> ].</a:t>
                </a:r>
                <a:r>
                  <a:rPr lang="en-US" altLang="zh-TW" dirty="0" smtClean="0"/>
                  <a:t>belong){</a:t>
                </a:r>
              </a:p>
              <a:p>
                <a:pPr marL="114300" indent="0">
                  <a:buNone/>
                </a:pPr>
                <a:r>
                  <a:rPr lang="en-US" altLang="zh-TW" dirty="0" smtClean="0"/>
                  <a:t>				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TW" dirty="0"/>
                  <a:t> in the </a:t>
                </a:r>
                <a:r>
                  <a:rPr lang="en-US" altLang="zh-TW" dirty="0" smtClean="0"/>
                  <a:t>set 1</a:t>
                </a:r>
              </a:p>
              <a:p>
                <a:pPr marL="114300" indent="0">
                  <a:buNone/>
                </a:pPr>
                <a:r>
                  <a:rPr lang="en-US" altLang="zh-TW" dirty="0" smtClean="0"/>
                  <a:t>				y </a:t>
                </a:r>
                <a:r>
                  <a:rPr lang="en-US" altLang="zh-TW" dirty="0"/>
                  <a:t>-=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TW" dirty="0"/>
                  <a:t/>
                </a:r>
                <a:br>
                  <a:rPr lang="en-US" altLang="zh-TW" dirty="0"/>
                </a:br>
                <a:r>
                  <a:rPr lang="en-US" altLang="zh-TW" dirty="0" smtClean="0"/>
                  <a:t>		</a:t>
                </a:r>
                <a:r>
                  <a:rPr lang="en-US" altLang="zh-TW" dirty="0"/>
                  <a:t>	</a:t>
                </a:r>
                <a:r>
                  <a:rPr lang="en-US" altLang="zh-TW" dirty="0" smtClean="0"/>
                  <a:t>}else{</a:t>
                </a:r>
                <a:r>
                  <a:rPr lang="en-US" altLang="zh-TW" dirty="0"/>
                  <a:t/>
                </a:r>
                <a:br>
                  <a:rPr lang="en-US" altLang="zh-TW" dirty="0"/>
                </a:br>
                <a:r>
                  <a:rPr lang="en-US" altLang="zh-TW" dirty="0" smtClean="0"/>
                  <a:t>		</a:t>
                </a:r>
                <a:r>
                  <a:rPr lang="en-US" altLang="zh-TW" dirty="0"/>
                  <a:t>		</a:t>
                </a:r>
                <a:r>
                  <a:rPr lang="en-US" altLang="zh-TW" dirty="0" smtClean="0"/>
                  <a:t>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TW" dirty="0" smtClean="0"/>
                  <a:t> in </a:t>
                </a:r>
                <a:r>
                  <a:rPr lang="en-US" altLang="zh-TW" dirty="0"/>
                  <a:t>the </a:t>
                </a:r>
                <a:r>
                  <a:rPr lang="en-US" altLang="zh-TW" dirty="0" smtClean="0"/>
                  <a:t>set 2</a:t>
                </a:r>
              </a:p>
              <a:p>
                <a:pPr marL="114300" indent="0">
                  <a:buNone/>
                </a:pPr>
                <a:r>
                  <a:rPr lang="en-US" altLang="zh-TW" dirty="0" smtClean="0"/>
                  <a:t>			}</a:t>
                </a:r>
              </a:p>
              <a:p>
                <a:pPr marL="114300" indent="0">
                  <a:buNone/>
                </a:pPr>
                <a:r>
                  <a:rPr lang="en-US" altLang="zh-TW" dirty="0"/>
                  <a:t>	</a:t>
                </a:r>
                <a:r>
                  <a:rPr lang="en-US" altLang="zh-TW" dirty="0" smtClean="0"/>
                  <a:t>		n--</a:t>
                </a:r>
              </a:p>
              <a:p>
                <a:pPr marL="114300" indent="0">
                  <a:buNone/>
                </a:pPr>
                <a:r>
                  <a:rPr lang="en-US" altLang="zh-TW" dirty="0"/>
                  <a:t>	</a:t>
                </a:r>
                <a:r>
                  <a:rPr lang="en-US" altLang="zh-TW" dirty="0" smtClean="0"/>
                  <a:t>	}</a:t>
                </a:r>
              </a:p>
              <a:p>
                <a:pPr marL="114300" indent="0">
                  <a:buNone/>
                </a:pPr>
                <a:r>
                  <a:rPr lang="en-US" altLang="zh-TW" dirty="0" smtClean="0"/>
                  <a:t>	} else{</a:t>
                </a:r>
              </a:p>
              <a:p>
                <a:pPr marL="114300" indent="0">
                  <a:buNone/>
                </a:pPr>
                <a:r>
                  <a:rPr lang="en-US" altLang="zh-TW" dirty="0" smtClean="0"/>
                  <a:t>		print “mission impossible”</a:t>
                </a:r>
              </a:p>
              <a:p>
                <a:pPr marL="114300" indent="0">
                  <a:buNone/>
                </a:pPr>
                <a:r>
                  <a:rPr lang="en-US" altLang="zh-TW" dirty="0"/>
                  <a:t>	</a:t>
                </a:r>
                <a:r>
                  <a:rPr lang="en-US" altLang="zh-TW" dirty="0" smtClean="0"/>
                  <a:t>}</a:t>
                </a:r>
                <a:endParaRPr lang="en-US" altLang="zh-TW" dirty="0"/>
              </a:p>
              <a:p>
                <a:pPr marL="114300" indent="0">
                  <a:buNone/>
                </a:pPr>
                <a:r>
                  <a:rPr lang="en-US" altLang="zh-TW" dirty="0" smtClean="0"/>
                  <a:t>	</a:t>
                </a:r>
              </a:p>
              <a:p>
                <a:pPr marL="114300" indent="0">
                  <a:buNone/>
                </a:pPr>
                <a:r>
                  <a:rPr lang="en-US" altLang="zh-TW" dirty="0" smtClean="0"/>
                  <a:t>}</a:t>
                </a:r>
                <a:endParaRPr lang="en-US" altLang="zh-TW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7620000" cy="4724400"/>
              </a:xfrm>
              <a:blipFill rotWithShape="0">
                <a:blip r:embed="rId2"/>
                <a:stretch>
                  <a:fillRect t="-116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979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</a:t>
            </a:r>
            <a:r>
              <a:rPr lang="en-US" altLang="zh-TW" dirty="0" smtClean="0"/>
              <a:t>4</a:t>
            </a:r>
            <a:endParaRPr 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78" y="3143250"/>
            <a:ext cx="8281515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13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/>
          </a:bodyPr>
          <a:lstStyle/>
          <a:p>
            <a:pPr>
              <a:buNone/>
            </a:pPr>
            <a:endParaRPr lang="en-US" altLang="zh-TW" sz="2400" dirty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endParaRPr lang="en-US" altLang="zh-TW" sz="2400" dirty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endParaRPr lang="en-US" altLang="zh-TW" sz="2400" dirty="0"/>
          </a:p>
          <a:p>
            <a:endParaRPr lang="en-US" altLang="zh-TW" sz="2400" dirty="0" smtClean="0"/>
          </a:p>
          <a:p>
            <a:r>
              <a:rPr lang="en-US" altLang="zh-TW" sz="2400" dirty="0" smtClean="0">
                <a:solidFill>
                  <a:srgbClr val="3333FF"/>
                </a:solidFill>
              </a:rPr>
              <a:t>Base case</a:t>
            </a:r>
            <a:r>
              <a:rPr lang="en-US" altLang="zh-TW" sz="2400" dirty="0" smtClean="0"/>
              <a:t>: 1 disk (move from A to B)</a:t>
            </a:r>
            <a:endParaRPr lang="en-US" altLang="zh-TW" sz="2400" dirty="0"/>
          </a:p>
          <a:p>
            <a:r>
              <a:rPr lang="en-US" altLang="zh-TW" sz="2400" dirty="0" smtClean="0">
                <a:solidFill>
                  <a:srgbClr val="3333FF"/>
                </a:solidFill>
              </a:rPr>
              <a:t>Inductive step</a:t>
            </a:r>
            <a:r>
              <a:rPr lang="en-US" altLang="zh-TW" sz="2400" dirty="0" smtClean="0"/>
              <a:t>: To move </a:t>
            </a:r>
            <a:r>
              <a:rPr lang="en-US" altLang="zh-TW" sz="2400" dirty="0" smtClean="0">
                <a:solidFill>
                  <a:srgbClr val="FF0000"/>
                </a:solidFill>
              </a:rPr>
              <a:t>n</a:t>
            </a:r>
            <a:r>
              <a:rPr lang="en-US" altLang="zh-TW" sz="2400" dirty="0" smtClean="0"/>
              <a:t> disks, </a:t>
            </a:r>
          </a:p>
          <a:p>
            <a:pPr lvl="1"/>
            <a:r>
              <a:rPr lang="en-US" altLang="zh-TW" sz="2000" dirty="0">
                <a:solidFill>
                  <a:srgbClr val="3333FF"/>
                </a:solidFill>
              </a:rPr>
              <a:t>Induction hypothesis</a:t>
            </a:r>
            <a:r>
              <a:rPr lang="en-US" altLang="zh-TW" sz="2000" dirty="0"/>
              <a:t>: Moving </a:t>
            </a:r>
            <a:r>
              <a:rPr lang="en-US" altLang="zh-TW" sz="2000" dirty="0">
                <a:solidFill>
                  <a:srgbClr val="FF0000"/>
                </a:solidFill>
              </a:rPr>
              <a:t>n-1</a:t>
            </a:r>
            <a:r>
              <a:rPr lang="en-US" altLang="zh-TW" sz="2000" dirty="0"/>
              <a:t> disks is </a:t>
            </a:r>
            <a:r>
              <a:rPr lang="en-US" altLang="zh-TW" sz="2000" dirty="0" smtClean="0"/>
              <a:t>available</a:t>
            </a:r>
          </a:p>
          <a:p>
            <a:pPr lvl="1"/>
            <a:r>
              <a:rPr lang="en-US" altLang="zh-TW" sz="2000" dirty="0" smtClean="0"/>
              <a:t>(1) move n-1 disks from A to C (induction hypothesis) </a:t>
            </a:r>
          </a:p>
          <a:p>
            <a:pPr lvl="1"/>
            <a:r>
              <a:rPr lang="en-US" altLang="zh-TW" sz="2000" dirty="0" smtClean="0"/>
              <a:t>(2) move the 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largest disk to B </a:t>
            </a:r>
            <a:r>
              <a:rPr lang="en-US" altLang="zh-TW" sz="2000" dirty="0" smtClean="0"/>
              <a:t>(base case)</a:t>
            </a:r>
          </a:p>
          <a:p>
            <a:pPr lvl="1"/>
            <a:r>
              <a:rPr lang="en-US" altLang="zh-TW" sz="2000" dirty="0" smtClean="0"/>
              <a:t>(3) move n-1 disk from C to B (induction hypothesis) </a:t>
            </a:r>
          </a:p>
          <a:p>
            <a:pPr>
              <a:buNone/>
            </a:pPr>
            <a:endParaRPr lang="zh-TW" altLang="en-US" sz="2400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2514600" y="914400"/>
            <a:ext cx="4267200" cy="3200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altLang="zh-TW" sz="2000" dirty="0"/>
              <a:t>Algorithm </a:t>
            </a:r>
            <a:r>
              <a:rPr lang="en-US" altLang="zh-TW" sz="2000" dirty="0" smtClean="0"/>
              <a:t>Hanoi(n, A, B, C);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sz="2000" b="1" noProof="0" dirty="0" smtClean="0"/>
              <a:t>if</a:t>
            </a:r>
            <a:r>
              <a:rPr lang="en-US" altLang="zh-TW" sz="2000" dirty="0" smtClean="0"/>
              <a:t> n=1</a:t>
            </a:r>
            <a:r>
              <a:rPr lang="zh-TW" altLang="en-US" sz="2000" dirty="0" smtClean="0"/>
              <a:t> </a:t>
            </a:r>
            <a:r>
              <a:rPr lang="en-US" altLang="zh-TW" sz="2000" b="1" dirty="0" smtClean="0"/>
              <a:t>then</a:t>
            </a:r>
            <a:r>
              <a:rPr lang="zh-TW" altLang="en-US" sz="2000" dirty="0" smtClean="0"/>
              <a:t> </a:t>
            </a: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         </a:t>
            </a:r>
            <a:r>
              <a:rPr lang="en-US" altLang="zh-TW" sz="2000" dirty="0" smtClean="0"/>
              <a:t>move from A to B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dirty="0" smtClean="0">
                <a:solidFill>
                  <a:srgbClr val="006600"/>
                </a:solidFill>
              </a:rPr>
              <a:t>4     </a:t>
            </a:r>
            <a:r>
              <a:rPr lang="en-US" altLang="zh-TW" sz="2000" b="1" dirty="0" smtClean="0"/>
              <a:t>else if </a:t>
            </a:r>
            <a:r>
              <a:rPr lang="en-US" altLang="zh-TW" sz="2000" dirty="0" smtClean="0"/>
              <a:t>n&gt;1</a:t>
            </a: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dirty="0">
                <a:solidFill>
                  <a:srgbClr val="006600"/>
                </a:solidFill>
              </a:rPr>
              <a:t>5</a:t>
            </a: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sz="2000" b="1" dirty="0" smtClean="0"/>
              <a:t>    </a:t>
            </a:r>
            <a:r>
              <a:rPr lang="en-US" altLang="zh-TW" sz="2000" dirty="0" smtClean="0"/>
              <a:t>Hanoi(n-1, A, C, B);</a:t>
            </a: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dirty="0">
                <a:solidFill>
                  <a:srgbClr val="006600"/>
                </a:solidFill>
              </a:rPr>
              <a:t>6</a:t>
            </a: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lang="en-US" altLang="zh-TW" sz="2000" noProof="0" dirty="0" smtClean="0"/>
              <a:t>move the largest disk from A to B</a:t>
            </a: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pt-BR" altLang="zh-TW" sz="2000" dirty="0">
                <a:solidFill>
                  <a:srgbClr val="006600"/>
                </a:solidFill>
              </a:rPr>
              <a:t>7</a:t>
            </a:r>
            <a:r>
              <a:rPr kumimoji="0" lang="pt-BR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lang="en-US" altLang="zh-TW" sz="2000" dirty="0" smtClean="0"/>
              <a:t>Hanoi(n-1, C, </a:t>
            </a:r>
            <a:r>
              <a:rPr lang="en-US" altLang="zh-TW" sz="2000" dirty="0"/>
              <a:t>B</a:t>
            </a:r>
            <a:r>
              <a:rPr lang="en-US" altLang="zh-TW" sz="2000" dirty="0" smtClean="0"/>
              <a:t>, </a:t>
            </a:r>
            <a:r>
              <a:rPr lang="en-US" altLang="zh-TW" sz="2000" dirty="0"/>
              <a:t>A</a:t>
            </a:r>
            <a:r>
              <a:rPr lang="en-US" altLang="zh-TW" sz="2000" dirty="0" smtClean="0"/>
              <a:t>);</a:t>
            </a:r>
            <a:endParaRPr kumimoji="0" lang="pt-BR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lvl="0" indent="-457200">
              <a:spcBef>
                <a:spcPct val="20000"/>
              </a:spcBef>
            </a:pPr>
            <a:r>
              <a:rPr lang="en-US" altLang="zh-TW" sz="2000" dirty="0" smtClean="0">
                <a:solidFill>
                  <a:srgbClr val="006600"/>
                </a:solidFill>
              </a:rPr>
              <a:t>8 </a:t>
            </a:r>
            <a:r>
              <a:rPr lang="en-US" altLang="zh-TW" sz="2000" b="1" dirty="0" smtClean="0">
                <a:solidFill>
                  <a:schemeClr val="tx1"/>
                </a:solidFill>
              </a:rPr>
              <a:t>end</a:t>
            </a:r>
            <a:endParaRPr kumimoji="0" lang="en-US" altLang="zh-TW" sz="200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(a)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5986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(b)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925144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Let S(n) be the total number of moves for Hanoi puzzle with size n</a:t>
                </a:r>
              </a:p>
              <a:p>
                <a:pPr marL="457200" lvl="1" indent="0">
                  <a:buNone/>
                </a:pPr>
                <a:r>
                  <a:rPr lang="en-US" altLang="zh-TW" sz="2400" dirty="0" smtClean="0"/>
                  <a:t>S(1)=1</a:t>
                </a:r>
              </a:p>
              <a:p>
                <a:pPr marL="457200" lvl="1" indent="0">
                  <a:buNone/>
                </a:pPr>
                <a:r>
                  <a:rPr lang="en-US" altLang="zh-TW" sz="2400" dirty="0" smtClean="0"/>
                  <a:t>S(n)=2*S(n-1)+1 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altLang="zh-TW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US" altLang="zh-TW" sz="3200" dirty="0" smtClean="0"/>
              </a:p>
              <a:p>
                <a:pPr marL="342900" lvl="1" indent="-342900">
                  <a:buFont typeface="Arial" pitchFamily="34" charset="0"/>
                  <a:buChar char="•"/>
                </a:pPr>
                <a:r>
                  <a:rPr lang="en-US" altLang="zh-TW" sz="3200" dirty="0"/>
                  <a:t>S</a:t>
                </a:r>
                <a:r>
                  <a:rPr lang="en-US" altLang="zh-TW" sz="3200" dirty="0" smtClean="0"/>
                  <a:t>(1</a:t>
                </a:r>
                <a:r>
                  <a:rPr lang="en-US" altLang="zh-TW" sz="3200" dirty="0"/>
                  <a:t>)+</a:t>
                </a:r>
                <a:r>
                  <a:rPr lang="en-US" altLang="zh-TW" sz="3200" dirty="0" smtClean="0"/>
                  <a:t>1=2</a:t>
                </a:r>
              </a:p>
              <a:p>
                <a:pPr marL="342900" lvl="1" indent="-342900">
                  <a:buNone/>
                </a:pPr>
                <a:r>
                  <a:rPr lang="en-US" altLang="zh-TW" sz="3200" dirty="0"/>
                  <a:t>	</a:t>
                </a:r>
                <a:r>
                  <a:rPr lang="en-US" altLang="zh-TW" sz="3200" dirty="0" smtClean="0"/>
                  <a:t>S(2)+1=2*(S(1)+1)</a:t>
                </a:r>
              </a:p>
              <a:p>
                <a:pPr marL="342900" lvl="1" indent="-342900">
                  <a:buNone/>
                </a:pPr>
                <a:r>
                  <a:rPr lang="en-US" altLang="zh-TW" sz="3200" dirty="0" smtClean="0"/>
                  <a:t>			⁞</a:t>
                </a:r>
              </a:p>
              <a:p>
                <a:pPr marL="342900" lvl="1" indent="-342900">
                  <a:buNone/>
                </a:pPr>
                <a:r>
                  <a:rPr lang="en-US" altLang="zh-TW" sz="3200" dirty="0"/>
                  <a:t>x</a:t>
                </a:r>
                <a:r>
                  <a:rPr lang="en-US" altLang="zh-TW" sz="3200" dirty="0" smtClean="0"/>
                  <a:t>) S(n)+1=2*(S(n-1)+1)</a:t>
                </a:r>
              </a:p>
              <a:p>
                <a:pPr marL="342900" lvl="1" indent="-342900">
                  <a:buNone/>
                </a:pPr>
                <a:r>
                  <a:rPr lang="en-US" altLang="zh-TW" sz="3200" dirty="0" smtClean="0"/>
                  <a:t>	S(n)+1=2</a:t>
                </a:r>
                <a:r>
                  <a:rPr lang="en-US" altLang="zh-TW" sz="3200" baseline="30000" dirty="0" smtClean="0"/>
                  <a:t>n                                                    </a:t>
                </a:r>
                <a:r>
                  <a:rPr lang="en-US" altLang="zh-TW" sz="3200" dirty="0" smtClean="0"/>
                  <a:t>=&gt;   </a:t>
                </a:r>
                <a:r>
                  <a:rPr lang="en-US" altLang="zh-TW" sz="3200" dirty="0" smtClean="0">
                    <a:solidFill>
                      <a:srgbClr val="3333FF"/>
                    </a:solidFill>
                  </a:rPr>
                  <a:t>S(n)=2</a:t>
                </a:r>
                <a:r>
                  <a:rPr lang="en-US" altLang="zh-TW" sz="3200" baseline="30000" dirty="0" smtClean="0">
                    <a:solidFill>
                      <a:srgbClr val="3333FF"/>
                    </a:solidFill>
                  </a:rPr>
                  <a:t>n </a:t>
                </a:r>
                <a:r>
                  <a:rPr lang="en-US" altLang="zh-TW" sz="3200" dirty="0" smtClean="0">
                    <a:solidFill>
                      <a:srgbClr val="3333FF"/>
                    </a:solidFill>
                  </a:rPr>
                  <a:t>-1</a:t>
                </a:r>
                <a:endParaRPr lang="en-US" altLang="zh-TW" sz="3200" baseline="30000" dirty="0" smtClean="0">
                  <a:solidFill>
                    <a:srgbClr val="3333FF"/>
                  </a:solidFill>
                </a:endParaRPr>
              </a:p>
              <a:p>
                <a:pPr marL="342900" lvl="1" indent="-342900">
                  <a:buNone/>
                </a:pPr>
                <a:endParaRPr lang="en-US" altLang="zh-TW" sz="3200" dirty="0" smtClean="0"/>
              </a:p>
              <a:p>
                <a:pPr marL="342900" lvl="1" indent="-342900">
                  <a:buNone/>
                </a:pPr>
                <a:endParaRPr lang="en-US" altLang="zh-TW" sz="32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925144"/>
              </a:xfrm>
              <a:blipFill>
                <a:blip r:embed="rId2"/>
                <a:stretch>
                  <a:fillRect l="-1852" t="-1611" b="-297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直線接點 4"/>
          <p:cNvCxnSpPr/>
          <p:nvPr/>
        </p:nvCxnSpPr>
        <p:spPr>
          <a:xfrm>
            <a:off x="457200" y="5867400"/>
            <a:ext cx="4532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2483768" y="4293096"/>
            <a:ext cx="1326232" cy="35016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>
            <a:off x="853604" y="3662924"/>
            <a:ext cx="1152128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827584" y="4293096"/>
            <a:ext cx="1152128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/>
          <p:cNvCxnSpPr/>
          <p:nvPr/>
        </p:nvCxnSpPr>
        <p:spPr>
          <a:xfrm>
            <a:off x="2636168" y="5301208"/>
            <a:ext cx="1554832" cy="41379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91" y="2753528"/>
            <a:ext cx="263586" cy="75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92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Q5</a:t>
            </a:r>
            <a:endParaRPr 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5008228"/>
            <a:ext cx="7834313" cy="49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05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Pseudocode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Define the left pole as source pole, the middle one as 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auxiliary</a:t>
                </a:r>
                <a:r>
                  <a:rPr lang="en-US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pole, and the right one as destination pole.</a:t>
                </a: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Total step of moving n disk in Hanoi problem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altLang="zh-TW" sz="16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endParaRPr lang="en-US" altLang="zh-TW" sz="16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 smtClean="0">
                    <a:solidFill>
                      <a:schemeClr val="bg1">
                        <a:lumMod val="6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n%2 == 0</a:t>
                </a:r>
              </a:p>
              <a:p>
                <a:pPr mar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 smtClean="0">
                    <a:solidFill>
                      <a:schemeClr val="bg1">
                        <a:lumMod val="6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change the role of middle one</a:t>
                </a:r>
                <a:r>
                  <a:rPr lang="zh-TW" altLang="zh-TW" sz="1600" dirty="0" smtClean="0">
                    <a:solidFill>
                      <a:schemeClr val="bg1">
                        <a:lumMod val="6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1600" dirty="0" smtClean="0">
                    <a:solidFill>
                      <a:schemeClr val="bg1">
                        <a:lumMod val="6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right one</a:t>
                </a:r>
                <a:r>
                  <a:rPr lang="zh-TW" altLang="zh-TW" sz="1600" dirty="0" smtClean="0">
                    <a:solidFill>
                      <a:schemeClr val="bg1">
                        <a:lumMod val="6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altLang="zh-TW" sz="1600" dirty="0" smtClean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endParaRPr lang="en-US" altLang="zh-TW" sz="16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i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:=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sz="1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altLang="zh-TW" sz="16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altLang="zh-TW" sz="1600" dirty="0" err="1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i%3 == 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TW" sz="16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make a legal movement of the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top disk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between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source pole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destination pole </a:t>
                </a:r>
                <a:endParaRPr lang="en-US" altLang="zh-TW" sz="16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i%3 == 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altLang="zh-TW" sz="16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en-US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make a legal movement of the 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top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disk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between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source pole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auxiliary pole </a:t>
                </a:r>
                <a:endParaRPr lang="en-US" altLang="zh-TW" sz="16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i%3 == 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TW" sz="16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None/>
                </a:pPr>
                <a:r>
                  <a:rPr lang="en-US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make a legal movement of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top disk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between 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auxiliary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pole </a:t>
                </a:r>
                <a:r>
                  <a:rPr lang="en-US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zh-TW" altLang="zh-TW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TW" altLang="zh-TW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destination pole</a:t>
                </a:r>
                <a:r>
                  <a:rPr lang="zh-TW" altLang="zh-TW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00" t="-381" r="-4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1967" y="51640"/>
            <a:ext cx="65" cy="353919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7617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36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Instructions for HW5</a:t>
            </a:r>
            <a:endParaRPr 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80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Program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zh-TW" altLang="en-US" dirty="0" smtClean="0"/>
              <a:t>不限語言</a:t>
            </a:r>
            <a:endParaRPr lang="en-US" altLang="zh-TW" dirty="0" smtClean="0"/>
          </a:p>
          <a:p>
            <a:pPr marL="628650" indent="-514350">
              <a:buFont typeface="+mj-lt"/>
              <a:buAutoNum type="arabicPeriod"/>
            </a:pPr>
            <a:r>
              <a:rPr lang="zh-TW" altLang="en-US" dirty="0" smtClean="0"/>
              <a:t>但禁止以開發軟體專案的形式繳交</a:t>
            </a:r>
            <a:endParaRPr lang="en-US" altLang="zh-TW" dirty="0" smtClean="0"/>
          </a:p>
          <a:p>
            <a:pPr marL="628650" indent="-514350">
              <a:buFont typeface="+mj-lt"/>
              <a:buAutoNum type="arabicPeriod"/>
            </a:pPr>
            <a:r>
              <a:rPr lang="zh-TW" altLang="en-US" dirty="0" smtClean="0"/>
              <a:t>檔名：</a:t>
            </a:r>
            <a:r>
              <a:rPr lang="en-US" altLang="zh-TW" dirty="0" smtClean="0"/>
              <a:t>hw5</a:t>
            </a:r>
          </a:p>
          <a:p>
            <a:pPr marL="628650" indent="-514350">
              <a:buFont typeface="+mj-lt"/>
              <a:buAutoNum type="arabicPeriod"/>
            </a:pPr>
            <a:r>
              <a:rPr lang="en-US" altLang="zh-TW" dirty="0" smtClean="0"/>
              <a:t>input</a:t>
            </a:r>
            <a:r>
              <a:rPr lang="zh-TW" altLang="en-US" dirty="0" smtClean="0"/>
              <a:t>讀檔、</a:t>
            </a:r>
            <a:r>
              <a:rPr lang="en-US" altLang="zh-TW" dirty="0" smtClean="0"/>
              <a:t>output</a:t>
            </a:r>
            <a:r>
              <a:rPr lang="zh-TW" altLang="en-US" dirty="0" smtClean="0"/>
              <a:t>顯示在螢幕上</a:t>
            </a:r>
            <a:endParaRPr lang="en-US" altLang="zh-TW" dirty="0" smtClean="0"/>
          </a:p>
          <a:p>
            <a:pPr marL="628650" indent="-514350">
              <a:buFont typeface="+mj-lt"/>
              <a:buAutoNum type="arabicPeriod"/>
            </a:pPr>
            <a:r>
              <a:rPr lang="en-US" altLang="zh-TW" dirty="0" smtClean="0"/>
              <a:t>Building</a:t>
            </a:r>
            <a:r>
              <a:rPr lang="zh-TW" altLang="en-US" dirty="0" smtClean="0"/>
              <a:t>的位置、高度為實數</a:t>
            </a:r>
            <a:endParaRPr lang="en-US" altLang="zh-TW" dirty="0" smtClean="0"/>
          </a:p>
          <a:p>
            <a:pPr marL="628650" indent="-514350">
              <a:buFont typeface="+mj-lt"/>
              <a:buAutoNum type="arabicPeriod"/>
            </a:pPr>
            <a:r>
              <a:rPr lang="zh-TW" altLang="en-US" dirty="0" smtClean="0"/>
              <a:t>不</a:t>
            </a:r>
            <a:r>
              <a:rPr lang="zh-TW" altLang="en-US" dirty="0"/>
              <a:t>需</a:t>
            </a:r>
            <a:r>
              <a:rPr lang="zh-TW" altLang="en-US" dirty="0" smtClean="0"/>
              <a:t>考慮</a:t>
            </a:r>
            <a:r>
              <a:rPr lang="en-US" altLang="zh-TW" dirty="0" smtClean="0"/>
              <a:t>error, exception, invalid input</a:t>
            </a:r>
          </a:p>
          <a:p>
            <a:pPr marL="628650" indent="-514350">
              <a:buFont typeface="+mj-lt"/>
              <a:buAutoNum type="arabicPeriod"/>
            </a:pPr>
            <a:r>
              <a:rPr lang="zh-TW" altLang="en-US" dirty="0" smtClean="0"/>
              <a:t>務必繳交原始碼</a:t>
            </a:r>
            <a:endParaRPr lang="en-US" altLang="zh-TW" dirty="0" smtClean="0"/>
          </a:p>
          <a:p>
            <a:pPr marL="628650" indent="-514350">
              <a:buFont typeface="+mj-lt"/>
              <a:buAutoNum type="arabicPeriod"/>
            </a:pPr>
            <a:r>
              <a:rPr lang="zh-TW" altLang="en-US" dirty="0" smtClean="0"/>
              <a:t>如需特別指令</a:t>
            </a:r>
            <a:r>
              <a:rPr lang="en-US" altLang="zh-TW" dirty="0" smtClean="0"/>
              <a:t>compile</a:t>
            </a:r>
            <a:r>
              <a:rPr lang="zh-TW" altLang="en-US" dirty="0" smtClean="0"/>
              <a:t>，請</a:t>
            </a:r>
            <a:r>
              <a:rPr lang="zh-TW" altLang="en-US" dirty="0" smtClean="0"/>
              <a:t>附</a:t>
            </a:r>
            <a:r>
              <a:rPr lang="en-US" altLang="zh-TW" dirty="0" err="1" smtClean="0"/>
              <a:t>Makefile</a:t>
            </a:r>
            <a:endParaRPr lang="en-US" altLang="zh-TW" dirty="0" smtClean="0"/>
          </a:p>
          <a:p>
            <a:pPr marL="628650" indent="-514350">
              <a:buFont typeface="+mj-lt"/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6084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Input </a:t>
            </a:r>
            <a:r>
              <a:rPr lang="zh-TW" altLang="en-US" dirty="0" smtClean="0"/>
              <a:t>讀檔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c++</a:t>
            </a:r>
            <a:r>
              <a:rPr lang="en-US" altLang="zh-TW" dirty="0" smtClean="0"/>
              <a:t> case)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n-US" altLang="zh-TW" dirty="0" err="1"/>
              <a:t>int</a:t>
            </a:r>
            <a:r>
              <a:rPr lang="en-US" altLang="zh-TW" dirty="0"/>
              <a:t> main(</a:t>
            </a:r>
            <a:r>
              <a:rPr lang="en-US" altLang="zh-TW" dirty="0" err="1"/>
              <a:t>int</a:t>
            </a:r>
            <a:r>
              <a:rPr lang="en-US" altLang="zh-TW" dirty="0"/>
              <a:t> </a:t>
            </a:r>
            <a:r>
              <a:rPr lang="en-US" altLang="zh-TW" dirty="0" err="1"/>
              <a:t>argc</a:t>
            </a:r>
            <a:r>
              <a:rPr lang="en-US" altLang="zh-TW" dirty="0"/>
              <a:t>, char **</a:t>
            </a:r>
            <a:r>
              <a:rPr lang="en-US" altLang="zh-TW" dirty="0" err="1"/>
              <a:t>argv</a:t>
            </a:r>
            <a:r>
              <a:rPr lang="en-US" altLang="zh-TW" dirty="0"/>
              <a:t>){</a:t>
            </a:r>
            <a:br>
              <a:rPr lang="en-US" altLang="zh-TW" dirty="0"/>
            </a:br>
            <a:r>
              <a:rPr lang="en-US" altLang="zh-TW" dirty="0"/>
              <a:t>  </a:t>
            </a:r>
            <a:r>
              <a:rPr lang="en-US" altLang="zh-TW" dirty="0" err="1"/>
              <a:t>ifstream</a:t>
            </a:r>
            <a:r>
              <a:rPr lang="en-US" altLang="zh-TW" dirty="0"/>
              <a:t> in(</a:t>
            </a:r>
            <a:r>
              <a:rPr lang="en-US" altLang="zh-TW" dirty="0" err="1"/>
              <a:t>argv</a:t>
            </a:r>
            <a:r>
              <a:rPr lang="en-US" altLang="zh-TW" dirty="0"/>
              <a:t>[1]);</a:t>
            </a:r>
            <a:br>
              <a:rPr lang="en-US" altLang="zh-TW" dirty="0"/>
            </a:br>
            <a:r>
              <a:rPr lang="en-US" altLang="zh-TW" dirty="0"/>
              <a:t>  </a:t>
            </a:r>
            <a:r>
              <a:rPr lang="en-US" altLang="zh-TW" dirty="0" err="1"/>
              <a:t>streambuf</a:t>
            </a:r>
            <a:r>
              <a:rPr lang="en-US" altLang="zh-TW" dirty="0"/>
              <a:t> *</a:t>
            </a:r>
            <a:r>
              <a:rPr lang="en-US" altLang="zh-TW" dirty="0" err="1"/>
              <a:t>cinbuf</a:t>
            </a:r>
            <a:r>
              <a:rPr lang="en-US" altLang="zh-TW" dirty="0"/>
              <a:t> = </a:t>
            </a:r>
            <a:r>
              <a:rPr lang="en-US" altLang="zh-TW" dirty="0" err="1"/>
              <a:t>cin.rdbuf</a:t>
            </a:r>
            <a:r>
              <a:rPr lang="en-US" altLang="zh-TW" dirty="0"/>
              <a:t>();</a:t>
            </a:r>
            <a:br>
              <a:rPr lang="en-US" altLang="zh-TW" dirty="0"/>
            </a:br>
            <a:r>
              <a:rPr lang="en-US" altLang="zh-TW" dirty="0"/>
              <a:t>  </a:t>
            </a:r>
            <a:r>
              <a:rPr lang="en-US" altLang="zh-TW" dirty="0" err="1"/>
              <a:t>cin.rdbuf</a:t>
            </a:r>
            <a:r>
              <a:rPr lang="en-US" altLang="zh-TW" dirty="0"/>
              <a:t>(</a:t>
            </a:r>
            <a:r>
              <a:rPr lang="en-US" altLang="zh-TW" dirty="0" err="1"/>
              <a:t>in.rdbuf</a:t>
            </a:r>
            <a:r>
              <a:rPr lang="en-US" altLang="zh-TW" dirty="0"/>
              <a:t>());</a:t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/>
              <a:t>　</a:t>
            </a:r>
            <a:r>
              <a:rPr lang="en-US" altLang="zh-TW" dirty="0" smtClean="0"/>
              <a:t>//</a:t>
            </a:r>
            <a:r>
              <a:rPr lang="zh-TW" altLang="en-US" dirty="0"/>
              <a:t>你</a:t>
            </a:r>
            <a:r>
              <a:rPr lang="zh-TW" altLang="en-US" dirty="0" smtClean="0"/>
              <a:t>的運算過程</a:t>
            </a:r>
            <a:endParaRPr lang="en-US" altLang="zh-TW" dirty="0" smtClean="0"/>
          </a:p>
          <a:p>
            <a:pPr marL="114300" indent="0">
              <a:buNone/>
            </a:pPr>
            <a:r>
              <a:rPr lang="zh-TW" altLang="en-US" dirty="0" smtClean="0"/>
              <a:t>    </a:t>
            </a:r>
            <a:r>
              <a:rPr lang="en-US" altLang="zh-TW" dirty="0" smtClean="0"/>
              <a:t>//(</a:t>
            </a:r>
            <a:r>
              <a:rPr lang="zh-TW" altLang="en-US" dirty="0" smtClean="0"/>
              <a:t>要讀</a:t>
            </a:r>
            <a:r>
              <a:rPr lang="en-US" altLang="zh-TW" dirty="0" smtClean="0"/>
              <a:t>input</a:t>
            </a:r>
            <a:r>
              <a:rPr lang="zh-TW" altLang="en-US" dirty="0" smtClean="0"/>
              <a:t>用</a:t>
            </a:r>
            <a:r>
              <a:rPr lang="en-US" altLang="zh-TW" dirty="0" err="1" smtClean="0"/>
              <a:t>cin</a:t>
            </a:r>
            <a:r>
              <a:rPr lang="zh-TW" altLang="en-US" dirty="0" smtClean="0"/>
              <a:t>，印出結果用</a:t>
            </a:r>
            <a:r>
              <a:rPr lang="en-US" altLang="zh-TW" dirty="0" err="1" smtClean="0"/>
              <a:t>cout</a:t>
            </a:r>
            <a:r>
              <a:rPr lang="en-US" altLang="zh-TW" dirty="0" smtClean="0"/>
              <a:t>)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/>
              <a:t>  </a:t>
            </a:r>
            <a:r>
              <a:rPr lang="en-US" altLang="zh-TW" dirty="0" err="1"/>
              <a:t>cin.rdbuf</a:t>
            </a:r>
            <a:r>
              <a:rPr lang="en-US" altLang="zh-TW" dirty="0"/>
              <a:t>(</a:t>
            </a:r>
            <a:r>
              <a:rPr lang="en-US" altLang="zh-TW" dirty="0" err="1"/>
              <a:t>cinbuf</a:t>
            </a:r>
            <a:r>
              <a:rPr lang="en-US" altLang="zh-TW" dirty="0"/>
              <a:t>); </a:t>
            </a:r>
            <a:br>
              <a:rPr lang="en-US" altLang="zh-TW" dirty="0"/>
            </a:br>
            <a:r>
              <a:rPr lang="en-US" altLang="zh-TW" dirty="0"/>
              <a:t>  return 0;</a:t>
            </a:r>
            <a:br>
              <a:rPr lang="en-US" altLang="zh-TW" dirty="0"/>
            </a:br>
            <a:r>
              <a:rPr lang="en-US" altLang="zh-TW" dirty="0"/>
              <a:t>}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546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Documentation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zh-TW" altLang="en-US" dirty="0" smtClean="0"/>
              <a:t>限以程式註解的方式呈現</a:t>
            </a:r>
            <a:endParaRPr lang="en-US" altLang="zh-TW" dirty="0" smtClean="0"/>
          </a:p>
          <a:p>
            <a:pPr marL="628650" indent="-514350">
              <a:buFont typeface="+mj-lt"/>
              <a:buAutoNum type="arabicPeriod"/>
            </a:pPr>
            <a:r>
              <a:rPr lang="zh-TW" altLang="en-US" dirty="0" smtClean="0"/>
              <a:t>中英皆可，中文小心編碼問題</a:t>
            </a:r>
            <a:endParaRPr lang="en-US" altLang="zh-TW" dirty="0" smtClean="0"/>
          </a:p>
          <a:p>
            <a:pPr marL="628650" indent="-514350">
              <a:buFont typeface="+mj-lt"/>
              <a:buAutoNum type="arabicPeriod"/>
            </a:pPr>
            <a:r>
              <a:rPr lang="zh-TW" altLang="en-US" smtClean="0"/>
              <a:t>必須包含</a:t>
            </a:r>
            <a:r>
              <a:rPr lang="zh-TW" altLang="en-US" dirty="0" smtClean="0"/>
              <a:t>下列</a:t>
            </a:r>
            <a:r>
              <a:rPr lang="zh-TW" altLang="en-US" smtClean="0"/>
              <a:t>三部分：</a:t>
            </a:r>
            <a:endParaRPr lang="en-US" altLang="zh-TW" dirty="0" smtClean="0"/>
          </a:p>
          <a:p>
            <a:pPr marL="925830" lvl="1" indent="-514350">
              <a:buFont typeface="+mj-lt"/>
              <a:buAutoNum type="arabicPeriod"/>
            </a:pPr>
            <a:r>
              <a:rPr lang="zh-TW" altLang="en-US" dirty="0" smtClean="0"/>
              <a:t>程式註解</a:t>
            </a:r>
            <a:r>
              <a:rPr lang="en-US" altLang="zh-TW" dirty="0" smtClean="0"/>
              <a:t>(</a:t>
            </a:r>
            <a:r>
              <a:rPr lang="zh-TW" altLang="en-US" dirty="0" smtClean="0"/>
              <a:t>基本分</a:t>
            </a:r>
            <a:r>
              <a:rPr lang="en-US" altLang="zh-TW" dirty="0" smtClean="0"/>
              <a:t>)</a:t>
            </a:r>
          </a:p>
          <a:p>
            <a:pPr marL="925830" lvl="1" indent="-514350">
              <a:buFont typeface="+mj-lt"/>
              <a:buAutoNum type="arabicPeriod"/>
            </a:pPr>
            <a:r>
              <a:rPr lang="zh-TW" altLang="en-US" dirty="0" smtClean="0"/>
              <a:t>時間複雜度及原因</a:t>
            </a:r>
            <a:r>
              <a:rPr lang="en-US" altLang="zh-TW" dirty="0" smtClean="0"/>
              <a:t>(</a:t>
            </a:r>
            <a:r>
              <a:rPr lang="zh-TW" altLang="en-US" dirty="0" smtClean="0"/>
              <a:t>基本</a:t>
            </a:r>
            <a:r>
              <a:rPr lang="zh-TW" altLang="en-US" dirty="0"/>
              <a:t>分</a:t>
            </a:r>
            <a:r>
              <a:rPr lang="en-US" altLang="zh-TW" dirty="0" smtClean="0"/>
              <a:t>)</a:t>
            </a:r>
          </a:p>
          <a:p>
            <a:pPr marL="925830" lvl="1" indent="-514350">
              <a:buFont typeface="+mj-lt"/>
              <a:buAutoNum type="arabicPeriod"/>
            </a:pPr>
            <a:r>
              <a:rPr lang="zh-TW" altLang="en-US" dirty="0" smtClean="0"/>
              <a:t>應用何種演算法及如何應用</a:t>
            </a:r>
            <a:r>
              <a:rPr lang="en-US" altLang="zh-TW" dirty="0" smtClean="0"/>
              <a:t>(</a:t>
            </a:r>
            <a:r>
              <a:rPr lang="zh-TW" altLang="en-US" dirty="0" smtClean="0"/>
              <a:t>加分題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8880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相鄰">
  <a:themeElements>
    <a:clrScheme name="相鄰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相鄰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1073</TotalTime>
  <Words>659</Words>
  <Application>Microsoft Office PowerPoint</Application>
  <PresentationFormat>如螢幕大小 (4:3)</PresentationFormat>
  <Paragraphs>158</Paragraphs>
  <Slides>17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5" baseType="lpstr">
      <vt:lpstr>細明體</vt:lpstr>
      <vt:lpstr>新細明體</vt:lpstr>
      <vt:lpstr>Arial</vt:lpstr>
      <vt:lpstr>Calibri</vt:lpstr>
      <vt:lpstr>Cambria</vt:lpstr>
      <vt:lpstr>Cambria Math</vt:lpstr>
      <vt:lpstr>Times New Roman</vt:lpstr>
      <vt:lpstr>相鄰</vt:lpstr>
      <vt:lpstr>Solution for HW#4</vt:lpstr>
      <vt:lpstr>Q1</vt:lpstr>
      <vt:lpstr>PowerPoint 簡報</vt:lpstr>
      <vt:lpstr>Q2</vt:lpstr>
      <vt:lpstr>Modifications</vt:lpstr>
      <vt:lpstr>Q3</vt:lpstr>
      <vt:lpstr>How to check the feasibility?</vt:lpstr>
      <vt:lpstr>How to get the contents?</vt:lpstr>
      <vt:lpstr>Q4</vt:lpstr>
      <vt:lpstr>(a)</vt:lpstr>
      <vt:lpstr>(b)</vt:lpstr>
      <vt:lpstr>Q5</vt:lpstr>
      <vt:lpstr>Pseudocode</vt:lpstr>
      <vt:lpstr>Instructions for HW5</vt:lpstr>
      <vt:lpstr>Program</vt:lpstr>
      <vt:lpstr>Input 讀檔(c++ case)</vt:lpstr>
      <vt:lpstr>Documentation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 Session #2</dc:title>
  <dc:creator>Po-Chuan, Chien</dc:creator>
  <cp:lastModifiedBy>Carlos</cp:lastModifiedBy>
  <cp:revision>137</cp:revision>
  <dcterms:created xsi:type="dcterms:W3CDTF">2016-03-28T13:09:18Z</dcterms:created>
  <dcterms:modified xsi:type="dcterms:W3CDTF">2018-04-17T08:39:16Z</dcterms:modified>
</cp:coreProperties>
</file>