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78" r:id="rId3"/>
    <p:sldId id="279" r:id="rId4"/>
    <p:sldId id="280" r:id="rId5"/>
    <p:sldId id="281" r:id="rId6"/>
    <p:sldId id="276" r:id="rId7"/>
    <p:sldId id="277" r:id="rId8"/>
    <p:sldId id="267" r:id="rId9"/>
    <p:sldId id="273" r:id="rId10"/>
  </p:sldIdLst>
  <p:sldSz cx="9144000" cy="6858000" type="screen4x3"/>
  <p:notesSz cx="6858000" cy="9144000"/>
  <p:embeddedFontLst>
    <p:embeddedFont>
      <p:font typeface="Cambria Math" panose="02040503050406030204" pitchFamily="18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msy10" panose="02020500000000000000"/>
      <p:regular r:id="rId17"/>
    </p:embeddedFont>
  </p:embeddedFontLst>
  <p:custDataLst>
    <p:tags r:id="rId18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1" autoAdjust="0"/>
    <p:restoredTop sz="95795" autoAdjust="0"/>
  </p:normalViewPr>
  <p:slideViewPr>
    <p:cSldViewPr>
      <p:cViewPr varScale="1">
        <p:scale>
          <a:sx n="69" d="100"/>
          <a:sy n="69" d="100"/>
        </p:scale>
        <p:origin x="120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576FD-D28E-429F-B52E-9AD124FB1778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49F60-5B9D-4B85-B103-807A902152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8030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660C-FBA0-4C5E-913A-FFDF1A2ECF70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660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問題</a:t>
            </a:r>
            <a:r>
              <a:rPr lang="en-US" altLang="zh-TW" dirty="0" smtClean="0"/>
              <a:t>: </a:t>
            </a:r>
            <a:r>
              <a:rPr lang="zh-TW" altLang="en-US" dirty="0" smtClean="0"/>
              <a:t>所有路徑</a:t>
            </a:r>
            <a:r>
              <a:rPr lang="en-US" altLang="zh-TW" dirty="0" smtClean="0"/>
              <a:t>cost</a:t>
            </a:r>
            <a:r>
              <a:rPr lang="zh-TW" altLang="en-US" dirty="0" smtClean="0"/>
              <a:t>一樣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660C-FBA0-4C5E-913A-FFDF1A2ECF70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0807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隱藏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49F60-5B9D-4B85-B103-807A90215277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046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89685-0A33-4B13-B5DC-B818EDD63ACB}" type="datetimeFigureOut">
              <a:rPr lang="zh-TW" altLang="en-US" smtClean="0"/>
              <a:pPr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smtClean="0"/>
              <a:t>Algorithms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#9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/>
              <a:t>Jui</a:t>
            </a:r>
            <a:r>
              <a:rPr lang="en-US" altLang="zh-TW" dirty="0"/>
              <a:t>-Shun Lai, Wei-</a:t>
            </a:r>
            <a:r>
              <a:rPr lang="en-US" altLang="zh-TW" dirty="0" err="1"/>
              <a:t>Hsien</a:t>
            </a:r>
            <a:r>
              <a:rPr lang="en-US" altLang="zh-TW" dirty="0"/>
              <a:t> Chang</a:t>
            </a:r>
            <a:endParaRPr lang="zh-TW" altLang="en-US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Prove that if the costs of all edges in a given connected graph are distinct, then the graph has exactly one unique minimum-cost spanning tree.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96239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1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dirty="0" smtClean="0"/>
              <a:t>Proof by </a:t>
            </a:r>
            <a:r>
              <a:rPr lang="en-US" altLang="zh-TW" b="1" dirty="0" smtClean="0"/>
              <a:t>contradiction</a:t>
            </a:r>
          </a:p>
          <a:p>
            <a:pPr lvl="1"/>
            <a:r>
              <a:rPr lang="en-US" altLang="zh-TW" dirty="0" smtClean="0"/>
              <a:t>Suppose there exists </a:t>
            </a:r>
            <a:r>
              <a:rPr lang="en-US" altLang="zh-TW" i="1" dirty="0" smtClean="0">
                <a:solidFill>
                  <a:srgbClr val="FF0000"/>
                </a:solidFill>
              </a:rPr>
              <a:t>two</a:t>
            </a:r>
            <a:r>
              <a:rPr lang="en-US" altLang="zh-TW" dirty="0" smtClean="0"/>
              <a:t> minimum-cost spanning trees A and B.</a:t>
            </a:r>
          </a:p>
          <a:p>
            <a:pPr lvl="1"/>
            <a:r>
              <a:rPr lang="en-US" altLang="zh-TW" dirty="0" smtClean="0"/>
              <a:t>Sort by the cost of edge (e</a:t>
            </a:r>
            <a:r>
              <a:rPr lang="en-US" altLang="zh-TW" sz="2400" baseline="-25000" dirty="0" smtClean="0"/>
              <a:t>1</a:t>
            </a:r>
            <a:r>
              <a:rPr lang="en-US" altLang="zh-TW" dirty="0" smtClean="0"/>
              <a:t>&lt;e</a:t>
            </a:r>
            <a:r>
              <a:rPr lang="en-US" altLang="zh-TW" sz="2400" baseline="-25000" dirty="0" smtClean="0"/>
              <a:t>2</a:t>
            </a:r>
            <a:r>
              <a:rPr lang="en-US" altLang="zh-TW" dirty="0" smtClean="0"/>
              <a:t>&lt;…)</a:t>
            </a:r>
          </a:p>
          <a:p>
            <a:pPr lvl="2"/>
            <a:r>
              <a:rPr lang="en-US" altLang="zh-TW" dirty="0" smtClean="0"/>
              <a:t>A: {e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 e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 …}   B: {e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’, e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’, …}</a:t>
            </a:r>
          </a:p>
          <a:p>
            <a:pPr lvl="1"/>
            <a:r>
              <a:rPr lang="en-US" altLang="zh-TW" dirty="0" smtClean="0"/>
              <a:t>Find the minimum of different cost edge </a:t>
            </a:r>
            <a:r>
              <a:rPr lang="en-US" altLang="zh-TW" dirty="0" err="1" smtClean="0"/>
              <a:t>e</a:t>
            </a:r>
            <a:r>
              <a:rPr lang="en-US" altLang="zh-TW" sz="2400" baseline="-25000" dirty="0" err="1" smtClean="0"/>
              <a:t>i</a:t>
            </a:r>
            <a:r>
              <a:rPr lang="en-US" altLang="zh-TW" dirty="0" smtClean="0"/>
              <a:t> that </a:t>
            </a:r>
            <a:r>
              <a:rPr lang="en-US" altLang="zh-TW" dirty="0" err="1" smtClean="0"/>
              <a:t>e</a:t>
            </a:r>
            <a:r>
              <a:rPr lang="en-US" altLang="zh-TW" baseline="-25000" dirty="0" err="1" smtClean="0"/>
              <a:t>i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≠ </a:t>
            </a:r>
            <a:r>
              <a:rPr lang="en-US" altLang="zh-TW" dirty="0" err="1" smtClean="0"/>
              <a:t>e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’ </a:t>
            </a:r>
          </a:p>
          <a:p>
            <a:pPr lvl="1"/>
            <a:r>
              <a:rPr lang="en-US" altLang="zh-TW" dirty="0" smtClean="0"/>
              <a:t>Assume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err="1" smtClean="0">
                <a:solidFill>
                  <a:srgbClr val="0000CC"/>
                </a:solidFill>
              </a:rPr>
              <a:t>e</a:t>
            </a:r>
            <a:r>
              <a:rPr lang="en-US" altLang="zh-TW" baseline="-25000" dirty="0" err="1" smtClean="0">
                <a:solidFill>
                  <a:srgbClr val="0000CC"/>
                </a:solidFill>
              </a:rPr>
              <a:t>i</a:t>
            </a:r>
            <a:r>
              <a:rPr lang="en-US" altLang="zh-TW" baseline="-25000" dirty="0" smtClean="0">
                <a:solidFill>
                  <a:srgbClr val="0000CC"/>
                </a:solidFill>
              </a:rPr>
              <a:t> </a:t>
            </a:r>
            <a:r>
              <a:rPr lang="en-US" altLang="zh-TW" dirty="0" smtClean="0">
                <a:solidFill>
                  <a:srgbClr val="0000CC"/>
                </a:solidFill>
              </a:rPr>
              <a:t>&lt; </a:t>
            </a:r>
            <a:r>
              <a:rPr lang="en-US" altLang="zh-TW" dirty="0" err="1" smtClean="0">
                <a:solidFill>
                  <a:srgbClr val="0000CC"/>
                </a:solidFill>
              </a:rPr>
              <a:t>e</a:t>
            </a:r>
            <a:r>
              <a:rPr lang="en-US" altLang="zh-TW" baseline="-25000" dirty="0" err="1" smtClean="0">
                <a:solidFill>
                  <a:srgbClr val="0000CC"/>
                </a:solidFill>
              </a:rPr>
              <a:t>i</a:t>
            </a:r>
            <a:r>
              <a:rPr lang="en-US" altLang="zh-TW" dirty="0" smtClean="0">
                <a:solidFill>
                  <a:srgbClr val="0000CC"/>
                </a:solidFill>
              </a:rPr>
              <a:t>’</a:t>
            </a:r>
            <a:r>
              <a:rPr lang="en-US" altLang="zh-TW" dirty="0" smtClean="0"/>
              <a:t>, then </a:t>
            </a:r>
            <a:r>
              <a:rPr lang="en-US" altLang="zh-TW" dirty="0" smtClean="0">
                <a:solidFill>
                  <a:srgbClr val="FF0000"/>
                </a:solidFill>
              </a:rPr>
              <a:t>B∪{</a:t>
            </a:r>
            <a:r>
              <a:rPr lang="en-US" altLang="zh-TW" dirty="0" err="1" smtClean="0">
                <a:solidFill>
                  <a:srgbClr val="FF0000"/>
                </a:solidFill>
              </a:rPr>
              <a:t>e</a:t>
            </a:r>
            <a:r>
              <a:rPr lang="en-US" altLang="zh-TW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}</a:t>
            </a:r>
            <a:r>
              <a:rPr lang="en-US" altLang="zh-TW" dirty="0" smtClean="0"/>
              <a:t> will create a </a:t>
            </a:r>
            <a:r>
              <a:rPr lang="en-US" altLang="zh-TW" dirty="0" smtClean="0">
                <a:solidFill>
                  <a:srgbClr val="FF0000"/>
                </a:solidFill>
              </a:rPr>
              <a:t>circle</a:t>
            </a:r>
          </a:p>
          <a:p>
            <a:pPr lvl="1"/>
            <a:r>
              <a:rPr lang="en-US" altLang="zh-TW" dirty="0" smtClean="0"/>
              <a:t>Find the </a:t>
            </a:r>
            <a:r>
              <a:rPr lang="en-US" altLang="zh-TW" dirty="0" smtClean="0">
                <a:solidFill>
                  <a:srgbClr val="0000CC"/>
                </a:solidFill>
              </a:rPr>
              <a:t>maximum cost edge </a:t>
            </a:r>
            <a:r>
              <a:rPr lang="en-US" altLang="zh-TW" b="1" dirty="0" smtClean="0">
                <a:solidFill>
                  <a:srgbClr val="0000CC"/>
                </a:solidFill>
              </a:rPr>
              <a:t>k</a:t>
            </a:r>
            <a:r>
              <a:rPr lang="en-US" altLang="zh-TW" dirty="0" smtClean="0">
                <a:solidFill>
                  <a:srgbClr val="0000CC"/>
                </a:solidFill>
              </a:rPr>
              <a:t> in the circle</a:t>
            </a:r>
          </a:p>
          <a:p>
            <a:pPr lvl="1"/>
            <a:r>
              <a:rPr lang="en-US" altLang="zh-TW" dirty="0" smtClean="0"/>
              <a:t>Since all edge costs are distinct and </a:t>
            </a:r>
            <a:r>
              <a:rPr lang="en-US" altLang="zh-TW" b="1" dirty="0" smtClean="0"/>
              <a:t>k</a:t>
            </a:r>
            <a:r>
              <a:rPr lang="en-US" altLang="zh-TW" dirty="0" smtClean="0"/>
              <a:t> is the maximum cost edge in a cycle, </a:t>
            </a:r>
            <a:r>
              <a:rPr lang="en-US" altLang="zh-TW" b="1" u="sng" dirty="0" smtClean="0"/>
              <a:t>k</a:t>
            </a:r>
            <a:r>
              <a:rPr lang="en-US" altLang="zh-TW" u="sng" dirty="0" smtClean="0"/>
              <a:t> does not belong to any minimum spanning tree</a:t>
            </a:r>
            <a:r>
              <a:rPr lang="en-US" altLang="zh-TW" dirty="0" smtClean="0"/>
              <a:t>. So, </a:t>
            </a:r>
          </a:p>
          <a:p>
            <a:pPr lvl="1">
              <a:buNone/>
            </a:pPr>
            <a:r>
              <a:rPr lang="en-US" altLang="zh-TW" dirty="0" smtClean="0"/>
              <a:t>	</a:t>
            </a:r>
            <a:r>
              <a:rPr lang="en-US" altLang="zh-TW" b="1" dirty="0" smtClean="0"/>
              <a:t>k</a:t>
            </a:r>
            <a:r>
              <a:rPr lang="en-US" altLang="zh-TW" dirty="0" smtClean="0"/>
              <a:t> is in B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B is not minimum-cost spanning tree (Contradiction) </a:t>
            </a:r>
          </a:p>
          <a:p>
            <a:pPr lvl="1"/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5453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0850" indent="-450850">
              <a:buNone/>
            </a:pPr>
            <a:r>
              <a:rPr lang="en-US" altLang="zh-TW" dirty="0" smtClean="0"/>
              <a:t>(a) Give an </a:t>
            </a:r>
            <a:r>
              <a:rPr lang="en-US" altLang="zh-TW" b="1" dirty="0" smtClean="0"/>
              <a:t>example</a:t>
            </a:r>
            <a:r>
              <a:rPr lang="en-US" altLang="zh-TW" dirty="0" smtClean="0"/>
              <a:t> of a weighted connected undirected graph G = (V, E) and a vertex v, such that the minimum-cost spanning tree of G is </a:t>
            </a:r>
            <a:r>
              <a:rPr lang="en-US" altLang="zh-TW" u="sng" dirty="0" smtClean="0"/>
              <a:t>the</a:t>
            </a:r>
            <a:r>
              <a:rPr lang="en-US" altLang="zh-TW" dirty="0" smtClean="0"/>
              <a:t> </a:t>
            </a:r>
            <a:r>
              <a:rPr lang="en-US" altLang="zh-TW" u="sng" dirty="0" smtClean="0"/>
              <a:t>same</a:t>
            </a:r>
            <a:r>
              <a:rPr lang="en-US" altLang="zh-TW" dirty="0" smtClean="0"/>
              <a:t> as the shortest-path tree rooted at v.</a:t>
            </a:r>
          </a:p>
          <a:p>
            <a:pPr marL="450850" indent="-450850">
              <a:buNone/>
            </a:pPr>
            <a:r>
              <a:rPr lang="en-US" altLang="zh-TW" dirty="0" smtClean="0"/>
              <a:t>(b) Give an </a:t>
            </a:r>
            <a:r>
              <a:rPr lang="en-US" altLang="zh-TW" b="1" dirty="0" smtClean="0"/>
              <a:t>example</a:t>
            </a:r>
            <a:r>
              <a:rPr lang="en-US" altLang="zh-TW" dirty="0" smtClean="0"/>
              <a:t> of a weighted connected undirected graph G = (V, E) and a vertex v, such that the minimum-cost spanning tree of G is </a:t>
            </a:r>
            <a:r>
              <a:rPr lang="en-US" altLang="zh-TW" u="sng" dirty="0" smtClean="0"/>
              <a:t>very different</a:t>
            </a:r>
            <a:r>
              <a:rPr lang="en-US" altLang="zh-TW" dirty="0" smtClean="0"/>
              <a:t> from the shortest path tree rooted at v. </a:t>
            </a:r>
            <a:r>
              <a:rPr lang="en-US" altLang="zh-TW" b="1" dirty="0" smtClean="0"/>
              <a:t>Can the two trees be completely disjoint?</a:t>
            </a:r>
            <a:endParaRPr lang="zh-TW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136239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2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44500" indent="-444500">
              <a:buNone/>
              <a:tabLst>
                <a:tab pos="355600" algn="l"/>
              </a:tabLst>
            </a:pPr>
            <a:r>
              <a:rPr lang="en-US" altLang="zh-TW" sz="2800" dirty="0" smtClean="0"/>
              <a:t>(b) No, it is </a:t>
            </a:r>
            <a:r>
              <a:rPr lang="en-US" altLang="zh-TW" sz="2800" dirty="0" smtClean="0">
                <a:solidFill>
                  <a:srgbClr val="FF0000"/>
                </a:solidFill>
              </a:rPr>
              <a:t>impossible</a:t>
            </a:r>
            <a:r>
              <a:rPr lang="en-US" altLang="zh-TW" sz="2800" dirty="0" smtClean="0"/>
              <a:t> that the two trees are completely disjointed.</a:t>
            </a:r>
          </a:p>
          <a:p>
            <a:pPr marL="533400" indent="-533400">
              <a:buNone/>
            </a:pPr>
            <a:r>
              <a:rPr lang="en-US" altLang="zh-TW" sz="2800" dirty="0" smtClean="0"/>
              <a:t>      Let T</a:t>
            </a:r>
            <a:r>
              <a:rPr lang="en-US" altLang="zh-TW" sz="2800" baseline="-25000" dirty="0" smtClean="0"/>
              <a:t>m</a:t>
            </a:r>
            <a:r>
              <a:rPr lang="en-US" altLang="zh-TW" sz="2800" dirty="0" smtClean="0"/>
              <a:t> denote the </a:t>
            </a:r>
            <a:r>
              <a:rPr lang="en-US" altLang="zh-TW" sz="2800" u="sng" dirty="0" smtClean="0"/>
              <a:t>minimum cost spanning tree</a:t>
            </a:r>
            <a:r>
              <a:rPr lang="en-US" altLang="zh-TW" sz="2800" dirty="0" smtClean="0"/>
              <a:t> of G </a:t>
            </a:r>
          </a:p>
          <a:p>
            <a:pPr marL="533400" indent="-533400"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     T</a:t>
            </a:r>
            <a:r>
              <a:rPr lang="en-US" altLang="zh-TW" sz="2800" baseline="-25000" dirty="0"/>
              <a:t>s</a:t>
            </a:r>
            <a:r>
              <a:rPr lang="en-US" altLang="zh-TW" sz="2800" dirty="0" smtClean="0"/>
              <a:t> be the </a:t>
            </a:r>
            <a:r>
              <a:rPr lang="en-US" altLang="zh-TW" sz="2800" u="sng" dirty="0" smtClean="0"/>
              <a:t>shortest path tree</a:t>
            </a:r>
            <a:r>
              <a:rPr lang="en-US" altLang="zh-TW" sz="2800" dirty="0" smtClean="0"/>
              <a:t> rooted at v. </a:t>
            </a:r>
          </a:p>
          <a:p>
            <a:pPr marL="857250" lvl="1" indent="-457200">
              <a:buFont typeface="Wingdings" pitchFamily="2" charset="2"/>
              <a:buAutoNum type="arabicParenBoth"/>
              <a:tabLst>
                <a:tab pos="812800" algn="l"/>
              </a:tabLst>
            </a:pPr>
            <a:r>
              <a:rPr lang="en-US" altLang="zh-TW" sz="2400" dirty="0"/>
              <a:t>v has </a:t>
            </a:r>
            <a:r>
              <a:rPr lang="en-US" altLang="zh-TW" sz="2400" dirty="0">
                <a:solidFill>
                  <a:srgbClr val="FF0000"/>
                </a:solidFill>
              </a:rPr>
              <a:t>only one </a:t>
            </a:r>
            <a:r>
              <a:rPr lang="en-US" altLang="zh-TW" sz="2400" dirty="0"/>
              <a:t>edge</a:t>
            </a:r>
          </a:p>
          <a:p>
            <a:pPr marL="933450" lvl="1" indent="-533400">
              <a:buNone/>
            </a:pPr>
            <a:r>
              <a:rPr lang="en-US" altLang="zh-TW" sz="2400" dirty="0" smtClean="0"/>
              <a:t>       </a:t>
            </a:r>
            <a:r>
              <a:rPr lang="en-US" altLang="zh-TW" sz="2200" dirty="0" smtClean="0"/>
              <a:t>The only edge must be both in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and in T</a:t>
            </a:r>
            <a:r>
              <a:rPr lang="en-US" altLang="zh-TW" sz="2200" baseline="-25000" dirty="0" smtClean="0"/>
              <a:t>s</a:t>
            </a:r>
            <a:r>
              <a:rPr lang="en-US" altLang="zh-TW" sz="2200" dirty="0" smtClean="0"/>
              <a:t>. </a:t>
            </a:r>
          </a:p>
          <a:p>
            <a:pPr marL="933450" lvl="1" indent="-533400">
              <a:buNone/>
            </a:pPr>
            <a:r>
              <a:rPr lang="en-US" altLang="zh-TW" sz="2200" dirty="0" smtClean="0"/>
              <a:t>        Otherwise v will be </a:t>
            </a:r>
            <a:r>
              <a:rPr lang="en-US" altLang="zh-TW" sz="2200" dirty="0" smtClean="0">
                <a:solidFill>
                  <a:srgbClr val="0000CC"/>
                </a:solidFill>
              </a:rPr>
              <a:t>disconnected</a:t>
            </a:r>
            <a:r>
              <a:rPr lang="en-US" altLang="zh-TW" sz="2200" dirty="0" smtClean="0"/>
              <a:t> from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and from T</a:t>
            </a:r>
            <a:r>
              <a:rPr lang="en-US" altLang="zh-TW" sz="2200" baseline="-25000" dirty="0" smtClean="0"/>
              <a:t>s</a:t>
            </a:r>
          </a:p>
          <a:p>
            <a:pPr marL="812800" lvl="1" indent="-412750">
              <a:buFont typeface="Wingdings" pitchFamily="2" charset="2"/>
              <a:buAutoNum type="arabicParenBoth" startAt="2"/>
            </a:pPr>
            <a:r>
              <a:rPr lang="en-US" altLang="zh-TW" sz="2400" dirty="0" smtClean="0"/>
              <a:t>v has </a:t>
            </a:r>
            <a:r>
              <a:rPr lang="en-US" altLang="zh-TW" sz="2400" dirty="0" smtClean="0">
                <a:solidFill>
                  <a:srgbClr val="FF0000"/>
                </a:solidFill>
              </a:rPr>
              <a:t>more than one</a:t>
            </a:r>
            <a:r>
              <a:rPr lang="en-US" altLang="zh-TW" sz="2400" dirty="0" smtClean="0">
                <a:solidFill>
                  <a:srgbClr val="0000CC"/>
                </a:solidFill>
              </a:rPr>
              <a:t> </a:t>
            </a:r>
            <a:r>
              <a:rPr lang="en-US" altLang="zh-TW" sz="2400" dirty="0" smtClean="0"/>
              <a:t>edge</a:t>
            </a:r>
          </a:p>
          <a:p>
            <a:pPr marL="533400" indent="-533400"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    </a:t>
            </a:r>
            <a:r>
              <a:rPr lang="en-US" altLang="zh-TW" sz="2400" dirty="0"/>
              <a:t>Let (v, u) be the minimum weighted edge among all edges of v. </a:t>
            </a:r>
          </a:p>
          <a:p>
            <a:pPr marL="533400" indent="-533400"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   </a:t>
            </a:r>
            <a:r>
              <a:rPr lang="en-US" altLang="zh-TW" sz="2400" dirty="0"/>
              <a:t>Then (v, u) must belong to both T</a:t>
            </a:r>
            <a:r>
              <a:rPr lang="en-US" altLang="zh-TW" sz="2400" baseline="-25000" dirty="0"/>
              <a:t>m</a:t>
            </a:r>
            <a:r>
              <a:rPr lang="en-US" altLang="zh-TW" sz="2400" dirty="0"/>
              <a:t> and </a:t>
            </a:r>
            <a:r>
              <a:rPr lang="en-US" altLang="zh-TW" sz="2400" dirty="0" smtClean="0"/>
              <a:t>T</a:t>
            </a:r>
            <a:r>
              <a:rPr lang="en-US" altLang="zh-TW" sz="2400" baseline="-25000" dirty="0"/>
              <a:t>s</a:t>
            </a:r>
            <a:r>
              <a:rPr lang="en-US" altLang="zh-TW" sz="2400" dirty="0" smtClean="0"/>
              <a:t>.</a:t>
            </a:r>
            <a:endParaRPr lang="en-US" altLang="zh-TW" sz="2400" dirty="0"/>
          </a:p>
          <a:p>
            <a:pPr marL="1079500" lvl="1" indent="-266700">
              <a:tabLst>
                <a:tab pos="1079500" algn="l"/>
              </a:tabLst>
            </a:pPr>
            <a:r>
              <a:rPr lang="en-US" altLang="zh-TW" sz="2200" dirty="0" smtClean="0"/>
              <a:t>If </a:t>
            </a:r>
            <a:r>
              <a:rPr lang="en-US" altLang="zh-TW" sz="2200" dirty="0"/>
              <a:t>(v, u) is not in </a:t>
            </a:r>
            <a:r>
              <a:rPr lang="en-US" altLang="zh-TW" sz="2200" b="1" dirty="0" smtClean="0">
                <a:solidFill>
                  <a:srgbClr val="0000CC"/>
                </a:solidFill>
              </a:rPr>
              <a:t>T</a:t>
            </a:r>
            <a:r>
              <a:rPr lang="en-US" altLang="zh-TW" sz="2200" b="1" baseline="-25000" dirty="0" smtClean="0">
                <a:solidFill>
                  <a:srgbClr val="0000CC"/>
                </a:solidFill>
              </a:rPr>
              <a:t>m</a:t>
            </a:r>
            <a:r>
              <a:rPr lang="en-US" altLang="zh-TW" sz="2200" dirty="0" smtClean="0"/>
              <a:t>,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must include some other edge (v, w).</a:t>
            </a:r>
          </a:p>
          <a:p>
            <a:pPr marL="1079500" lvl="1" indent="-266700">
              <a:buNone/>
              <a:tabLst>
                <a:tab pos="1079500" algn="l"/>
              </a:tabLst>
            </a:pPr>
            <a:r>
              <a:rPr lang="en-US" altLang="zh-TW" sz="2200" dirty="0" smtClean="0"/>
              <a:t>     But by replacing (v, w) with (v, u) in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/>
              <a:t> </a:t>
            </a:r>
            <a:r>
              <a:rPr lang="en-US" altLang="zh-TW" sz="2200" dirty="0" smtClean="0"/>
              <a:t>=&gt; a new tree with lower weight </a:t>
            </a:r>
          </a:p>
          <a:p>
            <a:pPr marL="1079500" lvl="1" indent="-266700">
              <a:tabLst>
                <a:tab pos="1079500" algn="l"/>
              </a:tabLst>
            </a:pPr>
            <a:r>
              <a:rPr lang="en-US" altLang="zh-TW" sz="2200" dirty="0" smtClean="0"/>
              <a:t>If (v, u) is not in </a:t>
            </a:r>
            <a:r>
              <a:rPr lang="en-US" altLang="zh-TW" sz="2200" b="1" dirty="0" smtClean="0">
                <a:solidFill>
                  <a:srgbClr val="0000CC"/>
                </a:solidFill>
              </a:rPr>
              <a:t>T</a:t>
            </a:r>
            <a:r>
              <a:rPr lang="en-US" altLang="zh-TW" sz="2200" b="1" baseline="-25000" dirty="0" smtClean="0">
                <a:solidFill>
                  <a:srgbClr val="0000CC"/>
                </a:solidFill>
              </a:rPr>
              <a:t>s</a:t>
            </a:r>
            <a:r>
              <a:rPr lang="en-US" altLang="zh-TW" sz="2200" dirty="0" smtClean="0"/>
              <a:t>, the </a:t>
            </a:r>
            <a:r>
              <a:rPr lang="en-US" altLang="zh-TW" sz="2200" dirty="0" smtClean="0">
                <a:solidFill>
                  <a:srgbClr val="0000CC"/>
                </a:solidFill>
              </a:rPr>
              <a:t>shortest path </a:t>
            </a:r>
            <a:r>
              <a:rPr lang="el-GR" altLang="zh-TW" sz="2200" b="1" dirty="0" smtClean="0">
                <a:solidFill>
                  <a:srgbClr val="0000CC"/>
                </a:solidFill>
              </a:rPr>
              <a:t>π</a:t>
            </a:r>
            <a:r>
              <a:rPr lang="en-US" altLang="zh-TW" sz="2200" dirty="0" smtClean="0">
                <a:solidFill>
                  <a:srgbClr val="0000CC"/>
                </a:solidFill>
              </a:rPr>
              <a:t> from v to u </a:t>
            </a:r>
            <a:r>
              <a:rPr lang="en-US" altLang="zh-TW" sz="2200" dirty="0" smtClean="0"/>
              <a:t>must include some other edge </a:t>
            </a:r>
            <a:r>
              <a:rPr lang="en-US" altLang="zh-TW" sz="2200" dirty="0" smtClean="0">
                <a:solidFill>
                  <a:srgbClr val="0000CC"/>
                </a:solidFill>
              </a:rPr>
              <a:t>(v, w)</a:t>
            </a:r>
            <a:r>
              <a:rPr lang="en-US" altLang="zh-TW" sz="2200" dirty="0" smtClean="0"/>
              <a:t>, but the edge (v, u) is shorter than </a:t>
            </a:r>
            <a:r>
              <a:rPr lang="el-GR" altLang="zh-TW" sz="2200" b="1" dirty="0" smtClean="0"/>
              <a:t>π</a:t>
            </a:r>
            <a:endParaRPr lang="en-US" altLang="zh-TW" sz="2200" dirty="0" smtClean="0"/>
          </a:p>
          <a:p>
            <a:pPr marL="533400" indent="-533400">
              <a:buNone/>
            </a:pP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066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Consider the algorithm discussed in class for determining the strongly </a:t>
                </a:r>
                <a:r>
                  <a:rPr lang="en-US" altLang="zh-TW" dirty="0" smtClean="0"/>
                  <a:t>connected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components </a:t>
                </a:r>
                <a:r>
                  <a:rPr lang="en-US" altLang="zh-TW" dirty="0"/>
                  <a:t>of a directed graph. Is the algorithm still correct if we replace the </a:t>
                </a:r>
                <a:r>
                  <a:rPr lang="en-US" altLang="zh-TW" dirty="0" smtClean="0"/>
                  <a:t>line</a:t>
                </a:r>
                <a:r>
                  <a:rPr lang="zh-TW" altLang="en-US" dirty="0" smtClean="0"/>
                  <a:t> </a:t>
                </a:r>
                <a:r>
                  <a:rPr lang="en-US" altLang="zh-TW" dirty="0"/>
                  <a:t>"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h𝑖𝑔h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:=</m:t>
                    </m:r>
                    <m:r>
                      <m:rPr>
                        <m:sty m:val="p"/>
                      </m:rPr>
                      <a:rPr lang="en-US" altLang="zh-TW" i="1" dirty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h𝑖𝑔h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𝐷𝐹𝑆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𝑁𝑢𝑚𝑏𝑒𝑟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" by "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h𝑖𝑔h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:=</m:t>
                    </m:r>
                    <m:r>
                      <m:rPr>
                        <m:sty m:val="p"/>
                      </m:rPr>
                      <a:rPr lang="en-US" altLang="zh-TW" i="1" dirty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h𝑖𝑔h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h𝑖𝑔h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"? Why</a:t>
                </a:r>
                <a:r>
                  <a:rPr lang="en-US" altLang="zh-TW" dirty="0"/>
                  <a:t>? Please </a:t>
                </a:r>
                <a:r>
                  <a:rPr lang="en-US" altLang="zh-TW" dirty="0" smtClean="0"/>
                  <a:t>explain</a:t>
                </a:r>
                <a:r>
                  <a:rPr lang="en-US" altLang="zh-TW" dirty="0"/>
                  <a:t>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 r="-15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6352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altLang="zh-TW" dirty="0" smtClean="0"/>
                  <a:t>Still correct, in the algorithm</a:t>
                </a:r>
              </a:p>
              <a:p>
                <a:pPr marL="742950" lvl="2" indent="-342900"/>
                <a:r>
                  <a:rPr lang="en-US" altLang="zh-TW" dirty="0"/>
                  <a:t>The “IF” statement, “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h𝑖𝑔h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TW" i="1" dirty="0" err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TW" i="1" dirty="0" err="1">
                        <a:latin typeface="Cambria Math" panose="02040503050406030204" pitchFamily="18" charset="0"/>
                      </a:rPr>
                      <m:t>𝐷𝐹𝑆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𝑁𝑢𝑚𝑏𝑒𝑟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r>
                  <a:rPr lang="en-US" altLang="zh-TW" dirty="0"/>
                  <a:t> makes the vertex think it is the </a:t>
                </a:r>
                <a:r>
                  <a:rPr lang="en-US" altLang="zh-TW" dirty="0" smtClean="0"/>
                  <a:t>root</a:t>
                </a:r>
              </a:p>
              <a:p>
                <a:r>
                  <a:rPr lang="en-US" altLang="zh-TW" dirty="0" smtClean="0"/>
                  <a:t>1. The original roots of the components still are roots:</a:t>
                </a:r>
              </a:p>
              <a:p>
                <a:pPr lvl="1"/>
                <a:r>
                  <a:rPr lang="en-US" altLang="zh-TW" dirty="0" smtClean="0"/>
                  <a:t>Original roots will not be affected by the change, because they still have the largest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h𝑖𝑔h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and 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𝐷𝐹𝑆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𝑁𝑢𝑚𝑏𝑒𝑟</m:t>
                    </m:r>
                  </m:oMath>
                </a14:m>
                <a:r>
                  <a:rPr lang="en-US" altLang="zh-TW" dirty="0" smtClean="0"/>
                  <a:t> in the component</a:t>
                </a:r>
              </a:p>
              <a:p>
                <a:r>
                  <a:rPr lang="en-US" altLang="zh-TW" dirty="0" smtClean="0"/>
                  <a:t>2. No other vertex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thinks it is the root of the component: </a:t>
                </a:r>
              </a:p>
              <a:p>
                <a:pPr lvl="1"/>
                <a:r>
                  <a:rPr lang="en-US" altLang="zh-TW" dirty="0" smtClean="0"/>
                  <a:t>Leaf nodes have larger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h𝑖𝑔h</m:t>
                    </m:r>
                  </m:oMath>
                </a14:m>
                <a:r>
                  <a:rPr lang="en-US" altLang="zh-TW" dirty="0" smtClean="0"/>
                  <a:t> than its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𝐷𝐹𝑆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𝑁𝑢𝑚𝑏𝑒𝑟</m:t>
                    </m:r>
                  </m:oMath>
                </a14:m>
                <a:r>
                  <a:rPr lang="en-US" altLang="zh-TW" dirty="0" smtClean="0"/>
                  <a:t>, and the change only makes the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𝐷𝐹𝑆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𝑁𝑢𝑚𝑏𝑒𝑟</m:t>
                    </m:r>
                  </m:oMath>
                </a14:m>
                <a:r>
                  <a:rPr lang="en-US" altLang="zh-TW" dirty="0" smtClean="0"/>
                  <a:t> larger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81" t="-3504" b="-202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440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Let G = (V, E) be a directed graph, and let T be a </a:t>
            </a:r>
            <a:r>
              <a:rPr lang="en-US" altLang="zh-TW" dirty="0" smtClean="0">
                <a:solidFill>
                  <a:srgbClr val="0000CC"/>
                </a:solidFill>
              </a:rPr>
              <a:t>DFS tree</a:t>
            </a:r>
            <a:r>
              <a:rPr lang="en-US" altLang="zh-TW" dirty="0" smtClean="0"/>
              <a:t> of G. </a:t>
            </a:r>
          </a:p>
          <a:p>
            <a:r>
              <a:rPr lang="en-US" altLang="zh-TW" dirty="0" smtClean="0"/>
              <a:t>Prove that the </a:t>
            </a:r>
            <a:r>
              <a:rPr lang="en-US" altLang="zh-TW" dirty="0" smtClean="0">
                <a:solidFill>
                  <a:srgbClr val="FF0000"/>
                </a:solidFill>
              </a:rPr>
              <a:t>intersection</a:t>
            </a:r>
            <a:r>
              <a:rPr lang="en-US" altLang="zh-TW" dirty="0" smtClean="0"/>
              <a:t> of </a:t>
            </a:r>
          </a:p>
          <a:p>
            <a:pPr lvl="1"/>
            <a:r>
              <a:rPr lang="en-US" altLang="zh-TW" dirty="0" smtClean="0">
                <a:solidFill>
                  <a:srgbClr val="0000CC"/>
                </a:solidFill>
              </a:rPr>
              <a:t>the edges of T </a:t>
            </a:r>
          </a:p>
          <a:p>
            <a:pPr lvl="1"/>
            <a:r>
              <a:rPr lang="en-US" altLang="zh-TW" dirty="0" smtClean="0">
                <a:solidFill>
                  <a:srgbClr val="0000CC"/>
                </a:solidFill>
              </a:rPr>
              <a:t>the edges of any strongly connected component </a:t>
            </a:r>
            <a:r>
              <a:rPr lang="en-US" altLang="zh-TW" dirty="0" smtClean="0"/>
              <a:t>of G </a:t>
            </a:r>
          </a:p>
          <a:p>
            <a:pPr lvl="1">
              <a:buNone/>
            </a:pPr>
            <a:r>
              <a:rPr lang="en-US" altLang="zh-TW" sz="3200" dirty="0"/>
              <a:t>form </a:t>
            </a:r>
            <a:r>
              <a:rPr lang="en-US" altLang="zh-TW" sz="3200" b="1" dirty="0">
                <a:solidFill>
                  <a:srgbClr val="FF0000"/>
                </a:solidFill>
              </a:rPr>
              <a:t>a</a:t>
            </a:r>
            <a:r>
              <a:rPr lang="en-US" altLang="zh-TW" sz="3200" dirty="0"/>
              <a:t> </a:t>
            </a:r>
            <a:r>
              <a:rPr lang="en-US" altLang="zh-TW" sz="3200" dirty="0" err="1">
                <a:solidFill>
                  <a:srgbClr val="FF0000"/>
                </a:solidFill>
              </a:rPr>
              <a:t>subtree</a:t>
            </a:r>
            <a:r>
              <a:rPr lang="en-US" altLang="zh-TW" sz="3200" dirty="0">
                <a:solidFill>
                  <a:srgbClr val="FF0000"/>
                </a:solidFill>
              </a:rPr>
              <a:t> of T</a:t>
            </a:r>
            <a:endParaRPr lang="zh-TW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橢圓 29"/>
          <p:cNvSpPr/>
          <p:nvPr/>
        </p:nvSpPr>
        <p:spPr>
          <a:xfrm>
            <a:off x="6300192" y="1052736"/>
            <a:ext cx="1008112" cy="79208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Proof by </a:t>
            </a:r>
            <a:r>
              <a:rPr lang="en-US" altLang="zh-TW" b="1" dirty="0" smtClean="0"/>
              <a:t>contradiction</a:t>
            </a:r>
          </a:p>
          <a:p>
            <a:pPr lvl="1"/>
            <a:r>
              <a:rPr lang="en-US" altLang="zh-TW" dirty="0" smtClean="0"/>
              <a:t>Suppose the intersection are </a:t>
            </a:r>
            <a:r>
              <a:rPr lang="en-US" altLang="zh-TW" dirty="0" smtClean="0">
                <a:solidFill>
                  <a:srgbClr val="FF0000"/>
                </a:solidFill>
              </a:rPr>
              <a:t>two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subtrees</a:t>
            </a:r>
            <a:r>
              <a:rPr lang="en-US" altLang="zh-TW" dirty="0" smtClean="0"/>
              <a:t> (T1, T2).</a:t>
            </a:r>
          </a:p>
          <a:p>
            <a:pPr lvl="1"/>
            <a:r>
              <a:rPr lang="en-US" altLang="zh-TW" dirty="0" smtClean="0"/>
              <a:t>Because T1 and T2 are </a:t>
            </a:r>
            <a:r>
              <a:rPr lang="en-US" altLang="zh-TW" dirty="0" smtClean="0">
                <a:solidFill>
                  <a:srgbClr val="0000CC"/>
                </a:solidFill>
              </a:rPr>
              <a:t>strongly connected component , </a:t>
            </a:r>
            <a:r>
              <a:rPr lang="en-US" altLang="zh-TW" dirty="0" smtClean="0"/>
              <a:t>there is a cross edge from T1 to T2</a:t>
            </a:r>
          </a:p>
          <a:p>
            <a:pPr lvl="1"/>
            <a:r>
              <a:rPr lang="en-US" altLang="zh-TW" dirty="0" smtClean="0"/>
              <a:t>However, if DFS starts from T1, it will go through the unmarked vertexes in T2</a:t>
            </a:r>
          </a:p>
          <a:p>
            <a:pPr lvl="1">
              <a:buNone/>
            </a:pPr>
            <a:r>
              <a:rPr lang="en-US" altLang="zh-TW" dirty="0" smtClean="0">
                <a:latin typeface="cmsy10"/>
              </a:rPr>
              <a:t>	) </a:t>
            </a:r>
            <a:r>
              <a:rPr lang="en-US" altLang="zh-TW" dirty="0" smtClean="0"/>
              <a:t>T1 and T2 will be in the same </a:t>
            </a:r>
            <a:r>
              <a:rPr lang="en-US" altLang="zh-TW" dirty="0" err="1" smtClean="0"/>
              <a:t>subtree</a:t>
            </a:r>
            <a:r>
              <a:rPr lang="en-US" altLang="zh-TW" dirty="0" smtClean="0"/>
              <a:t>       </a:t>
            </a:r>
          </a:p>
          <a:p>
            <a:pPr lvl="1">
              <a:buNone/>
            </a:pPr>
            <a:r>
              <a:rPr lang="en-US" altLang="zh-TW" dirty="0" smtClean="0"/>
              <a:t>         (Contradiction)</a:t>
            </a:r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sp>
        <p:nvSpPr>
          <p:cNvPr id="11" name="等腰三角形 10"/>
          <p:cNvSpPr/>
          <p:nvPr/>
        </p:nvSpPr>
        <p:spPr>
          <a:xfrm>
            <a:off x="6433634" y="1268760"/>
            <a:ext cx="216024" cy="216024"/>
          </a:xfrm>
          <a:prstGeom prst="triangl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等腰三角形 11"/>
          <p:cNvSpPr/>
          <p:nvPr/>
        </p:nvSpPr>
        <p:spPr>
          <a:xfrm>
            <a:off x="6865682" y="1268760"/>
            <a:ext cx="360040" cy="360040"/>
          </a:xfrm>
          <a:prstGeom prst="triangl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接點 12"/>
          <p:cNvCxnSpPr>
            <a:stCxn id="11" idx="0"/>
            <a:endCxn id="15" idx="3"/>
          </p:cNvCxnSpPr>
          <p:nvPr/>
        </p:nvCxnSpPr>
        <p:spPr>
          <a:xfrm flipV="1">
            <a:off x="6541646" y="959637"/>
            <a:ext cx="201111" cy="309123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線接點 13"/>
          <p:cNvCxnSpPr>
            <a:stCxn id="15" idx="5"/>
            <a:endCxn id="12" idx="0"/>
          </p:cNvCxnSpPr>
          <p:nvPr/>
        </p:nvCxnSpPr>
        <p:spPr>
          <a:xfrm>
            <a:off x="6844591" y="959637"/>
            <a:ext cx="201111" cy="309123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橢圓 14"/>
          <p:cNvSpPr/>
          <p:nvPr/>
        </p:nvSpPr>
        <p:spPr>
          <a:xfrm>
            <a:off x="6721666" y="836712"/>
            <a:ext cx="144016" cy="14401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等腰三角形 21"/>
          <p:cNvSpPr/>
          <p:nvPr/>
        </p:nvSpPr>
        <p:spPr>
          <a:xfrm>
            <a:off x="7822934" y="1259468"/>
            <a:ext cx="216024" cy="216024"/>
          </a:xfrm>
          <a:prstGeom prst="triangl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等腰三角形 22"/>
          <p:cNvSpPr/>
          <p:nvPr/>
        </p:nvSpPr>
        <p:spPr>
          <a:xfrm>
            <a:off x="8254982" y="1259468"/>
            <a:ext cx="360040" cy="360040"/>
          </a:xfrm>
          <a:prstGeom prst="triangl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4" name="直線接點 23"/>
          <p:cNvCxnSpPr>
            <a:stCxn id="22" idx="0"/>
            <a:endCxn id="26" idx="3"/>
          </p:cNvCxnSpPr>
          <p:nvPr/>
        </p:nvCxnSpPr>
        <p:spPr>
          <a:xfrm flipV="1">
            <a:off x="7930946" y="950345"/>
            <a:ext cx="201111" cy="309123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直線接點 24"/>
          <p:cNvCxnSpPr>
            <a:stCxn id="26" idx="5"/>
            <a:endCxn id="23" idx="0"/>
          </p:cNvCxnSpPr>
          <p:nvPr/>
        </p:nvCxnSpPr>
        <p:spPr>
          <a:xfrm>
            <a:off x="8233891" y="950345"/>
            <a:ext cx="201111" cy="309123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橢圓 25"/>
          <p:cNvSpPr/>
          <p:nvPr/>
        </p:nvSpPr>
        <p:spPr>
          <a:xfrm>
            <a:off x="8110966" y="827420"/>
            <a:ext cx="144016" cy="1440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/>
          <p:cNvSpPr/>
          <p:nvPr/>
        </p:nvSpPr>
        <p:spPr>
          <a:xfrm>
            <a:off x="7668344" y="1691516"/>
            <a:ext cx="5252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/>
              <a:t>T1</a:t>
            </a:r>
            <a:endParaRPr lang="zh-TW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8281276" y="1691516"/>
            <a:ext cx="413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T2</a:t>
            </a:r>
            <a:endParaRPr lang="zh-TW" altLang="en-US" dirty="0"/>
          </a:p>
        </p:txBody>
      </p:sp>
      <p:cxnSp>
        <p:nvCxnSpPr>
          <p:cNvPr id="32" name="弧形接點 31"/>
          <p:cNvCxnSpPr>
            <a:stCxn id="22" idx="3"/>
            <a:endCxn id="23" idx="3"/>
          </p:cNvCxnSpPr>
          <p:nvPr/>
        </p:nvCxnSpPr>
        <p:spPr>
          <a:xfrm rot="16200000" flipH="1">
            <a:off x="8110966" y="1295472"/>
            <a:ext cx="144016" cy="504056"/>
          </a:xfrm>
          <a:prstGeom prst="curvedConnector3">
            <a:avLst>
              <a:gd name="adj1" fmla="val 258732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7380312" y="12594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cmsy10"/>
              </a:rPr>
              <a:t>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RACE@OKII9FVF81V9GRMN" val="3972"/>
  <p:tag name="DEFAULTDISPLAYSOURCE" val="\documentclass{article}\pagestyle{empty}&#10;\begin{document}&#10;&#10;\end{document}&#10;"/>
  <p:tag name="EMBEDFONTS" val="1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2293</TotalTime>
  <Words>626</Words>
  <Application>Microsoft Office PowerPoint</Application>
  <PresentationFormat>如螢幕大小 (4:3)</PresentationFormat>
  <Paragraphs>63</Paragraphs>
  <Slides>9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6" baseType="lpstr">
      <vt:lpstr>Wingdings</vt:lpstr>
      <vt:lpstr>新細明體</vt:lpstr>
      <vt:lpstr>Cambria Math</vt:lpstr>
      <vt:lpstr>Arial</vt:lpstr>
      <vt:lpstr>Calibri</vt:lpstr>
      <vt:lpstr>cmsy10</vt:lpstr>
      <vt:lpstr>Office 佈景主題</vt:lpstr>
      <vt:lpstr>Algorithms  Homework Assignment #9</vt:lpstr>
      <vt:lpstr>Problem 1</vt:lpstr>
      <vt:lpstr>Problem 1 (cont.)</vt:lpstr>
      <vt:lpstr>Problem 2</vt:lpstr>
      <vt:lpstr>Problem 2 (cont.)</vt:lpstr>
      <vt:lpstr>Problem 3</vt:lpstr>
      <vt:lpstr>Problem 3 (cont.)</vt:lpstr>
      <vt:lpstr>Problem 5</vt:lpstr>
      <vt:lpstr>Problem 5 (cont.)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 Homework Assignment #9</dc:title>
  <dc:creator>grace</dc:creator>
  <cp:lastModifiedBy>Lai_Jui-Shun</cp:lastModifiedBy>
  <cp:revision>75</cp:revision>
  <dcterms:created xsi:type="dcterms:W3CDTF">2012-06-02T21:26:03Z</dcterms:created>
  <dcterms:modified xsi:type="dcterms:W3CDTF">2013-06-11T13:41:31Z</dcterms:modified>
</cp:coreProperties>
</file>