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1571"/>
  </p:normalViewPr>
  <p:slideViewPr>
    <p:cSldViewPr snapToGrid="0" snapToObjects="1">
      <p:cViewPr varScale="1">
        <p:scale>
          <a:sx n="61" d="100"/>
          <a:sy n="61" d="100"/>
        </p:scale>
        <p:origin x="18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edit the equation: using </a:t>
            </a:r>
            <a:r>
              <a:rPr lang="en-US" dirty="0" err="1" smtClean="0"/>
              <a:t>Latexit</a:t>
            </a:r>
            <a:r>
              <a:rPr lang="en-US" dirty="0" smtClean="0"/>
              <a:t> (OS X) or </a:t>
            </a:r>
            <a:r>
              <a:rPr lang="en-US" b="0" dirty="0" err="1" smtClean="0"/>
              <a:t>Laeqed</a:t>
            </a:r>
            <a:r>
              <a:rPr lang="en-US" b="0" baseline="0" smtClean="0"/>
              <a:t> (Windows, Linux)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(\</a:t>
            </a:r>
            <a:r>
              <a:rPr lang="ro-RO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sum</a:t>
            </a:r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_{x_{i} \in R}^{} x_{i}) \</a:t>
            </a:r>
            <a:r>
              <a:rPr lang="ro-RO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equiv</a:t>
            </a:r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0 \</a:t>
            </a:r>
            <a:r>
              <a:rPr lang="ro-RO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bmod</a:t>
            </a:r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n</a:t>
            </a:r>
          </a:p>
          <a:p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</a:t>
            </a:r>
            <a:r>
              <a:rPr lang="ro-RO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end</a:t>
            </a:r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ro-RO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aligned</a:t>
            </a:r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</a:t>
            </a:r>
          </a:p>
          <a:p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</a:t>
            </a:r>
            <a:r>
              <a:rPr lang="ro-RO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end</a:t>
            </a:r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ro-RO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equation</a:t>
            </a:r>
            <a:r>
              <a:rPr lang="ro-RO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 S_{1} = x_{1}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 S_{2} = x_{1} + x_{2}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 S_{3} = x_{1} + x_{2} + x_{3}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 ...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 S_{n} = x_{1} + x_{2} + x_{3} + ... + x_{n}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/>
            </a:pPr>
            <a:r>
              <a:rPr sz="8000"/>
              <a:t>Algorithms HW7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Willy Chang, Wei-Shao Tang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3.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Let A and B be two sets, both with </a:t>
            </a:r>
            <a:r>
              <a:rPr sz="3100" i="1">
                <a:latin typeface="Helvetica"/>
                <a:ea typeface="Helvetica"/>
                <a:cs typeface="Helvetica"/>
                <a:sym typeface="Helvetica"/>
              </a:rPr>
              <a:t>n</a:t>
            </a:r>
            <a:r>
              <a:rPr sz="3100">
                <a:latin typeface="Helvetica"/>
                <a:ea typeface="Helvetica"/>
                <a:cs typeface="Helvetica"/>
                <a:sym typeface="Helvetica"/>
              </a:rPr>
              <a:t> elements, such that A resides in computer P and B in computer Q.</a:t>
            </a: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P and Q can communicate by sending messages, and they can perform any kind of local computation.</a:t>
            </a: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Design an algorithm to find the nth smallest element (</a:t>
            </a:r>
            <a:r>
              <a:rPr sz="3100" b="1">
                <a:latin typeface="Helvetica"/>
                <a:ea typeface="Helvetica"/>
                <a:cs typeface="Helvetica"/>
                <a:sym typeface="Helvetica"/>
              </a:rPr>
              <a:t>i.e., the median</a:t>
            </a:r>
            <a:r>
              <a:rPr sz="3100">
                <a:latin typeface="Helvetica"/>
                <a:ea typeface="Helvetica"/>
                <a:cs typeface="Helvetica"/>
                <a:sym typeface="Helvetica"/>
              </a:rPr>
              <a:t>) of the union of A and B.</a:t>
            </a:r>
          </a:p>
          <a:p>
            <a:pPr marL="827263" lvl="1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You can assume, for simplicity, that </a:t>
            </a:r>
            <a:r>
              <a:rPr sz="3100">
                <a:solidFill>
                  <a:srgbClr val="0326CC"/>
                </a:solidFill>
                <a:latin typeface="Helvetica"/>
                <a:ea typeface="Helvetica"/>
                <a:cs typeface="Helvetica"/>
                <a:sym typeface="Helvetica"/>
              </a:rPr>
              <a:t>all the elements are distinct</a:t>
            </a:r>
            <a:r>
              <a:rPr sz="310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827263" lvl="1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Your goal is to </a:t>
            </a:r>
            <a:r>
              <a:rPr sz="3100">
                <a:solidFill>
                  <a:srgbClr val="0326CC"/>
                </a:solidFill>
                <a:latin typeface="Helvetica"/>
                <a:ea typeface="Helvetica"/>
                <a:cs typeface="Helvetica"/>
                <a:sym typeface="Helvetica"/>
              </a:rPr>
              <a:t>minimise the number of messages</a:t>
            </a:r>
            <a:r>
              <a:rPr sz="3100">
                <a:latin typeface="Helvetica"/>
                <a:ea typeface="Helvetica"/>
                <a:cs typeface="Helvetica"/>
                <a:sym typeface="Helvetica"/>
              </a:rPr>
              <a:t>, where a message can contain one element or one integer.</a:t>
            </a:r>
          </a:p>
          <a:p>
            <a:pPr marL="827263" lvl="1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Please present your algorithm in an adequate pseudo code and make assumptions wherever necessary.</a:t>
            </a:r>
          </a:p>
          <a:p>
            <a:pPr marL="827263" lvl="1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What is the number of messages in the worst case?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500">
                <a:latin typeface="Helvetica"/>
                <a:ea typeface="Helvetica"/>
                <a:cs typeface="Helvetica"/>
                <a:sym typeface="Helvetica"/>
              </a:rPr>
              <a:t>For A, B, we have them performed </a:t>
            </a:r>
            <a:r>
              <a:rPr sz="3500" b="1">
                <a:latin typeface="Helvetica"/>
                <a:ea typeface="Helvetica"/>
                <a:cs typeface="Helvetica"/>
                <a:sym typeface="Helvetica"/>
              </a:rPr>
              <a:t>FindNthElement.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500" b="1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500" b="1">
                <a:latin typeface="Helvetica"/>
                <a:ea typeface="Helvetica"/>
                <a:cs typeface="Helvetica"/>
                <a:sym typeface="Helvetica"/>
              </a:rPr>
              <a:t>FindNthElement</a:t>
            </a:r>
            <a:r>
              <a:rPr sz="3500">
                <a:latin typeface="Helvetica"/>
                <a:ea typeface="Helvetica"/>
                <a:cs typeface="Helvetica"/>
                <a:sym typeface="Helvetica"/>
              </a:rPr>
              <a:t>(X, Left, Right)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500">
                <a:latin typeface="Helvetica"/>
                <a:ea typeface="Helvetica"/>
                <a:cs typeface="Helvetica"/>
                <a:sym typeface="Helvetica"/>
              </a:rPr>
              <a:t>Input: : </a:t>
            </a:r>
            <a:r>
              <a:rPr sz="3500">
                <a:solidFill>
                  <a:srgbClr val="0326CC"/>
                </a:solidFill>
                <a:latin typeface="Helvetica"/>
                <a:ea typeface="Helvetica"/>
                <a:cs typeface="Helvetica"/>
                <a:sym typeface="Helvetica"/>
              </a:rPr>
              <a:t>X </a:t>
            </a:r>
            <a:r>
              <a:rPr sz="3500">
                <a:latin typeface="Helvetica"/>
                <a:ea typeface="Helvetica"/>
                <a:cs typeface="Helvetica"/>
                <a:sym typeface="Helvetica"/>
              </a:rPr>
              <a:t>(the </a:t>
            </a:r>
            <a:r>
              <a:rPr sz="3500" b="1" i="1">
                <a:latin typeface="Helvetica"/>
                <a:ea typeface="Helvetica"/>
                <a:cs typeface="Helvetica"/>
                <a:sym typeface="Helvetica"/>
              </a:rPr>
              <a:t>sorted</a:t>
            </a:r>
            <a:r>
              <a:rPr sz="3500">
                <a:latin typeface="Helvetica"/>
                <a:ea typeface="Helvetica"/>
                <a:cs typeface="Helvetica"/>
                <a:sym typeface="Helvetica"/>
              </a:rPr>
              <a:t> array that stores the set)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500">
                <a:solidFill>
                  <a:srgbClr val="0326CC"/>
                </a:solidFill>
                <a:latin typeface="Helvetica"/>
                <a:ea typeface="Helvetica"/>
                <a:cs typeface="Helvetica"/>
                <a:sym typeface="Helvetica"/>
              </a:rPr>
              <a:t>Left </a:t>
            </a:r>
            <a:r>
              <a:rPr sz="3500">
                <a:latin typeface="Helvetica"/>
                <a:ea typeface="Helvetica"/>
                <a:cs typeface="Helvetica"/>
                <a:sym typeface="Helvetica"/>
              </a:rPr>
              <a:t>(the left boundary of the remaining array, set to 1 initially) 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500">
                <a:solidFill>
                  <a:srgbClr val="0326CC"/>
                </a:solidFill>
                <a:latin typeface="Helvetica"/>
                <a:ea typeface="Helvetica"/>
                <a:cs typeface="Helvetica"/>
                <a:sym typeface="Helvetica"/>
              </a:rPr>
              <a:t>Right </a:t>
            </a:r>
            <a:r>
              <a:rPr sz="3500">
                <a:latin typeface="Helvetica"/>
                <a:ea typeface="Helvetica"/>
                <a:cs typeface="Helvetica"/>
                <a:sym typeface="Helvetica"/>
              </a:rPr>
              <a:t>(the right boundary of the remaining array, set to n initially)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500">
                <a:latin typeface="Helvetica"/>
                <a:ea typeface="Helvetica"/>
                <a:cs typeface="Helvetica"/>
                <a:sym typeface="Helvetica"/>
              </a:rPr>
              <a:t>Output: the nth smallest element of the union of A and B.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952500" y="2388347"/>
            <a:ext cx="11099800" cy="6899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Algorithm </a:t>
            </a:r>
            <a:r>
              <a:rPr lang="en-US" sz="2400" b="1" dirty="0" err="1">
                <a:latin typeface="Helvetica"/>
                <a:ea typeface="Helvetica"/>
                <a:cs typeface="Helvetica"/>
                <a:sym typeface="Helvetica"/>
              </a:rPr>
              <a:t>FindNthElement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(X, Left, Right)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Middle:= Floor(Left + Right / 2);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EvenFlag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:= (Right - Left) mod 2;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my_mid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:= X[Middle];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Send(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my_mid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);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Receive(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other_mid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);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endParaRPr lang="en-US" sz="2400" dirty="0">
              <a:solidFill>
                <a:srgbClr val="006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if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my_mid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=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other_mid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then</a:t>
            </a:r>
            <a:endParaRPr lang="en-US"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return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my_mid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if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Left = Right </a:t>
            </a: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then</a:t>
            </a:r>
            <a:endParaRPr lang="en-US"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return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min(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my_mid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other_mid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);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endParaRPr lang="en-US"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if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my_mid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&gt;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other_mid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then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FindNthElement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(X, Left, Middle);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else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FindNthElement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(X, Middle +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EvenFlag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, Right);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r>
              <a:rPr lang="en-US" sz="2400" b="1" dirty="0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  <a:p>
            <a:pPr marL="0" lvl="0" indent="0" defTabSz="411479">
              <a:spcBef>
                <a:spcPts val="0"/>
              </a:spcBef>
              <a:buSzTx/>
              <a:buNone/>
              <a:tabLst>
                <a:tab pos="317500" algn="l"/>
                <a:tab pos="635000" algn="l"/>
                <a:tab pos="952500" algn="l"/>
                <a:tab pos="1270000" algn="l"/>
                <a:tab pos="1587500" algn="l"/>
                <a:tab pos="1917700" algn="l"/>
                <a:tab pos="2235200" algn="l"/>
                <a:tab pos="2552700" algn="l"/>
                <a:tab pos="2870200" algn="l"/>
                <a:tab pos="3187700" algn="l"/>
                <a:tab pos="3517900" algn="l"/>
                <a:tab pos="3835400" algn="l"/>
              </a:tabLst>
              <a:defRPr sz="1800"/>
            </a:pPr>
            <a:endParaRPr sz="2400" b="1" dirty="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3 (Cont’d).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3100">
              <a:latin typeface="Helvetica"/>
              <a:ea typeface="Helvetica"/>
              <a:cs typeface="Helvetica"/>
              <a:sym typeface="Helvetica"/>
            </a:endParaRPr>
          </a:p>
          <a:p>
            <a:pPr marL="382763" lvl="0" indent="-382763" defTabSz="4572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3100">
                <a:latin typeface="Helvetica"/>
                <a:ea typeface="Helvetica"/>
                <a:cs typeface="Helvetica"/>
                <a:sym typeface="Helvetica"/>
              </a:rPr>
              <a:t>Worst case: 2*log n (one exchange takes 2 times, it takes log n exchange if each number of elements decrease by half every time.)</a:t>
            </a:r>
          </a:p>
        </p:txBody>
      </p:sp>
      <p:graphicFrame>
        <p:nvGraphicFramePr>
          <p:cNvPr id="46" name="Table 46"/>
          <p:cNvGraphicFramePr/>
          <p:nvPr>
            <p:extLst>
              <p:ext uri="{D42A27DB-BD31-4B8C-83A1-F6EECF244321}">
                <p14:modId xmlns:p14="http://schemas.microsoft.com/office/powerpoint/2010/main" val="2145174067"/>
              </p:ext>
            </p:extLst>
          </p:nvPr>
        </p:nvGraphicFramePr>
        <p:xfrm>
          <a:off x="2184400" y="2530039"/>
          <a:ext cx="8177157" cy="4693521"/>
        </p:xfrm>
        <a:graphic>
          <a:graphicData uri="http://schemas.openxmlformats.org/drawingml/2006/table">
            <a:tbl>
              <a:tblPr bandRow="1">
                <a:tableStyleId>{2708684C-4D16-4618-839F-0558EEFCDFE6}</a:tableStyleId>
              </a:tblPr>
              <a:tblGrid>
                <a:gridCol w="2725719"/>
                <a:gridCol w="2725719"/>
                <a:gridCol w="2725719"/>
              </a:tblGrid>
              <a:tr h="1564507"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{1, </a:t>
                      </a:r>
                      <a:r>
                        <a:rPr sz="2600">
                          <a:sym typeface="Helvetica"/>
                        </a:rPr>
                        <a:t>2</a:t>
                      </a:r>
                      <a:r>
                        <a:rPr sz="2600"/>
                        <a:t>, 3}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{4, </a:t>
                      </a:r>
                      <a:r>
                        <a:rPr sz="2600">
                          <a:sym typeface="Helvetica"/>
                        </a:rPr>
                        <a:t>5</a:t>
                      </a:r>
                      <a:r>
                        <a:rPr sz="2600"/>
                        <a:t>, 6}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</a:tr>
              <a:tr h="1564507">
                <a:tc>
                  <a:txBody>
                    <a:bodyPr/>
                    <a:lstStyle/>
                    <a:p>
                      <a:pPr lvl="0" defTabSz="914400"/>
                      <a:r>
                        <a:rPr sz="2600" dirty="0"/>
                        <a:t>{</a:t>
                      </a:r>
                      <a:r>
                        <a:rPr sz="2600" dirty="0">
                          <a:sym typeface="Helvetica"/>
                        </a:rPr>
                        <a:t>2</a:t>
                      </a:r>
                      <a:r>
                        <a:rPr sz="2600" dirty="0"/>
                        <a:t>, 3}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{</a:t>
                      </a:r>
                      <a:r>
                        <a:rPr sz="2600">
                          <a:sym typeface="Helvetica"/>
                        </a:rPr>
                        <a:t>4</a:t>
                      </a:r>
                      <a:r>
                        <a:rPr sz="2600"/>
                        <a:t>, 5}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</a:tr>
              <a:tr h="1564507"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{3}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/>
                        <a:t>{4}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 dirty="0"/>
                        <a:t>min(3, 4) = 3</a:t>
                      </a:r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4.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 dirty="0"/>
              <a:t>Design an algorithm that, given a set of integers S = { </a:t>
            </a:r>
            <a:r>
              <a:rPr sz="5000" dirty="0"/>
              <a:t>x</a:t>
            </a:r>
            <a:r>
              <a:rPr sz="2500" dirty="0"/>
              <a:t>1</a:t>
            </a:r>
            <a:r>
              <a:rPr sz="3600" dirty="0"/>
              <a:t>, </a:t>
            </a:r>
            <a:r>
              <a:rPr sz="5000" dirty="0"/>
              <a:t>x</a:t>
            </a:r>
            <a:r>
              <a:rPr sz="2500" dirty="0"/>
              <a:t>2</a:t>
            </a:r>
            <a:r>
              <a:rPr sz="3600" dirty="0"/>
              <a:t> …. , </a:t>
            </a:r>
            <a:r>
              <a:rPr sz="5000" dirty="0"/>
              <a:t>x</a:t>
            </a:r>
            <a:r>
              <a:rPr sz="2500" dirty="0"/>
              <a:t>n</a:t>
            </a:r>
            <a:r>
              <a:rPr sz="3600" dirty="0"/>
              <a:t> }, find a nonempty subset of S named R, such that</a:t>
            </a:r>
          </a:p>
          <a:p>
            <a:pPr lvl="0">
              <a:defRPr sz="1800"/>
            </a:pPr>
            <a:endParaRPr sz="3600" dirty="0"/>
          </a:p>
          <a:p>
            <a:pPr lvl="0">
              <a:defRPr sz="1800"/>
            </a:pPr>
            <a:r>
              <a:rPr sz="3600" dirty="0"/>
              <a:t>Before presenting your algorithm, please argue why such a nonempty subset must exist.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71221"/>
          <a:stretch/>
        </p:blipFill>
        <p:spPr>
          <a:xfrm>
            <a:off x="4631069" y="5555364"/>
            <a:ext cx="3742661" cy="93955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4. (Cont’d)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xfrm>
            <a:off x="952500" y="2609850"/>
            <a:ext cx="11099800" cy="62865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 dirty="0"/>
              <a:t>Design an algorithm that, given a set of integers S = { </a:t>
            </a:r>
            <a:r>
              <a:rPr sz="5000" dirty="0"/>
              <a:t>x</a:t>
            </a:r>
            <a:r>
              <a:rPr sz="2500" dirty="0"/>
              <a:t>1</a:t>
            </a:r>
            <a:r>
              <a:rPr sz="3600" dirty="0"/>
              <a:t>, </a:t>
            </a:r>
            <a:r>
              <a:rPr sz="5000" dirty="0"/>
              <a:t>x</a:t>
            </a:r>
            <a:r>
              <a:rPr sz="2500" dirty="0"/>
              <a:t>2</a:t>
            </a:r>
            <a:r>
              <a:rPr sz="3600" dirty="0"/>
              <a:t> …. , </a:t>
            </a:r>
            <a:r>
              <a:rPr sz="5000" dirty="0"/>
              <a:t>x</a:t>
            </a:r>
            <a:r>
              <a:rPr sz="2500" dirty="0"/>
              <a:t>n</a:t>
            </a:r>
            <a:r>
              <a:rPr sz="3600" dirty="0"/>
              <a:t> }, find a nonempty subset of S named R, such that</a:t>
            </a:r>
          </a:p>
          <a:p>
            <a:pPr lvl="0">
              <a:defRPr sz="1800"/>
            </a:pPr>
            <a:endParaRPr sz="3600" dirty="0"/>
          </a:p>
          <a:p>
            <a:pPr lvl="0">
              <a:defRPr sz="1800"/>
            </a:pPr>
            <a:r>
              <a:rPr sz="3600" i="1" dirty="0">
                <a:solidFill>
                  <a:srgbClr val="EC5D57"/>
                </a:solidFill>
              </a:rPr>
              <a:t>To say in plain English, we want to find a subset R which sum is dividable by n.</a:t>
            </a:r>
          </a:p>
          <a:p>
            <a:pPr lvl="0">
              <a:defRPr sz="1800"/>
            </a:pPr>
            <a:r>
              <a:rPr sz="3600" dirty="0"/>
              <a:t>Before presenting your algorithm, please argue why such a nonempty subset must exist.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71221"/>
          <a:stretch/>
        </p:blipFill>
        <p:spPr>
          <a:xfrm>
            <a:off x="4631069" y="4813546"/>
            <a:ext cx="3742661" cy="93955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4. (Cont’d)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xfrm>
            <a:off x="952500" y="26098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311150" lvl="0" indent="-311150" defTabSz="408940">
              <a:spcBef>
                <a:spcPts val="2900"/>
              </a:spcBef>
              <a:defRPr sz="1800"/>
            </a:pPr>
            <a:r>
              <a:rPr sz="2520"/>
              <a:t>The nonempty subset must exist:</a:t>
            </a:r>
          </a:p>
          <a:p>
            <a:pPr marL="311150" lvl="0" indent="-311150" defTabSz="408940">
              <a:spcBef>
                <a:spcPts val="2900"/>
              </a:spcBef>
              <a:defRPr sz="1800"/>
            </a:pPr>
            <a:endParaRPr sz="2520"/>
          </a:p>
          <a:p>
            <a:pPr marL="311150" lvl="0" indent="-311150" defTabSz="408940">
              <a:spcBef>
                <a:spcPts val="2900"/>
              </a:spcBef>
              <a:defRPr sz="1800"/>
            </a:pPr>
            <a:endParaRPr sz="2520"/>
          </a:p>
          <a:p>
            <a:pPr marL="311150" lvl="0" indent="-311150" defTabSz="408940">
              <a:spcBef>
                <a:spcPts val="2900"/>
              </a:spcBef>
              <a:defRPr sz="1800"/>
            </a:pPr>
            <a:r>
              <a:rPr sz="2520"/>
              <a:t>Among all </a:t>
            </a:r>
            <a:r>
              <a:rPr sz="2520" i="1"/>
              <a:t>S</a:t>
            </a:r>
            <a:r>
              <a:rPr sz="2520"/>
              <a:t>, either one of them is dividable by n (reminder is 0), or two of them which have the same reminder. </a:t>
            </a:r>
          </a:p>
          <a:p>
            <a:pPr marL="622300" lvl="1" indent="-311150" defTabSz="408940">
              <a:spcBef>
                <a:spcPts val="2900"/>
              </a:spcBef>
              <a:defRPr sz="1800"/>
            </a:pPr>
            <a:r>
              <a:rPr sz="2520"/>
              <a:t>(since we got n-1 reminders and n items of S, by pigeonhole principle.)</a:t>
            </a:r>
          </a:p>
          <a:p>
            <a:pPr marL="311150" lvl="0" indent="-311150" defTabSz="408940">
              <a:spcBef>
                <a:spcPts val="2900"/>
              </a:spcBef>
              <a:defRPr sz="1800"/>
            </a:pPr>
            <a:r>
              <a:rPr sz="2520"/>
              <a:t>If two of them have the same reminder, we can get the subset by find their difference, which cannot be empty since each S is not identical.</a:t>
            </a:r>
          </a:p>
          <a:p>
            <a:pPr marL="311150" lvl="0" indent="-311150" defTabSz="408940">
              <a:spcBef>
                <a:spcPts val="2900"/>
              </a:spcBef>
              <a:defRPr sz="1800"/>
            </a:pPr>
            <a:r>
              <a:rPr sz="2520"/>
              <a:t>Hence, the non-empty subset must exist.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59447"/>
          <a:stretch/>
        </p:blipFill>
        <p:spPr>
          <a:xfrm>
            <a:off x="6778551" y="2140073"/>
            <a:ext cx="5273749" cy="28365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4. (Cont’d)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xfrm>
            <a:off x="952500" y="26098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351155" lvl="0" indent="-351155" defTabSz="461518">
              <a:spcBef>
                <a:spcPts val="3300"/>
              </a:spcBef>
              <a:defRPr sz="1800"/>
            </a:pPr>
            <a:r>
              <a:rPr sz="2844"/>
              <a:t>We can use an array to store the result of computing sum(S</a:t>
            </a:r>
            <a:r>
              <a:rPr sz="2212"/>
              <a:t>i</a:t>
            </a:r>
            <a:r>
              <a:rPr sz="2844"/>
              <a:t>) % n</a:t>
            </a:r>
            <a:r>
              <a:rPr sz="2212"/>
              <a:t>.</a:t>
            </a:r>
          </a:p>
          <a:p>
            <a:pPr marL="351155" lvl="0" indent="-351155" defTabSz="461518">
              <a:spcBef>
                <a:spcPts val="3300"/>
              </a:spcBef>
              <a:defRPr sz="1800"/>
            </a:pPr>
            <a:r>
              <a:rPr sz="2844"/>
              <a:t>According to the previous proof, we can expect:</a:t>
            </a:r>
          </a:p>
          <a:p>
            <a:pPr marL="702310" lvl="1" indent="-351155" defTabSz="461518">
              <a:spcBef>
                <a:spcPts val="3300"/>
              </a:spcBef>
              <a:defRPr sz="1800"/>
            </a:pPr>
            <a:r>
              <a:rPr sz="2844"/>
              <a:t>one of them is 0, and we’re done.</a:t>
            </a:r>
          </a:p>
          <a:p>
            <a:pPr marL="702310" lvl="1" indent="-351155" defTabSz="461518">
              <a:spcBef>
                <a:spcPts val="3300"/>
              </a:spcBef>
              <a:defRPr sz="1800"/>
            </a:pPr>
            <a:r>
              <a:rPr sz="2844"/>
              <a:t>two of them have the same value.</a:t>
            </a:r>
          </a:p>
          <a:p>
            <a:pPr marL="1053465" lvl="2" indent="-351155" defTabSz="461518">
              <a:spcBef>
                <a:spcPts val="3300"/>
              </a:spcBef>
              <a:defRPr sz="1800"/>
            </a:pPr>
            <a:r>
              <a:rPr sz="2844"/>
              <a:t>their difference is what we want.</a:t>
            </a:r>
          </a:p>
          <a:p>
            <a:pPr marL="351155" lvl="0" indent="-351155" defTabSz="461518">
              <a:spcBef>
                <a:spcPts val="3300"/>
              </a:spcBef>
              <a:defRPr sz="1800"/>
            </a:pPr>
            <a:r>
              <a:rPr sz="2844"/>
              <a:t>Note S</a:t>
            </a:r>
            <a:r>
              <a:rPr sz="2212"/>
              <a:t>i = </a:t>
            </a:r>
            <a:r>
              <a:rPr sz="2844"/>
              <a:t>S</a:t>
            </a:r>
            <a:r>
              <a:rPr sz="2212"/>
              <a:t>i-1 </a:t>
            </a:r>
            <a:r>
              <a:rPr sz="2844"/>
              <a:t>+ X</a:t>
            </a:r>
            <a:r>
              <a:rPr sz="2212"/>
              <a:t>i</a:t>
            </a:r>
          </a:p>
          <a:p>
            <a:pPr marL="351155" lvl="0" indent="-351155" defTabSz="461518">
              <a:spcBef>
                <a:spcPts val="3300"/>
              </a:spcBef>
              <a:defRPr sz="1800"/>
            </a:pPr>
            <a:r>
              <a:rPr sz="2844"/>
              <a:t>The order affects the output subset, but it doesn’t affect the existence of the solution.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4. (Cont’d)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xfrm>
            <a:off x="361311" y="2407007"/>
            <a:ext cx="12282179" cy="7095027"/>
          </a:xfrm>
          <a:prstGeom prst="rect">
            <a:avLst/>
          </a:prstGeom>
        </p:spPr>
        <p:txBody>
          <a:bodyPr/>
          <a:lstStyle/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Algorithm FindSubset(S, n)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sum := 0; </a:t>
            </a:r>
            <a:r>
              <a:rPr sz="2511" i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Si = Si-1 + Xi</a:t>
            </a:r>
            <a:endParaRPr sz="2511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self:=-1;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for</a:t>
            </a: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i := 0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to</a:t>
            </a: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n-1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2511" b="1" i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11" i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It happens to be all reminders of n</a:t>
            </a:r>
            <a:endParaRPr sz="2511">
              <a:solidFill>
                <a:srgbClr val="53585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count[i].exist := false;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sum := S[i] + sum;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k[i] := sum % n;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if</a:t>
            </a: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k[i] = 0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then</a:t>
            </a:r>
            <a:endParaRPr sz="2511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    self:= i; </a:t>
            </a:r>
            <a:r>
              <a:rPr sz="2511" i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If some of them is dividable by n</a:t>
            </a:r>
            <a:endParaRPr sz="2511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   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break;</a:t>
            </a:r>
            <a:endParaRPr sz="2511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else if</a:t>
            </a: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count[k[i]].exist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2511" i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 There's an array with the same reminder.</a:t>
            </a:r>
            <a:endParaRPr sz="2511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    count[k[i]].array2 := i;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            break;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else </a:t>
            </a:r>
            <a:r>
              <a:rPr sz="2511" i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 It’s the first one.</a:t>
            </a:r>
            <a:endParaRPr sz="2511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    count[k[i]].exist := true;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        count[k[i]].array1 := i;</a:t>
            </a:r>
          </a:p>
          <a:p>
            <a:pPr marL="0" lvl="0" indent="0" defTabSz="425195">
              <a:spcBef>
                <a:spcPts val="0"/>
              </a:spcBef>
              <a:buSz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1800"/>
            </a:pPr>
            <a:r>
              <a:rPr sz="2511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sz="2511" b="1">
                <a:latin typeface="Helvetica"/>
                <a:ea typeface="Helvetica"/>
                <a:cs typeface="Helvetica"/>
                <a:sym typeface="Helvetica"/>
              </a:rPr>
              <a:t>od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Problem 4. (Cont’d)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46362" y="2283983"/>
            <a:ext cx="12712076" cy="7343365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sz="28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Determine the subset array range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if</a:t>
            </a: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self != -1 </a:t>
            </a: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28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The self array</a:t>
            </a:r>
            <a:endParaRPr sz="2800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    start:= 0;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    end:= i;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    else </a:t>
            </a:r>
            <a:r>
              <a:rPr sz="2800" i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// We want </a:t>
            </a:r>
            <a:r>
              <a:rPr sz="2800" b="1" i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Si - Sj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    start:=count[k[i]].array1+1;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    end:= count[k[i]].array2;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endParaRPr sz="2800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for</a:t>
            </a: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j := start </a:t>
            </a: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to</a:t>
            </a: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end </a:t>
            </a: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2800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    print S[j];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od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2800" b="1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1017</Words>
  <Application>Microsoft Macintosh PowerPoint</Application>
  <PresentationFormat>Custom</PresentationFormat>
  <Paragraphs>128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Helvetica</vt:lpstr>
      <vt:lpstr>Helvetica Light</vt:lpstr>
      <vt:lpstr>Helvetica Neue</vt:lpstr>
      <vt:lpstr>White</vt:lpstr>
      <vt:lpstr>Algorithms HW7</vt:lpstr>
      <vt:lpstr>Problem 3.</vt:lpstr>
      <vt:lpstr>Problem 3 (Cont’d).</vt:lpstr>
      <vt:lpstr>Problem 3 (Cont’d).</vt:lpstr>
      <vt:lpstr>Problem 3 (Cont’d).</vt:lpstr>
      <vt:lpstr>Problem 4.</vt:lpstr>
      <vt:lpstr>Problem 4. (Cont’d)</vt:lpstr>
      <vt:lpstr>Problem 4. (Cont’d)</vt:lpstr>
      <vt:lpstr>Problem 4. (Cont’d)</vt:lpstr>
      <vt:lpstr>Problem 4. (Cont’d)</vt:lpstr>
      <vt:lpstr>Problem 4. (Cont’d)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HW7</dc:title>
  <cp:lastModifiedBy>Microsoft Office User</cp:lastModifiedBy>
  <cp:revision>5</cp:revision>
  <dcterms:modified xsi:type="dcterms:W3CDTF">2015-05-19T15:20:17Z</dcterms:modified>
</cp:coreProperties>
</file>