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70"/>
  </p:notesMasterIdLst>
  <p:handoutMasterIdLst>
    <p:handoutMasterId r:id="rId71"/>
  </p:handoutMasterIdLst>
  <p:sldIdLst>
    <p:sldId id="377" r:id="rId3"/>
    <p:sldId id="491" r:id="rId4"/>
    <p:sldId id="426" r:id="rId5"/>
    <p:sldId id="429" r:id="rId6"/>
    <p:sldId id="492" r:id="rId7"/>
    <p:sldId id="430" r:id="rId8"/>
    <p:sldId id="431" r:id="rId9"/>
    <p:sldId id="432" r:id="rId10"/>
    <p:sldId id="433" r:id="rId11"/>
    <p:sldId id="494" r:id="rId12"/>
    <p:sldId id="466" r:id="rId13"/>
    <p:sldId id="467" r:id="rId14"/>
    <p:sldId id="468" r:id="rId15"/>
    <p:sldId id="486" r:id="rId16"/>
    <p:sldId id="434" r:id="rId17"/>
    <p:sldId id="435" r:id="rId18"/>
    <p:sldId id="436" r:id="rId19"/>
    <p:sldId id="469" r:id="rId20"/>
    <p:sldId id="470" r:id="rId21"/>
    <p:sldId id="495" r:id="rId22"/>
    <p:sldId id="437" r:id="rId23"/>
    <p:sldId id="438" r:id="rId24"/>
    <p:sldId id="471" r:id="rId25"/>
    <p:sldId id="472" r:id="rId26"/>
    <p:sldId id="473" r:id="rId27"/>
    <p:sldId id="474" r:id="rId28"/>
    <p:sldId id="475" r:id="rId29"/>
    <p:sldId id="476" r:id="rId30"/>
    <p:sldId id="439" r:id="rId31"/>
    <p:sldId id="477" r:id="rId32"/>
    <p:sldId id="478" r:id="rId33"/>
    <p:sldId id="480" r:id="rId34"/>
    <p:sldId id="496" r:id="rId35"/>
    <p:sldId id="497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51" r:id="rId48"/>
    <p:sldId id="452" r:id="rId49"/>
    <p:sldId id="453" r:id="rId50"/>
    <p:sldId id="454" r:id="rId51"/>
    <p:sldId id="455" r:id="rId52"/>
    <p:sldId id="456" r:id="rId53"/>
    <p:sldId id="457" r:id="rId54"/>
    <p:sldId id="458" r:id="rId55"/>
    <p:sldId id="459" r:id="rId56"/>
    <p:sldId id="460" r:id="rId57"/>
    <p:sldId id="461" r:id="rId58"/>
    <p:sldId id="490" r:id="rId59"/>
    <p:sldId id="462" r:id="rId60"/>
    <p:sldId id="463" r:id="rId61"/>
    <p:sldId id="464" r:id="rId62"/>
    <p:sldId id="481" r:id="rId63"/>
    <p:sldId id="482" r:id="rId64"/>
    <p:sldId id="483" r:id="rId65"/>
    <p:sldId id="488" r:id="rId66"/>
    <p:sldId id="484" r:id="rId67"/>
    <p:sldId id="489" r:id="rId68"/>
    <p:sldId id="485" r:id="rId69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79" d="100"/>
          <a:sy n="79" d="100"/>
        </p:scale>
        <p:origin x="75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310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2016/12/18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2016/12/18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3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67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Hashing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Hashing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Prelude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We will first study the </a:t>
            </a:r>
            <a:r>
              <a:rPr lang="en-US" altLang="zh-TW" dirty="0">
                <a:ea typeface="新細明體" panose="02020500000000000000" pitchFamily="18" charset="-120"/>
              </a:rPr>
              <a:t>ADT </a:t>
            </a:r>
            <a:r>
              <a:rPr lang="en-US" altLang="zh-TW" dirty="0" smtClean="0">
                <a:ea typeface="新細明體" panose="02020500000000000000" pitchFamily="18" charset="-120"/>
              </a:rPr>
              <a:t>Dictionary, for problems that must manage data by value. 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The main goal is to evaluate several possible implementations using value-oriented data structures.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In particular, we shall analyze how efficiently the implementations support the various dictionary operations.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This motives the use of more sophisticated data structures to achieve better efficiency.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837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ADT Dictionary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Possible Implementations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Selecting an Implementation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Hashing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Basic idea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Resolving collisions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Efficiency of hashing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Hashing for the ADT Dictionary</a:t>
            </a:r>
          </a:p>
          <a:p>
            <a:pPr lvl="2"/>
            <a:endParaRPr lang="en-US" altLang="zh-TW" dirty="0" smtClean="0"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2600" dirty="0" smtClean="0">
                <a:ea typeface="新細明體" panose="02020500000000000000" pitchFamily="18" charset="-120"/>
              </a:rPr>
              <a:t>Note: balanced search trees are covered in a separate lecture.</a:t>
            </a:r>
            <a:endParaRPr lang="en-US" altLang="zh-TW" sz="2600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ADT </a:t>
            </a:r>
            <a:r>
              <a:rPr lang="en-US" altLang="zh-TW" dirty="0" smtClean="0">
                <a:ea typeface="新細明體" panose="02020500000000000000" pitchFamily="18" charset="-120"/>
              </a:rPr>
              <a:t>Dictionary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When sorting a collection of data, the criterion you use is called the </a:t>
            </a:r>
            <a:r>
              <a:rPr lang="en-US" altLang="zh-TW" b="1" dirty="0">
                <a:ea typeface="新細明體" panose="02020500000000000000" pitchFamily="18" charset="-120"/>
              </a:rPr>
              <a:t>sort </a:t>
            </a:r>
            <a:r>
              <a:rPr lang="en-US" altLang="zh-TW" b="1" dirty="0" smtClean="0">
                <a:ea typeface="新細明體" panose="02020500000000000000" pitchFamily="18" charset="-120"/>
              </a:rPr>
              <a:t>key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When searching </a:t>
            </a:r>
            <a:r>
              <a:rPr lang="en-US" altLang="zh-TW" dirty="0">
                <a:ea typeface="新細明體" panose="02020500000000000000" pitchFamily="18" charset="-120"/>
              </a:rPr>
              <a:t>a collection of data for specific </a:t>
            </a:r>
            <a:r>
              <a:rPr lang="en-US" altLang="zh-TW" dirty="0" smtClean="0">
                <a:ea typeface="新細明體" panose="02020500000000000000" pitchFamily="18" charset="-120"/>
              </a:rPr>
              <a:t>information,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it is called the </a:t>
            </a:r>
            <a:r>
              <a:rPr lang="en-US" altLang="zh-TW" b="1" dirty="0">
                <a:ea typeface="新細明體" panose="02020500000000000000" pitchFamily="18" charset="-120"/>
              </a:rPr>
              <a:t>search </a:t>
            </a:r>
            <a:r>
              <a:rPr lang="en-US" altLang="zh-TW" b="1" dirty="0" smtClean="0">
                <a:ea typeface="新細明體" panose="02020500000000000000" pitchFamily="18" charset="-120"/>
              </a:rPr>
              <a:t>key</a:t>
            </a:r>
            <a:r>
              <a:rPr lang="en-US" altLang="zh-TW" dirty="0" smtClean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Sorting or searching involves </a:t>
            </a:r>
            <a:r>
              <a:rPr lang="en-US" altLang="zh-TW" dirty="0" smtClean="0">
                <a:solidFill>
                  <a:srgbClr val="0070C0"/>
                </a:solidFill>
                <a:ea typeface="新細明體" panose="02020500000000000000" pitchFamily="18" charset="-120"/>
              </a:rPr>
              <a:t>values</a:t>
            </a:r>
            <a:r>
              <a:rPr lang="en-US" altLang="zh-TW" dirty="0" smtClean="0">
                <a:ea typeface="新細明體" panose="02020500000000000000" pitchFamily="18" charset="-120"/>
              </a:rPr>
              <a:t> instead of positions.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Applications that </a:t>
            </a:r>
            <a:r>
              <a:rPr lang="en-US" altLang="zh-TW" dirty="0" smtClean="0">
                <a:ea typeface="新細明體" panose="02020500000000000000" pitchFamily="18" charset="-120"/>
              </a:rPr>
              <a:t>require such </a:t>
            </a:r>
            <a:r>
              <a:rPr lang="en-US" altLang="zh-TW" dirty="0">
                <a:solidFill>
                  <a:srgbClr val="0070C0"/>
                </a:solidFill>
                <a:ea typeface="新細明體" panose="02020500000000000000" pitchFamily="18" charset="-120"/>
              </a:rPr>
              <a:t>value-oriented</a:t>
            </a:r>
            <a:r>
              <a:rPr lang="en-US" altLang="zh-TW" dirty="0">
                <a:ea typeface="新細明體" panose="02020500000000000000" pitchFamily="18" charset="-120"/>
              </a:rPr>
              <a:t> operations are </a:t>
            </a:r>
            <a:r>
              <a:rPr lang="en-US" altLang="zh-TW" dirty="0" smtClean="0">
                <a:ea typeface="新細明體" panose="02020500000000000000" pitchFamily="18" charset="-120"/>
              </a:rPr>
              <a:t>prevalent, e.g.,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Find the phone number of a person, or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Delete all information about the employ with a particular ID.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1134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ADT </a:t>
            </a:r>
            <a:r>
              <a:rPr lang="en-US" altLang="zh-TW" dirty="0" smtClean="0">
                <a:ea typeface="新細明體" panose="02020500000000000000" pitchFamily="18" charset="-120"/>
              </a:rPr>
              <a:t>Dictionary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Value-oriented ADTs studied so far:</a:t>
            </a:r>
          </a:p>
          <a:p>
            <a:pPr lvl="1"/>
            <a:r>
              <a:rPr lang="en-US" altLang="zh-TW" dirty="0" smtClean="0"/>
              <a:t>Sorted list</a:t>
            </a:r>
          </a:p>
          <a:p>
            <a:pPr lvl="1"/>
            <a:r>
              <a:rPr lang="en-US" altLang="zh-TW" dirty="0" smtClean="0"/>
              <a:t>Binary search tree</a:t>
            </a:r>
          </a:p>
          <a:p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dictionary</a:t>
            </a:r>
            <a:r>
              <a:rPr lang="en-US" altLang="zh-TW" dirty="0" smtClean="0"/>
              <a:t> is another value-oriented ADT, allowing you to look up information easily.</a:t>
            </a:r>
          </a:p>
          <a:p>
            <a:r>
              <a:rPr lang="en-US" altLang="zh-TW" dirty="0" smtClean="0"/>
              <a:t>It is also called </a:t>
            </a:r>
            <a:r>
              <a:rPr lang="en-US" altLang="zh-TW" b="1" dirty="0" smtClean="0">
                <a:solidFill>
                  <a:srgbClr val="0070C0"/>
                </a:solidFill>
              </a:rPr>
              <a:t>map</a:t>
            </a:r>
            <a:r>
              <a:rPr lang="en-US" altLang="zh-TW" dirty="0" smtClean="0"/>
              <a:t> or </a:t>
            </a:r>
            <a:r>
              <a:rPr lang="en-US" altLang="zh-TW" b="1" dirty="0" smtClean="0">
                <a:solidFill>
                  <a:srgbClr val="0070C0"/>
                </a:solidFill>
              </a:rPr>
              <a:t>table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 dictionary stores items (objects) that contain several pieces of data.</a:t>
            </a:r>
          </a:p>
          <a:p>
            <a:r>
              <a:rPr lang="en-US" altLang="zh-TW" dirty="0" smtClean="0"/>
              <a:t>The retrieval of an item is facilitated by search on a specified </a:t>
            </a:r>
            <a:r>
              <a:rPr lang="en-US" altLang="zh-TW" i="1" dirty="0" smtClean="0"/>
              <a:t>search</a:t>
            </a:r>
            <a:r>
              <a:rPr lang="en-US" altLang="zh-TW" dirty="0" smtClean="0"/>
              <a:t> key.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874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An Example Problem Domain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542" y="1250951"/>
            <a:ext cx="3884530" cy="438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742061" y="2344911"/>
            <a:ext cx="2862387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TW" sz="2200" dirty="0">
                <a:ea typeface="新細明體" panose="02020500000000000000" pitchFamily="18" charset="-120"/>
              </a:rPr>
              <a:t>Consider the need for searches through this data based on other than the name of the city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331640" y="5661248"/>
            <a:ext cx="4392488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ea typeface="新細明體" panose="02020500000000000000" pitchFamily="18" charset="-120"/>
              </a:rPr>
              <a:t>A </a:t>
            </a:r>
            <a:r>
              <a:rPr lang="en-US" altLang="zh-TW" dirty="0">
                <a:ea typeface="新細明體" panose="02020500000000000000" pitchFamily="18" charset="-120"/>
              </a:rPr>
              <a:t>collection of data about certain cities</a:t>
            </a:r>
            <a:r>
              <a:rPr lang="en-US" altLang="zh-TW" dirty="0" smtClean="0"/>
              <a:t>.</a:t>
            </a:r>
            <a:endParaRPr kumimoji="0" lang="en-US" altLang="zh-TW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22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ADT Dictionary </a:t>
            </a:r>
            <a:r>
              <a:rPr lang="en-US" altLang="zh-TW" dirty="0" smtClean="0">
                <a:ea typeface="新細明體" panose="02020500000000000000" pitchFamily="18" charset="-120"/>
              </a:rPr>
              <a:t>Operations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Test whether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 </a:t>
            </a:r>
            <a:r>
              <a:rPr lang="en-US" altLang="zh-TW" dirty="0">
                <a:ea typeface="新細明體" panose="02020500000000000000" pitchFamily="18" charset="-120"/>
              </a:rPr>
              <a:t>is empty.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Get </a:t>
            </a:r>
            <a:r>
              <a:rPr lang="en-US" altLang="zh-TW" dirty="0" smtClean="0">
                <a:ea typeface="新細明體" panose="02020500000000000000" pitchFamily="18" charset="-120"/>
              </a:rPr>
              <a:t>the number </a:t>
            </a:r>
            <a:r>
              <a:rPr lang="en-US" altLang="zh-TW" dirty="0">
                <a:ea typeface="新細明體" panose="02020500000000000000" pitchFamily="18" charset="-120"/>
              </a:rPr>
              <a:t>of items in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Insert </a:t>
            </a:r>
            <a:r>
              <a:rPr lang="en-US" altLang="zh-TW" dirty="0" smtClean="0">
                <a:ea typeface="新細明體" panose="02020500000000000000" pitchFamily="18" charset="-120"/>
              </a:rPr>
              <a:t>a new </a:t>
            </a:r>
            <a:r>
              <a:rPr lang="en-US" altLang="zh-TW" dirty="0">
                <a:ea typeface="新細明體" panose="02020500000000000000" pitchFamily="18" charset="-120"/>
              </a:rPr>
              <a:t>item into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Remove </a:t>
            </a:r>
            <a:r>
              <a:rPr lang="en-US" altLang="zh-TW" dirty="0" smtClean="0">
                <a:ea typeface="新細明體" panose="02020500000000000000" pitchFamily="18" charset="-120"/>
              </a:rPr>
              <a:t>an item </a:t>
            </a:r>
            <a:r>
              <a:rPr lang="en-US" altLang="zh-TW" dirty="0">
                <a:ea typeface="新細明體" panose="02020500000000000000" pitchFamily="18" charset="-120"/>
              </a:rPr>
              <a:t>with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n-US" altLang="zh-TW" dirty="0">
                <a:ea typeface="新細明體" panose="02020500000000000000" pitchFamily="18" charset="-120"/>
              </a:rPr>
              <a:t>search key from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Remove all items from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dictionary.</a:t>
            </a:r>
          </a:p>
          <a:p>
            <a:endParaRPr lang="en-US" altLang="zh-TW" dirty="0" smtClean="0">
              <a:ea typeface="新細明體" panose="02020500000000000000" pitchFamily="18" charset="-120"/>
            </a:endParaRPr>
          </a:p>
          <a:p>
            <a:endParaRPr lang="en-US" altLang="zh-TW" dirty="0"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dirty="0" smtClean="0">
                <a:ea typeface="新細明體" panose="02020500000000000000" pitchFamily="18" charset="-120"/>
              </a:rPr>
              <a:t>Note: we will assume all search keys are distinct.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9683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ADT Dictionary </a:t>
            </a:r>
            <a:r>
              <a:rPr lang="en-US" altLang="zh-TW" dirty="0" smtClean="0">
                <a:ea typeface="新細明體" panose="02020500000000000000" pitchFamily="18" charset="-120"/>
              </a:rPr>
              <a:t>Operations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Get </a:t>
            </a:r>
            <a:r>
              <a:rPr lang="en-US" altLang="zh-TW" dirty="0" smtClean="0">
                <a:ea typeface="新細明體" panose="02020500000000000000" pitchFamily="18" charset="-120"/>
              </a:rPr>
              <a:t>an item </a:t>
            </a:r>
            <a:r>
              <a:rPr lang="en-US" altLang="zh-TW" dirty="0">
                <a:ea typeface="新細明體" panose="02020500000000000000" pitchFamily="18" charset="-120"/>
              </a:rPr>
              <a:t>with a given search key </a:t>
            </a:r>
            <a:r>
              <a:rPr lang="en-US" altLang="zh-TW" dirty="0" smtClean="0">
                <a:ea typeface="新細明體" panose="02020500000000000000" pitchFamily="18" charset="-120"/>
              </a:rPr>
              <a:t>from a </a:t>
            </a:r>
            <a:r>
              <a:rPr lang="en-US" altLang="zh-TW" dirty="0">
                <a:ea typeface="新細明體" panose="02020500000000000000" pitchFamily="18" charset="-120"/>
              </a:rPr>
              <a:t>dictionary.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Test whether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 </a:t>
            </a:r>
            <a:r>
              <a:rPr lang="en-US" altLang="zh-TW" dirty="0">
                <a:ea typeface="新細明體" panose="02020500000000000000" pitchFamily="18" charset="-120"/>
              </a:rPr>
              <a:t>contains an item with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n-US" altLang="zh-TW" dirty="0">
                <a:ea typeface="新細明體" panose="02020500000000000000" pitchFamily="18" charset="-120"/>
              </a:rPr>
              <a:t>search key.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Traverse </a:t>
            </a:r>
            <a:r>
              <a:rPr lang="en-US" altLang="zh-TW" dirty="0" smtClean="0">
                <a:ea typeface="新細明體" panose="02020500000000000000" pitchFamily="18" charset="-120"/>
              </a:rPr>
              <a:t>the items </a:t>
            </a:r>
            <a:r>
              <a:rPr lang="en-US" altLang="zh-TW" dirty="0">
                <a:ea typeface="新細明體" panose="02020500000000000000" pitchFamily="18" charset="-120"/>
              </a:rPr>
              <a:t>in </a:t>
            </a:r>
            <a:r>
              <a:rPr lang="en-US" altLang="zh-TW" dirty="0" smtClean="0">
                <a:ea typeface="新細明體" panose="02020500000000000000" pitchFamily="18" charset="-120"/>
              </a:rPr>
              <a:t>a dictionary.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May or may not </a:t>
            </a:r>
            <a:r>
              <a:rPr lang="en-US" altLang="zh-TW" dirty="0">
                <a:ea typeface="新細明體" panose="02020500000000000000" pitchFamily="18" charset="-120"/>
              </a:rPr>
              <a:t>be </a:t>
            </a:r>
            <a:r>
              <a:rPr lang="en-US" altLang="zh-TW" dirty="0" smtClean="0">
                <a:ea typeface="新細明體" panose="02020500000000000000" pitchFamily="18" charset="-120"/>
              </a:rPr>
              <a:t>in </a:t>
            </a:r>
            <a:r>
              <a:rPr lang="en-US" altLang="zh-TW" dirty="0">
                <a:ea typeface="新細明體" panose="02020500000000000000" pitchFamily="18" charset="-120"/>
              </a:rPr>
              <a:t>sorted search-key </a:t>
            </a:r>
            <a:r>
              <a:rPr lang="en-US" altLang="zh-TW" dirty="0" smtClean="0">
                <a:ea typeface="新細明體" panose="02020500000000000000" pitchFamily="18" charset="-120"/>
              </a:rPr>
              <a:t>order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Has a visit function as an argument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6417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ADT Dictionary </a:t>
            </a:r>
            <a:r>
              <a:rPr lang="en-US" altLang="zh-TW" dirty="0" smtClean="0">
                <a:ea typeface="新細明體" panose="02020500000000000000" pitchFamily="18" charset="-120"/>
              </a:rPr>
              <a:t>Operations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3" y="1804839"/>
            <a:ext cx="7723187" cy="32083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7544" y="614594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627784" y="5445224"/>
            <a:ext cx="43924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ea typeface="新細明體" panose="02020500000000000000" pitchFamily="18" charset="-120"/>
              </a:rPr>
              <a:t>A </a:t>
            </a:r>
            <a:r>
              <a:rPr lang="en-US" altLang="zh-TW" dirty="0"/>
              <a:t>UML diagram for a class of </a:t>
            </a:r>
            <a:r>
              <a:rPr lang="en-US" altLang="zh-TW" dirty="0" smtClean="0"/>
              <a:t>dictionaries.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527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the Traverse Operation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collection of data about cities.</a:t>
            </a:r>
          </a:p>
          <a:p>
            <a:r>
              <a:rPr lang="en-US" altLang="zh-TW" dirty="0" smtClean="0"/>
              <a:t>Below are two usages of the traverse operation:</a:t>
            </a:r>
          </a:p>
          <a:p>
            <a:pPr lvl="1"/>
            <a:r>
              <a:rPr lang="en-US" altLang="zh-TW" dirty="0" smtClean="0"/>
              <a:t>To display, in alphabet order, the name of each city and its population, pass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displayItem</a:t>
            </a:r>
            <a:r>
              <a:rPr lang="en-US" altLang="zh-TW" dirty="0" smtClean="0"/>
              <a:t> as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visit</a:t>
            </a:r>
            <a:r>
              <a:rPr lang="en-US" altLang="zh-TW" dirty="0" smtClean="0"/>
              <a:t>:</a:t>
            </a:r>
          </a:p>
          <a:p>
            <a:pPr marL="344487" lvl="1" indent="0">
              <a:buNone/>
            </a:pP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3"/>
            <a:endParaRPr lang="en-US" altLang="zh-TW" dirty="0" smtClean="0"/>
          </a:p>
          <a:p>
            <a:pPr lvl="1"/>
            <a:r>
              <a:rPr lang="en-US" altLang="zh-TW" dirty="0" smtClean="0"/>
              <a:t>To increase the population of each city by 10 percent</a:t>
            </a:r>
            <a:r>
              <a:rPr lang="zh-TW" altLang="en-US" dirty="0"/>
              <a:t> </a:t>
            </a:r>
            <a:r>
              <a:rPr lang="en-US" altLang="zh-TW" dirty="0" smtClean="0"/>
              <a:t>(order not important), pass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updatePopulation</a:t>
            </a:r>
            <a:r>
              <a:rPr lang="en-US" altLang="zh-TW" dirty="0" smtClean="0"/>
              <a:t> </a:t>
            </a:r>
            <a:r>
              <a:rPr lang="en-US" altLang="zh-TW" dirty="0"/>
              <a:t>as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visit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98321" y="3369766"/>
            <a:ext cx="740612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displayItem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): void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Display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anItem.getName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Display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anItem.getPopulation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87624" y="5805264"/>
            <a:ext cx="7406127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updatePopulation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): void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anItem.setPopulation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(1.1 *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anItem.getPopulation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43615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C++ Interface for Dictionary (1/4)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62217" y="1196752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/** An interface for the ADT dictionary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file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DictionaryInterface.h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*/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ifndef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_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DICTIONARY_INTERFACE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define _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DICTIONARY_INTERFACE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include </a:t>
            </a:r>
            <a:r>
              <a:rPr lang="en-US" altLang="zh-TW" dirty="0" smtClean="0">
                <a:latin typeface="Lucida Sans Typewriter" panose="020B0509030504030204" pitchFamily="49" charset="0"/>
                <a:cs typeface="Courier New" panose="02070309020205020404" pitchFamily="49" charset="0"/>
              </a:rPr>
              <a:t>“</a:t>
            </a:r>
            <a:r>
              <a:rPr lang="en-US" altLang="zh-TW" dirty="0" err="1" smtClean="0">
                <a:latin typeface="Lucida Sans Typewriter" panose="020B0509030504030204" pitchFamily="49" charset="0"/>
                <a:cs typeface="Courier New" panose="02070309020205020404" pitchFamily="49" charset="0"/>
              </a:rPr>
              <a:t>NotFoundException.h</a:t>
            </a:r>
            <a:r>
              <a:rPr lang="en-US" altLang="zh-TW" dirty="0" smtClean="0">
                <a:latin typeface="Lucida Sans Typewriter" panose="020B0509030504030204" pitchFamily="49" charset="0"/>
                <a:cs typeface="Courier New" panose="02070309020205020404" pitchFamily="49" charset="0"/>
              </a:rPr>
              <a:t>”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 smtClean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</a:t>
            </a:r>
            <a:endParaRPr lang="en-US" altLang="zh-TW" dirty="0" smtClean="0"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public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Sees whether this dictionary is 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@return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True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the dictionary is 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otherwise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returns false.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isEmpty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= 0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i="1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i="1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Gets the number of items in this dictionary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number of items in the dictionary.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getNumberOfItems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= </a:t>
            </a:r>
            <a:r>
              <a:rPr lang="en-US" altLang="zh-TW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0;</a:t>
            </a:r>
            <a:endParaRPr lang="en-US" altLang="zh-TW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39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 C++ Interface for </a:t>
            </a:r>
            <a:r>
              <a:rPr lang="en-US" altLang="zh-TW" dirty="0" smtClean="0"/>
              <a:t>Dictionary (2/4)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268760"/>
            <a:ext cx="8735888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Inserts an item into this dictionary according to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item’s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search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@pre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new item differs from all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presently in the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insertion is successful,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is in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its proper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position within the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associated with the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to be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inserted.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to add to the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True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item was successfully added, or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false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not. */ 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add(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= 0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600" dirty="0" smtClean="0"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Removes an item with the given search key from this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item whose search key equals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existed 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the item was removed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item to be removed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True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the item was successfully removed, or false if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not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 */  </a:t>
            </a:r>
            <a:endParaRPr lang="en-US" altLang="zh-TW" sz="1600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remove(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) = 0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1264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 C++ Interface for </a:t>
            </a:r>
            <a:r>
              <a:rPr lang="en-US" altLang="zh-TW" dirty="0" smtClean="0"/>
              <a:t>Dictionary (3/4)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39820" y="1424965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Removes all entries from this dictionary. */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sz="1600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 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clear() </a:t>
            </a:r>
            <a:r>
              <a:rPr lang="en-US" altLang="zh-TW" sz="1600" dirty="0">
                <a:latin typeface="Lucida Sans Typewriter" panose="020B0509030504030204" pitchFamily="49" charset="0"/>
                <a:cs typeface="細明體" panose="02020509000000000000" pitchFamily="49" charset="-120"/>
              </a:rPr>
              <a:t>= 0</a:t>
            </a:r>
            <a:r>
              <a:rPr lang="en-US" altLang="zh-TW" sz="1600" dirty="0" smtClean="0"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600" dirty="0" smtClean="0"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Retrieves an item with a given search key from a dictionary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retrieval is successful, the item is returned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item to be retrieved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associated with the search key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throw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if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item does not exist.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*/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getItem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&amp; 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sz="1600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endParaRPr lang="en-US" altLang="zh-TW" sz="1600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throw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sz="1600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</a:t>
            </a:r>
            <a:r>
              <a:rPr lang="en-US" altLang="zh-TW" sz="1600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= 0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600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Sees whether this dictionary contains an item with a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given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 is unchanged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 key of the item to be retrieved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True 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 an item with the given search key exists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the</a:t>
            </a:r>
            <a:r>
              <a:rPr lang="zh-TW" altLang="en-US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</a:t>
            </a:r>
            <a:r>
              <a:rPr lang="en-US" altLang="zh-TW" sz="1600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 */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sz="16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bool 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contains(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sz="1600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sz="1600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sz="1600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 0;</a:t>
            </a:r>
          </a:p>
        </p:txBody>
      </p:sp>
    </p:spTree>
    <p:extLst>
      <p:ext uri="{BB962C8B-B14F-4D97-AF65-F5344CB8AC3E}">
        <p14:creationId xmlns:p14="http://schemas.microsoft.com/office/powerpoint/2010/main" val="390548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 C++ Interface for </a:t>
            </a:r>
            <a:r>
              <a:rPr lang="en-US" altLang="zh-TW" dirty="0" smtClean="0"/>
              <a:t>Dictionary (4/4)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39820" y="1768748"/>
            <a:ext cx="8735888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Traverses this dictionary and calls a given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client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function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once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for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each 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post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given functions action occurs once for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each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 in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and possibly alters the item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@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param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visit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client function.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traverse(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visit(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&amp;))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 0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};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endif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397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We will investigate both linear and nonlinear implementations.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Arrays and lists of linked nodes are considered linear, as they store data items one after another.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Possible linear implementations of Dictionary: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Sorted </a:t>
            </a:r>
            <a:r>
              <a:rPr lang="en-US" altLang="zh-TW" dirty="0">
                <a:ea typeface="新細明體" panose="02020500000000000000" pitchFamily="18" charset="-120"/>
              </a:rPr>
              <a:t>(by search key), array-based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Sorted (by search key), link-based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Unsorted, array-based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Unsorted, </a:t>
            </a:r>
            <a:r>
              <a:rPr lang="en-US" altLang="zh-TW" dirty="0" smtClean="0">
                <a:ea typeface="新細明體" panose="02020500000000000000" pitchFamily="18" charset="-120"/>
              </a:rPr>
              <a:t>link-based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559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(2/5)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43225"/>
            <a:ext cx="3162474" cy="79256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779912" y="4221088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dictionary entry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3580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(3/5)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1115616" y="4261223"/>
            <a:ext cx="7321500" cy="82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800" dirty="0" smtClean="0"/>
              <a:t>The data members for two sorted linear implementations of the ADT dictionary for data about cities: (a) array based; (b) link based</a:t>
            </a:r>
          </a:p>
          <a:p>
            <a:pPr algn="l">
              <a:defRPr/>
            </a:pPr>
            <a:endParaRPr lang="en-US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23281"/>
            <a:ext cx="810577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92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A</a:t>
            </a:r>
            <a:r>
              <a:rPr lang="zh-TW" altLang="en-US" sz="3600" dirty="0" smtClean="0"/>
              <a:t> </a:t>
            </a:r>
            <a:r>
              <a:rPr lang="en-US" altLang="zh-TW" sz="3600" dirty="0" smtClean="0"/>
              <a:t>C++</a:t>
            </a:r>
            <a:r>
              <a:rPr lang="zh-TW" altLang="en-US" sz="3600" dirty="0"/>
              <a:t> </a:t>
            </a:r>
            <a:r>
              <a:rPr lang="en-US" altLang="zh-TW" sz="3600" dirty="0" smtClean="0"/>
              <a:t>Interface for Dictionary Entries (1/2)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A class of entry objects for an array-base</a:t>
            </a:r>
            <a:r>
              <a:rPr lang="zh-TW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implementation </a:t>
            </a: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of the ADT dictionary.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@file </a:t>
            </a: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Entry.h */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#ifndef </a:t>
            </a:r>
            <a:r>
              <a:rPr lang="zh-TW" altLang="zh-TW" dirty="0">
                <a:latin typeface="Lucida Sans Typewriter" panose="020B0509030504030204" pitchFamily="49" charset="0"/>
              </a:rPr>
              <a:t>_ENTRY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#define _ENTRY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&lt;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KeyType,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zh-TW" altLang="zh-TW" dirty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ItemType&gt;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Entry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{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zh-TW" altLang="zh-TW" dirty="0">
                <a:latin typeface="Lucida Sans Typewriter" panose="020B0509030504030204" pitchFamily="49" charset="0"/>
              </a:rPr>
              <a:t>: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 </a:t>
            </a:r>
            <a:r>
              <a:rPr lang="zh-TW" altLang="zh-TW" dirty="0">
                <a:latin typeface="Lucida Sans Typewriter" panose="020B0509030504030204" pitchFamily="49" charset="0"/>
              </a:rPr>
              <a:t>item;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KeyType </a:t>
            </a:r>
            <a:r>
              <a:rPr lang="zh-TW" altLang="zh-TW" dirty="0">
                <a:latin typeface="Lucida Sans Typewriter" panose="020B0509030504030204" pitchFamily="49" charset="0"/>
              </a:rPr>
              <a:t>searchKey;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protected</a:t>
            </a:r>
            <a:r>
              <a:rPr lang="zh-TW" altLang="zh-TW" dirty="0">
                <a:latin typeface="Lucida Sans Typewriter" panose="020B0509030504030204" pitchFamily="49" charset="0"/>
              </a:rPr>
              <a:t>: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setKey(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KeyType&amp; </a:t>
            </a:r>
            <a:r>
              <a:rPr lang="zh-TW" altLang="zh-TW" dirty="0">
                <a:latin typeface="Lucida Sans Typewriter" panose="020B0509030504030204" pitchFamily="49" charset="0"/>
              </a:rPr>
              <a:t>searchKey); </a:t>
            </a:r>
            <a:endParaRPr lang="zh-TW" altLang="zh-TW" sz="28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3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A</a:t>
            </a:r>
            <a:r>
              <a:rPr lang="zh-TW" altLang="en-US" sz="3600" dirty="0"/>
              <a:t> </a:t>
            </a:r>
            <a:r>
              <a:rPr lang="en-US" altLang="zh-TW" sz="3600" dirty="0"/>
              <a:t>C++</a:t>
            </a:r>
            <a:r>
              <a:rPr lang="zh-TW" altLang="en-US" sz="3600" dirty="0"/>
              <a:t> </a:t>
            </a:r>
            <a:r>
              <a:rPr lang="en-US" altLang="zh-TW" sz="3600" dirty="0"/>
              <a:t>Interface for Dictionary </a:t>
            </a:r>
            <a:r>
              <a:rPr lang="en-US" altLang="zh-TW" sz="3600" dirty="0" smtClean="0"/>
              <a:t>Entries (2/2)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zh-TW" altLang="zh-TW" dirty="0">
                <a:latin typeface="Lucida Sans Typewriter" panose="020B0509030504030204" pitchFamily="49" charset="0"/>
              </a:rPr>
              <a:t>: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Entry(</a:t>
            </a:r>
            <a:r>
              <a:rPr lang="zh-TW" altLang="zh-TW" dirty="0">
                <a:latin typeface="Lucida Sans Typewriter" panose="020B0509030504030204" pitchFamily="49" charset="0"/>
              </a:rPr>
              <a:t>);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Entry(ItemType </a:t>
            </a:r>
            <a:r>
              <a:rPr lang="zh-TW" altLang="zh-TW" dirty="0">
                <a:latin typeface="Lucida Sans Typewriter" panose="020B0509030504030204" pitchFamily="49" charset="0"/>
              </a:rPr>
              <a:t>newEntry, KeyType searchKey);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 getItem(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KeyType getKey(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setItem(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ItemType&amp; </a:t>
            </a:r>
            <a:r>
              <a:rPr lang="zh-TW" altLang="zh-TW" dirty="0">
                <a:latin typeface="Lucida Sans Typewriter" panose="020B0509030504030204" pitchFamily="49" charset="0"/>
              </a:rPr>
              <a:t>newEntry)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;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operator=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=(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Entry&lt;KeyType,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ItemType&gt;&amp;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rightHandItem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>
                <a:latin typeface="Lucida Sans Typewriter" panose="020B0509030504030204" pitchFamily="49" charset="0"/>
              </a:rPr>
              <a:t>operator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&gt;(</a:t>
            </a:r>
            <a:r>
              <a:rPr lang="zh-TW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 Entry&lt;KeyType,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ItemType&gt;&amp;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zh-TW" altLang="zh-TW" dirty="0" smtClean="0">
                <a:latin typeface="Lucida Sans Typewriter" panose="020B0509030504030204" pitchFamily="49" charset="0"/>
              </a:rPr>
              <a:t>rightHandItem</a:t>
            </a:r>
            <a:r>
              <a:rPr lang="zh-TW" altLang="zh-TW" dirty="0">
                <a:latin typeface="Lucida Sans Typewriter" panose="020B0509030504030204" pitchFamily="49" charset="0"/>
              </a:rPr>
              <a:t>) </a:t>
            </a:r>
            <a:r>
              <a:rPr lang="zh-TW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}</a:t>
            </a:r>
            <a:r>
              <a:rPr lang="zh-TW" altLang="zh-TW" dirty="0">
                <a:latin typeface="Lucida Sans Typewriter" panose="020B0509030504030204" pitchFamily="49" charset="0"/>
              </a:rPr>
              <a:t>; </a:t>
            </a:r>
            <a:r>
              <a:rPr lang="zh-TW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Entry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#include </a:t>
            </a:r>
            <a:r>
              <a:rPr lang="zh-TW" altLang="zh-TW" dirty="0">
                <a:latin typeface="Lucida Sans Typewriter" panose="020B0509030504030204" pitchFamily="49" charset="0"/>
                <a:ea typeface="Courier New" panose="02070309020205020404" pitchFamily="49" charset="0"/>
              </a:rPr>
              <a:t>"Entry.cpp"</a:t>
            </a:r>
            <a:r>
              <a:rPr lang="zh-TW" altLang="zh-TW" dirty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 smtClean="0">
                <a:latin typeface="Lucida Sans Typewriter" panose="020B0509030504030204" pitchFamily="49" charset="0"/>
              </a:rPr>
              <a:t>#endif 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7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(4/5)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There are other choices than linear implementations: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B</a:t>
            </a:r>
            <a:r>
              <a:rPr lang="en-US" altLang="zh-TW" dirty="0" smtClean="0">
                <a:ea typeface="新細明體" panose="02020500000000000000" pitchFamily="18" charset="-120"/>
              </a:rPr>
              <a:t>inary search tree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Hash table (main topic of this lecture)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Balanced search tree (covered in a separate lecture)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198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Possible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(5/5)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546101" y="3140968"/>
            <a:ext cx="352184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data members for a binary search tree implementation of the ADT dictionary for data</a:t>
            </a:r>
            <a:r>
              <a:rPr lang="zh-TW" altLang="en-US" sz="1800" dirty="0" smtClean="0">
                <a:ea typeface="新細明體" panose="02020500000000000000" pitchFamily="18" charset="-120"/>
              </a:rPr>
              <a:t> 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about cities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066311"/>
            <a:ext cx="4896544" cy="517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7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(1/5)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D</a:t>
            </a:r>
            <a:r>
              <a:rPr lang="en-US" altLang="zh-TW" dirty="0" smtClean="0"/>
              <a:t>ata members similar to those for other ADTs</a:t>
            </a:r>
          </a:p>
          <a:p>
            <a:pPr lvl="1">
              <a:defRPr/>
            </a:pPr>
            <a:r>
              <a:rPr lang="en-US" altLang="zh-TW" dirty="0" smtClean="0"/>
              <a:t>An array </a:t>
            </a:r>
            <a:r>
              <a:rPr lang="en-US" altLang="zh-TW" dirty="0">
                <a:latin typeface="Courier New" panose="02070309020205020404" pitchFamily="49" charset="0"/>
                <a:cs typeface="Courier New" pitchFamily="49" charset="0"/>
              </a:rPr>
              <a:t>items </a:t>
            </a:r>
            <a:r>
              <a:rPr lang="en-US" altLang="zh-TW" dirty="0" smtClean="0"/>
              <a:t>of data items </a:t>
            </a:r>
          </a:p>
          <a:p>
            <a:pPr lvl="2">
              <a:defRPr/>
            </a:pPr>
            <a:r>
              <a:rPr lang="en-US" altLang="zh-TW" dirty="0" smtClean="0"/>
              <a:t>An item contains both a search key and some other data</a:t>
            </a:r>
          </a:p>
          <a:p>
            <a:pPr lvl="1">
              <a:defRPr/>
            </a:pPr>
            <a:r>
              <a:rPr lang="en-US" altLang="zh-TW" dirty="0" smtClean="0"/>
              <a:t>A count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itemCount</a:t>
            </a:r>
            <a:r>
              <a:rPr lang="en-US" altLang="zh-TW" dirty="0" smtClean="0"/>
              <a:t> of the items</a:t>
            </a:r>
          </a:p>
          <a:p>
            <a:pPr lvl="1">
              <a:defRPr/>
            </a:pPr>
            <a:r>
              <a:rPr lang="en-US" altLang="zh-TW" dirty="0" smtClean="0"/>
              <a:t>A maximum number </a:t>
            </a:r>
            <a:r>
              <a:rPr lang="en-US" altLang="zh-TW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maxItems</a:t>
            </a:r>
            <a:r>
              <a:rPr lang="en-US" altLang="zh-TW" dirty="0" smtClean="0"/>
              <a:t> of items</a:t>
            </a:r>
          </a:p>
          <a:p>
            <a:pPr>
              <a:defRPr/>
            </a:pPr>
            <a:r>
              <a:rPr lang="en-US" altLang="zh-TW" dirty="0" smtClean="0"/>
              <a:t>For a sorted dictionary, 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traverse</a:t>
            </a:r>
            <a:r>
              <a:rPr lang="en-US" altLang="zh-TW" dirty="0" smtClean="0"/>
              <a:t> should visit the data in such a way that their search keys are in sorted order.</a:t>
            </a:r>
          </a:p>
          <a:p>
            <a:pPr>
              <a:defRPr/>
            </a:pPr>
            <a:r>
              <a:rPr lang="en-US" altLang="zh-TW" dirty="0" smtClean="0"/>
              <a:t>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dirty="0" smtClean="0"/>
              <a:t> </a:t>
            </a:r>
            <a:r>
              <a:rPr lang="en-US" altLang="zh-TW" dirty="0"/>
              <a:t>b</a:t>
            </a:r>
            <a:r>
              <a:rPr lang="en-US" altLang="zh-TW" dirty="0" smtClean="0"/>
              <a:t>ears the responsibility </a:t>
            </a:r>
            <a:r>
              <a:rPr lang="en-US" altLang="zh-TW" dirty="0"/>
              <a:t>for keeping the array </a:t>
            </a:r>
            <a:r>
              <a:rPr lang="en-US" altLang="zh-TW" dirty="0">
                <a:latin typeface="Courier New" panose="02070309020205020404" pitchFamily="49" charset="0"/>
                <a:cs typeface="Courier New" pitchFamily="49" charset="0"/>
              </a:rPr>
              <a:t>items</a:t>
            </a:r>
            <a:r>
              <a:rPr lang="en-US" altLang="zh-TW" dirty="0"/>
              <a:t> </a:t>
            </a:r>
            <a:r>
              <a:rPr lang="en-US" altLang="zh-TW" dirty="0" smtClean="0"/>
              <a:t>sorted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4326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(2/5)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40768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An array-based implementation of the ADT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that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organizes its data items in sorted search-key order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.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Search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keys in the dictionary are unique.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file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ArrayDictionary.h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*/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ifndef</a:t>
            </a:r>
            <a:r>
              <a:rPr lang="en-US" altLang="zh-TW" dirty="0">
                <a:latin typeface="Lucida Sans Typewriter" panose="020B0509030504030204" pitchFamily="49" charset="0"/>
              </a:rPr>
              <a:t> _ARRAY_DICTIONARY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#define _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ARRAY_DICTIONARY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>
                <a:latin typeface="Lucida Sans Typewriter" panose="020B0509030504030204" pitchFamily="49" charset="0"/>
              </a:rPr>
              <a:t>DictionaryInterface.h</a:t>
            </a:r>
            <a:r>
              <a:rPr lang="en-US" altLang="zh-TW" dirty="0">
                <a:latin typeface="Lucida Sans Typewriter" panose="020B0509030504030204" pitchFamily="49" charset="0"/>
              </a:rPr>
              <a:t>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Entry.h</a:t>
            </a:r>
            <a:r>
              <a:rPr lang="en-US" altLang="zh-TW" dirty="0">
                <a:latin typeface="Lucida Sans Typewriter" panose="020B0509030504030204" pitchFamily="49" charset="0"/>
              </a:rPr>
              <a:t>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NotFoundException.h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“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DictionaryInterface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,</a:t>
            </a: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          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ItemType</a:t>
            </a:r>
            <a:r>
              <a:rPr lang="en-US" altLang="zh-TW" dirty="0">
                <a:latin typeface="Lucida Sans Typewriter" panose="020B0509030504030204" pitchFamily="49" charset="0"/>
              </a:rPr>
              <a:t> &gt;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56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(3/5)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static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DEFAULT_CAPACITY = 21;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Small capacity</a:t>
            </a: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// to test for a full 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Entry&lt;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  <a:r>
              <a:rPr lang="en-US" altLang="zh-TW" dirty="0">
                <a:latin typeface="Lucida Sans Typewriter" panose="020B0509030504030204" pitchFamily="49" charset="0"/>
              </a:rPr>
              <a:t>*items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Array of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dictionary</a:t>
            </a: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        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entries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itemCount</a:t>
            </a:r>
            <a:r>
              <a:rPr lang="en-US" altLang="zh-TW" dirty="0">
                <a:latin typeface="Lucida Sans Typewriter" panose="020B0509030504030204" pitchFamily="49" charset="0"/>
              </a:rPr>
              <a:t>;	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Current count of dictionary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items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maxItems</a:t>
            </a:r>
            <a:r>
              <a:rPr lang="en-US" altLang="zh-TW" dirty="0">
                <a:latin typeface="Lucida Sans Typewriter" panose="020B0509030504030204" pitchFamily="49" charset="0"/>
              </a:rPr>
              <a:t>;	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Maximum capacity of the 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destroyDictionary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findEntryIndex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firstIndex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lastIndex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0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(4/5)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maxNumberOfEntries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&gt;&amp;</a:t>
            </a: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dict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virtual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~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isEmpty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getNumberOfItems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newItem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remove(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clear();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4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Sorted Array-Based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Implementation (5/5)</a:t>
            </a:r>
            <a:endParaRPr lang="zh-TW" altLang="en-US" sz="3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getItem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throw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latin typeface="Lucida Sans Typewriter" panose="020B0509030504030204" pitchFamily="49" charset="0"/>
              </a:rPr>
              <a:t>NotFoundException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contains(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Traverses the items in this dictionary in sorted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search-key order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and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calls a given client function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once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for each item. */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traverse (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visit(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&amp;))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};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ArrayDictionary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 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"ArrayDictionary.cpp"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endif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dirty="0" smtClean="0">
                <a:cs typeface="Calibri" panose="020F0502020204030204" pitchFamily="34" charset="0"/>
              </a:rPr>
              <a:t> (1/2)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ArrayDictionary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ableToInsert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 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&lt;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maxItems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ableToInsert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Make room for new entry by shifting all entries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positions &gt;=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newPosition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toward the end of the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array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(no shift if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newPosition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==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+ 1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Performing a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 search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doesn’t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help here,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because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we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need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to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shift the entries while looking for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insertion location.</a:t>
            </a:r>
            <a:r>
              <a:rPr lang="en-US" altLang="zh-TW" sz="4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03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Method 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altLang="zh-TW" dirty="0" smtClean="0">
                <a:cs typeface="Calibri" panose="020F0502020204030204" pitchFamily="34" charset="0"/>
              </a:rPr>
              <a:t> (2/2)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index =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Short-circuit evaluation is important    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while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((index &gt; 0) &amp;&amp;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&lt; items[index - 1].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())) {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	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items[index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] = items[index - 1];	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index--;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	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}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while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Insert new entry  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items[index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] =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                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  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itemCount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++;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Increase count of entries  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if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ableToInsert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</a:t>
            </a:r>
            <a:r>
              <a:rPr lang="zh-TW" altLang="en-US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add</a:t>
            </a:r>
            <a:r>
              <a:rPr lang="en-US" altLang="zh-TW" dirty="0">
                <a:solidFill>
                  <a:srgbClr val="00B0F0"/>
                </a:solidFill>
              </a:rPr>
              <a:t> </a:t>
            </a:r>
            <a:endParaRPr lang="en-US" altLang="zh-TW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(1/6)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Linear implementations may be fine for specific cases, but they are not general enough.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We now consider a nonlinear implementation using binary search trees.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The dictionary </a:t>
            </a:r>
            <a:r>
              <a:rPr lang="en-US" altLang="zh-TW" dirty="0">
                <a:ea typeface="新細明體" panose="02020500000000000000" pitchFamily="18" charset="-120"/>
              </a:rPr>
              <a:t>class will use composition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A</a:t>
            </a:r>
            <a:r>
              <a:rPr lang="en-US" altLang="zh-TW" dirty="0" smtClean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</a:rPr>
              <a:t>binary search tree as one of its data members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Reuse of </a:t>
            </a:r>
            <a:r>
              <a:rPr lang="en-US" altLang="zh-TW" dirty="0">
                <a:ea typeface="新細明體" panose="02020500000000000000" pitchFamily="18" charset="-120"/>
              </a:rPr>
              <a:t>the class </a:t>
            </a:r>
            <a:r>
              <a:rPr lang="en-US" altLang="zh-TW" dirty="0" err="1"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BinarySearchTree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discussed earlier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112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(2/6)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052736"/>
            <a:ext cx="8735888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/** A binary search tree implementation of the ADT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that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organizes its data items in sorted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search-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</a:t>
            </a: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order. Search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keys in the dictionary are unique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@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file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TreeDictionary.h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*/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ifndef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_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TREE_DICTIONARY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define _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TREE_DICTIONARY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BinarySearchTree.h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Entry.h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NotFoundException.h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"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public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DictionaryInterface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            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private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//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 search tree of dictionary entries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BinarySearchTree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&gt;&gt;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itemTree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traversalHelper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theEntry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</a:t>
            </a:r>
            <a:r>
              <a:rPr lang="en-US" altLang="zh-TW" dirty="0"/>
              <a:t> </a:t>
            </a:r>
            <a:endParaRPr lang="en-US" altLang="zh-TW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48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(3/6)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public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: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();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maxNumberOfEntries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dict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virtual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~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();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isEmpty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getNumberOfItems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remove(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clear();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(4/6)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getItem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throw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NotFoundException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);  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bool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contains(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/**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Traverses the items in this dictionary in sorted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search-key order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and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calls a given client function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once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for</a:t>
            </a:r>
            <a:r>
              <a:rPr lang="zh-TW" altLang="en-US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each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item. */  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traverse(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void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visit(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&amp;))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endParaRPr lang="en-US" altLang="zh-TW" dirty="0" smtClean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include "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TreeDictionary.cpp"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#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endif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895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(5/6)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980728"/>
            <a:ext cx="8735888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&gt;::add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itemTree.add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newItem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add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3140968"/>
            <a:ext cx="8735888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operator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==(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endParaRPr lang="en-US" altLang="zh-TW" b="1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==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rightHandItem.getKey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add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8600" y="5013176"/>
            <a:ext cx="8735888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operator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</a:t>
            </a: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Entry&lt;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&gt;&amp;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endParaRPr lang="en-US" altLang="zh-TW" b="1" dirty="0">
              <a:solidFill>
                <a:srgbClr val="0070C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(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&gt;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rightHandItem.getKey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add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836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Binary Search Tree </a:t>
            </a:r>
            <a:r>
              <a:rPr lang="en-US" altLang="zh-TW" sz="3800" dirty="0" smtClean="0"/>
              <a:t>Implementation (6/6)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97675"/>
            <a:ext cx="8735888" cy="2031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template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class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TreeDictionary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&lt;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&gt;::remove(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const</a:t>
            </a:r>
            <a:endParaRPr lang="en-US" altLang="zh-TW" dirty="0" smtClean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                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&amp;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</a:t>
            </a:r>
            <a:endParaRPr lang="en-US" altLang="zh-TW" dirty="0">
              <a:solidFill>
                <a:srgbClr val="00000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return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itemTree.remove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(Entry&lt;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KeyType</a:t>
            </a: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, 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&gt;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                        (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I</a:t>
            </a:r>
            <a:r>
              <a:rPr lang="en-US" altLang="zh-TW" dirty="0" err="1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temType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(), </a:t>
            </a:r>
            <a:r>
              <a:rPr lang="en-US" altLang="zh-TW" dirty="0" err="1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searchKey</a:t>
            </a: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));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rgbClr val="00000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細明體" panose="02020509000000000000" pitchFamily="49" charset="-120"/>
              </a:rPr>
              <a:t>// end remove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  <a:cs typeface="細明體" panose="02020509000000000000" pitchFamily="49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067944" y="38517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Create the item portion</a:t>
            </a:r>
            <a:endParaRPr lang="zh-TW" altLang="en-US" u="none" dirty="0"/>
          </a:p>
        </p:txBody>
      </p:sp>
      <p:cxnSp>
        <p:nvCxnSpPr>
          <p:cNvPr id="9" name="直線單箭頭接點 8"/>
          <p:cNvCxnSpPr>
            <a:stCxn id="8" idx="0"/>
          </p:cNvCxnSpPr>
          <p:nvPr/>
        </p:nvCxnSpPr>
        <p:spPr bwMode="auto">
          <a:xfrm flipH="1" flipV="1">
            <a:off x="4860032" y="3140968"/>
            <a:ext cx="504056" cy="7107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7091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Reasons for considering linear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implementations (though they are not general enough)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Perspective, Efficiency, and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Motivation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One implementation may support some (but not all) of the operations more efficiently than another. 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Questions </a:t>
            </a:r>
            <a:r>
              <a:rPr lang="en-US" altLang="zh-TW" dirty="0">
                <a:ea typeface="新細明體" panose="02020500000000000000" pitchFamily="18" charset="-120"/>
              </a:rPr>
              <a:t>to ask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What operations are needed?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How often is each operation required?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1960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(2/5)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Three Scenarios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Insertion and traversal in no particular </a:t>
            </a:r>
            <a:r>
              <a:rPr lang="en-US" altLang="zh-TW" dirty="0" smtClean="0">
                <a:ea typeface="新細明體" panose="02020500000000000000" pitchFamily="18" charset="-120"/>
              </a:rPr>
              <a:t>order</a:t>
            </a:r>
          </a:p>
          <a:p>
            <a:pPr lvl="2"/>
            <a:r>
              <a:rPr lang="en-US" altLang="zh-TW" dirty="0" smtClean="0">
                <a:ea typeface="新細明體" panose="02020500000000000000" pitchFamily="18" charset="-120"/>
              </a:rPr>
              <a:t>An array or linked chain may be adequate.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W</a:t>
            </a:r>
            <a:r>
              <a:rPr lang="en-US" altLang="zh-TW" dirty="0" smtClean="0">
                <a:ea typeface="新細明體" panose="02020500000000000000" pitchFamily="18" charset="-120"/>
              </a:rPr>
              <a:t>hich is better?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Retrieval (e.g., synonyms of a word)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Is a binary search of a linked chain possible?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How much more efficient is a binary search of an array than a sequential search of a linked chain?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Insertion, removal, retrieval, and traversal in sorted order </a:t>
            </a:r>
            <a:r>
              <a:rPr lang="en-US" altLang="zh-TW" dirty="0" smtClean="0">
                <a:ea typeface="新細明體" panose="02020500000000000000" pitchFamily="18" charset="-120"/>
              </a:rPr>
              <a:t>(e.g., a catalog of books) – add/remove </a:t>
            </a:r>
            <a:r>
              <a:rPr lang="en-US" altLang="zh-TW" dirty="0">
                <a:ea typeface="新細明體" panose="02020500000000000000" pitchFamily="18" charset="-120"/>
              </a:rPr>
              <a:t>must: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Find the appropriate position in the dictionary.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Insert into (or remove from) this position.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8013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66" y="836712"/>
            <a:ext cx="852361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(3/5)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Text Placeholder 1"/>
          <p:cNvSpPr txBox="1">
            <a:spLocks/>
          </p:cNvSpPr>
          <p:nvPr/>
        </p:nvSpPr>
        <p:spPr bwMode="auto">
          <a:xfrm>
            <a:off x="2579092" y="5373216"/>
            <a:ext cx="47292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Insertion for unsorted linear implementations: (a) array based; (b) link based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2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568952" cy="498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(4/5)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9" name="Text Placeholder 1"/>
          <p:cNvSpPr txBox="1">
            <a:spLocks/>
          </p:cNvSpPr>
          <p:nvPr/>
        </p:nvSpPr>
        <p:spPr bwMode="auto">
          <a:xfrm>
            <a:off x="1835696" y="5445572"/>
            <a:ext cx="4585196" cy="6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Insertion for sorted linear implementations: (a) array based; (b) pointer based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95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Selecting an </a:t>
            </a:r>
            <a:r>
              <a:rPr lang="en-US" altLang="zh-TW" dirty="0" smtClean="0">
                <a:ea typeface="新細明體" panose="02020500000000000000" pitchFamily="18" charset="-120"/>
              </a:rPr>
              <a:t>Implementation (5/5)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11" name="Text Placeholder 1"/>
          <p:cNvSpPr txBox="1">
            <a:spLocks/>
          </p:cNvSpPr>
          <p:nvPr/>
        </p:nvSpPr>
        <p:spPr bwMode="auto">
          <a:xfrm>
            <a:off x="2339752" y="4797152"/>
            <a:ext cx="487322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average-case order of the ADT dictionary operations for various implementations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1988840"/>
            <a:ext cx="78962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7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Hashing: the Basic Idea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Binary search tree </a:t>
            </a:r>
            <a:r>
              <a:rPr lang="en-US" altLang="zh-TW" dirty="0" smtClean="0">
                <a:ea typeface="新細明體" panose="02020500000000000000" pitchFamily="18" charset="-120"/>
              </a:rPr>
              <a:t>retrieval is O(log </a:t>
            </a:r>
            <a:r>
              <a:rPr lang="en-US" altLang="zh-TW" i="1" dirty="0" smtClean="0">
                <a:ea typeface="新細明體" panose="02020500000000000000" pitchFamily="18" charset="-120"/>
              </a:rPr>
              <a:t>n</a:t>
            </a:r>
            <a:r>
              <a:rPr lang="en-US" altLang="zh-TW" dirty="0" smtClean="0">
                <a:ea typeface="新細明體" panose="02020500000000000000" pitchFamily="18" charset="-120"/>
              </a:rPr>
              <a:t>) at best.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For more stringent timing requirements, we weed </a:t>
            </a:r>
            <a:r>
              <a:rPr lang="en-US" altLang="zh-TW" dirty="0">
                <a:ea typeface="新細明體" panose="02020500000000000000" pitchFamily="18" charset="-120"/>
              </a:rPr>
              <a:t>a different strategy to locate an </a:t>
            </a:r>
            <a:r>
              <a:rPr lang="en-US" altLang="zh-TW" dirty="0" smtClean="0">
                <a:ea typeface="新細明體" panose="02020500000000000000" pitchFamily="18" charset="-120"/>
              </a:rPr>
              <a:t>item.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Consider a </a:t>
            </a:r>
            <a:r>
              <a:rPr lang="en-US" altLang="zh-TW" dirty="0" smtClean="0">
                <a:ea typeface="新細明體" panose="02020500000000000000" pitchFamily="18" charset="-120"/>
              </a:rPr>
              <a:t>magic box called </a:t>
            </a:r>
            <a:r>
              <a:rPr lang="en-US" altLang="zh-TW" dirty="0">
                <a:ea typeface="新細明體" panose="02020500000000000000" pitchFamily="18" charset="-120"/>
              </a:rPr>
              <a:t>an </a:t>
            </a:r>
            <a:r>
              <a:rPr lang="en-US" altLang="zh-TW" dirty="0" smtClean="0">
                <a:ea typeface="新細明體" panose="02020500000000000000" pitchFamily="18" charset="-120"/>
              </a:rPr>
              <a:t>“address calculator”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Place/retrieve </a:t>
            </a:r>
            <a:r>
              <a:rPr lang="en-US" altLang="zh-TW" dirty="0" smtClean="0">
                <a:ea typeface="新細明體" panose="02020500000000000000" pitchFamily="18" charset="-120"/>
              </a:rPr>
              <a:t>the item </a:t>
            </a:r>
            <a:r>
              <a:rPr lang="en-US" altLang="zh-TW" dirty="0">
                <a:ea typeface="新細明體" panose="02020500000000000000" pitchFamily="18" charset="-120"/>
              </a:rPr>
              <a:t>from that address in an array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Ideally, map to </a:t>
            </a:r>
            <a:r>
              <a:rPr lang="en-US" altLang="zh-TW" dirty="0">
                <a:ea typeface="新細明體" panose="02020500000000000000" pitchFamily="18" charset="-120"/>
              </a:rPr>
              <a:t>a unique number for each </a:t>
            </a:r>
            <a:r>
              <a:rPr lang="en-US" altLang="zh-TW" dirty="0" smtClean="0">
                <a:ea typeface="新細明體" panose="02020500000000000000" pitchFamily="18" charset="-120"/>
              </a:rPr>
              <a:t>key</a:t>
            </a:r>
          </a:p>
          <a:p>
            <a:pPr lvl="1"/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7108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Hashing: the Basic Idea </a:t>
            </a:r>
            <a:r>
              <a:rPr lang="en-US" altLang="zh-TW" dirty="0" smtClean="0">
                <a:ea typeface="新細明體" panose="02020500000000000000" pitchFamily="18" charset="-120"/>
              </a:rPr>
              <a:t>(2/4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3563888" y="5157192"/>
            <a:ext cx="2088232" cy="30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Address calculator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5930"/>
            <a:ext cx="7422289" cy="337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24536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6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Hashing: the Basic Idea </a:t>
            </a:r>
            <a:r>
              <a:rPr lang="en-US" altLang="zh-TW" dirty="0" smtClean="0">
                <a:ea typeface="新細明體" panose="02020500000000000000" pitchFamily="18" charset="-120"/>
              </a:rPr>
              <a:t>(3/4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Pseudocode for </a:t>
            </a:r>
            <a:r>
              <a:rPr lang="en-US" altLang="zh-TW" b="1" dirty="0" err="1"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getItem</a:t>
            </a:r>
            <a:endParaRPr lang="en-US" altLang="zh-TW" b="1" dirty="0">
              <a:latin typeface="Courier New" panose="02070309020205020404" pitchFamily="49" charset="0"/>
              <a:ea typeface="新細明體" panose="02020500000000000000" pitchFamily="18" charset="-120"/>
              <a:cs typeface="Courier New" panose="02070309020205020404" pitchFamily="49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904"/>
            <a:ext cx="8951727" cy="219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97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Hashing: the Basic Idea </a:t>
            </a:r>
            <a:r>
              <a:rPr lang="en-US" altLang="zh-TW" dirty="0" smtClean="0">
                <a:ea typeface="新細明體" panose="02020500000000000000" pitchFamily="18" charset="-120"/>
              </a:rPr>
              <a:t>(4/4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Pseudocode for </a:t>
            </a:r>
            <a:r>
              <a:rPr lang="en-US" altLang="zh-TW" b="1" dirty="0"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remove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64" y="2132856"/>
            <a:ext cx="9008840" cy="3358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2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 Functions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May assume that hash functions operate on integers, since any string of characters can be converted into an integer.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Possible algorithms: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Selecting digits</a:t>
            </a:r>
          </a:p>
          <a:p>
            <a:pPr lvl="1"/>
            <a:r>
              <a:rPr lang="en-US" altLang="zh-TW" dirty="0" smtClean="0">
                <a:ea typeface="新細明體" panose="02020500000000000000" pitchFamily="18" charset="-120"/>
              </a:rPr>
              <a:t>Folding (adding the digits in some way)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Modulo arithmetic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Converting a character string </a:t>
            </a:r>
            <a:r>
              <a:rPr lang="en-US" altLang="zh-TW" dirty="0" smtClean="0">
                <a:ea typeface="新細明體" panose="02020500000000000000" pitchFamily="18" charset="-120"/>
              </a:rPr>
              <a:t>into </a:t>
            </a:r>
            <a:r>
              <a:rPr lang="en-US" altLang="zh-TW" dirty="0">
                <a:ea typeface="新細明體" panose="02020500000000000000" pitchFamily="18" charset="-120"/>
              </a:rPr>
              <a:t>an integer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Use ASCII values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Factor the results, Horner’s </a:t>
            </a:r>
            <a:r>
              <a:rPr lang="en-US" altLang="zh-TW" dirty="0" smtClean="0">
                <a:ea typeface="新細明體" panose="02020500000000000000" pitchFamily="18" charset="-120"/>
              </a:rPr>
              <a:t>rule</a:t>
            </a:r>
          </a:p>
          <a:p>
            <a:pPr lvl="2"/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402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(1/7)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3995936" y="5672583"/>
            <a:ext cx="1296144" cy="348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A collision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474" y="1221607"/>
            <a:ext cx="5551838" cy="4439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38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(2/7)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Approach 1: Open addressing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Probe for another available location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Can be done </a:t>
            </a:r>
            <a:r>
              <a:rPr lang="en-US" altLang="zh-TW" dirty="0" smtClean="0">
                <a:ea typeface="新細明體" panose="02020500000000000000" pitchFamily="18" charset="-120"/>
              </a:rPr>
              <a:t>linearly or </a:t>
            </a:r>
            <a:r>
              <a:rPr lang="en-US" altLang="zh-TW" dirty="0" err="1" smtClean="0">
                <a:ea typeface="新細明體" panose="02020500000000000000" pitchFamily="18" charset="-120"/>
              </a:rPr>
              <a:t>quadratically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Removal requires specify state of an item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Occupied, emptied, removed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Clustering is a problem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Double hashing can reduce clustering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229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(3/7)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026110"/>
            <a:ext cx="5213623" cy="477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2627784" y="5723964"/>
            <a:ext cx="4128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ea typeface="新細明體" panose="02020500000000000000" pitchFamily="18" charset="-120"/>
              </a:rPr>
              <a:t>Linear probing with h ( x ) = x mod 101</a:t>
            </a:r>
            <a:endParaRPr lang="zh-TW" altLang="en-US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3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306" y="836712"/>
            <a:ext cx="522100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(4/7)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11" name="Text Placeholder 2"/>
          <p:cNvSpPr txBox="1">
            <a:spLocks/>
          </p:cNvSpPr>
          <p:nvPr/>
        </p:nvSpPr>
        <p:spPr bwMode="auto">
          <a:xfrm>
            <a:off x="2555776" y="5733256"/>
            <a:ext cx="453650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Quadratic probing with h ( x ) = x mod 101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53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(5/7)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083792" y="5301208"/>
            <a:ext cx="5584552" cy="66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Double hashing during the</a:t>
            </a:r>
            <a:r>
              <a:rPr lang="en-US" altLang="zh-TW" sz="1800" dirty="0">
                <a:ea typeface="新細明體" panose="02020500000000000000" pitchFamily="18" charset="-120"/>
              </a:rPr>
              <a:t> 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insertion of 58, 14, and 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91</a:t>
            </a:r>
          </a:p>
          <a:p>
            <a:pPr algn="l"/>
            <a:r>
              <a:rPr lang="en-US" altLang="zh-TW" sz="1800" i="1" dirty="0">
                <a:ea typeface="新細明體" panose="02020500000000000000" pitchFamily="18" charset="-120"/>
              </a:rPr>
              <a:t>h</a:t>
            </a:r>
            <a:r>
              <a:rPr lang="en-US" altLang="zh-TW" sz="1800" baseline="-25000" dirty="0" smtClean="0">
                <a:ea typeface="新細明體" panose="02020500000000000000" pitchFamily="18" charset="-120"/>
              </a:rPr>
              <a:t>1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(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) =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mod 11;  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h</a:t>
            </a:r>
            <a:r>
              <a:rPr lang="en-US" altLang="zh-TW" sz="1800" baseline="-25000" dirty="0" smtClean="0">
                <a:ea typeface="新細明體" panose="02020500000000000000" pitchFamily="18" charset="-120"/>
              </a:rPr>
              <a:t>2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(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) = 7 – (</a:t>
            </a:r>
            <a:r>
              <a:rPr lang="en-US" altLang="zh-TW" sz="1800" i="1" dirty="0" smtClean="0">
                <a:ea typeface="新細明體" panose="02020500000000000000" pitchFamily="18" charset="-120"/>
              </a:rPr>
              <a:t>key</a:t>
            </a:r>
            <a:r>
              <a:rPr lang="en-US" altLang="zh-TW" sz="1800" dirty="0" smtClean="0">
                <a:ea typeface="新細明體" panose="02020500000000000000" pitchFamily="18" charset="-120"/>
              </a:rPr>
              <a:t> mod 7)</a:t>
            </a:r>
            <a:endParaRPr lang="en-US" altLang="zh-TW" sz="1800" dirty="0" smtClean="0">
              <a:ea typeface="新細明體" panose="02020500000000000000" pitchFamily="18" charset="-12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25050" cy="3795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55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(6/7)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Approach 2: Restructuring the hash table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Each hash location can accommodate more than one item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Each location is a “bucket” or an array itself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Alternatively, design the hash table as an array of linked chains – called “separate chaining”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9525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Resolving </a:t>
            </a:r>
            <a:r>
              <a:rPr lang="en-US" altLang="zh-TW" dirty="0" smtClean="0">
                <a:ea typeface="新細明體" panose="02020500000000000000" pitchFamily="18" charset="-120"/>
              </a:rPr>
              <a:t>Collisions (7/7)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3563888" y="5733256"/>
            <a:ext cx="22322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ea typeface="新細明體" panose="02020500000000000000" pitchFamily="18" charset="-120"/>
              </a:rPr>
              <a:t>Separate chaining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8074093" cy="4566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23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Efficiency of hashing involves the load factor alpha (</a:t>
            </a:r>
            <a:r>
              <a:rPr lang="el-GR" altLang="zh-TW" dirty="0"/>
              <a:t>α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3360738"/>
            <a:ext cx="468630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5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(2/6)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Linear probing – average value </a:t>
            </a:r>
            <a:r>
              <a:rPr lang="en-US" altLang="zh-TW" dirty="0" smtClean="0">
                <a:ea typeface="新細明體" panose="02020500000000000000" pitchFamily="18" charset="-120"/>
              </a:rPr>
              <a:t>for</a:t>
            </a:r>
            <a:r>
              <a:rPr lang="zh-TW" altLang="en-US" dirty="0" smtClean="0">
                <a:ea typeface="新細明體" panose="02020500000000000000" pitchFamily="18" charset="-120"/>
              </a:rPr>
              <a:t>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l-GR" altLang="zh-TW" dirty="0"/>
              <a:t>α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2841625"/>
            <a:ext cx="5815013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078009" y="6021288"/>
            <a:ext cx="3718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Note: these are approximations!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7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(3/6)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Quadratic probing and double hashing – efficiency for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l-GR" altLang="zh-TW" dirty="0"/>
              <a:t>α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775" y="3130550"/>
            <a:ext cx="60610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2078009" y="6021288"/>
            <a:ext cx="3718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Note: these are approximations!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607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(4/6)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Separate chaining – efficiency for </a:t>
            </a:r>
            <a:r>
              <a:rPr lang="en-US" altLang="zh-TW" dirty="0" smtClean="0">
                <a:ea typeface="新細明體" panose="02020500000000000000" pitchFamily="18" charset="-120"/>
              </a:rPr>
              <a:t>a given </a:t>
            </a:r>
            <a:r>
              <a:rPr lang="el-GR" altLang="zh-TW" dirty="0"/>
              <a:t>α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3036888"/>
            <a:ext cx="6419850" cy="166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2078009" y="6021288"/>
            <a:ext cx="3718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Note: these are approximations!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56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(5/6)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457200" y="4797153"/>
            <a:ext cx="3178696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relative efficiency of four </a:t>
            </a:r>
            <a:br>
              <a:rPr lang="en-US" altLang="zh-TW" sz="1800" dirty="0" smtClean="0">
                <a:ea typeface="新細明體" panose="02020500000000000000" pitchFamily="18" charset="-120"/>
              </a:rPr>
            </a:br>
            <a:r>
              <a:rPr lang="en-US" altLang="zh-TW" sz="1800" dirty="0" smtClean="0">
                <a:ea typeface="新細明體" panose="02020500000000000000" pitchFamily="18" charset="-120"/>
              </a:rPr>
              <a:t>collision-resolution methods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98153" y="1564273"/>
            <a:ext cx="5629800" cy="446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5805264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18-15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46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25596" y="1434818"/>
            <a:ext cx="5924670" cy="4833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The Efficiency of </a:t>
            </a:r>
            <a:r>
              <a:rPr lang="en-US" altLang="zh-TW" dirty="0" smtClean="0">
                <a:ea typeface="新細明體" panose="02020500000000000000" pitchFamily="18" charset="-120"/>
              </a:rPr>
              <a:t>Hashing (6/6)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457200" y="4797153"/>
            <a:ext cx="3178696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The relative efficiency of four </a:t>
            </a:r>
            <a:br>
              <a:rPr lang="en-US" altLang="zh-TW" sz="1800" dirty="0" smtClean="0">
                <a:ea typeface="新細明體" panose="02020500000000000000" pitchFamily="18" charset="-120"/>
              </a:rPr>
            </a:br>
            <a:r>
              <a:rPr lang="en-US" altLang="zh-TW" sz="1800" dirty="0" smtClean="0">
                <a:ea typeface="新細明體" panose="02020500000000000000" pitchFamily="18" charset="-120"/>
              </a:rPr>
              <a:t>collision-resolution methods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7544" y="5805264"/>
            <a:ext cx="2664296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18-15 in </a:t>
            </a:r>
          </a:p>
          <a:p>
            <a:pPr eaLnBrk="0" hangingPunct="0">
              <a:lnSpc>
                <a:spcPts val="2800"/>
              </a:lnSpc>
            </a:pPr>
            <a:r>
              <a:rPr lang="en-US" altLang="zh-TW" sz="1600" dirty="0" smtClean="0"/>
              <a:t>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15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Maintaining </a:t>
            </a:r>
            <a:r>
              <a:rPr lang="en-US" altLang="zh-TW" dirty="0" smtClean="0">
                <a:ea typeface="新細明體" panose="02020500000000000000" pitchFamily="18" charset="-120"/>
              </a:rPr>
              <a:t>Hashing </a:t>
            </a:r>
            <a:r>
              <a:rPr lang="en-US" altLang="zh-TW" dirty="0">
                <a:ea typeface="新細明體" panose="02020500000000000000" pitchFamily="18" charset="-120"/>
              </a:rPr>
              <a:t>Performance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Collisions and their resolution typically cause the load factor </a:t>
            </a:r>
            <a:r>
              <a:rPr lang="el-GR" altLang="zh-TW" dirty="0"/>
              <a:t>α</a:t>
            </a:r>
            <a:r>
              <a:rPr lang="en-US" altLang="zh-TW" dirty="0">
                <a:ea typeface="新細明體" panose="02020500000000000000" pitchFamily="18" charset="-120"/>
              </a:rPr>
              <a:t> to </a:t>
            </a:r>
            <a:r>
              <a:rPr lang="en-US" altLang="zh-TW" dirty="0" smtClean="0">
                <a:ea typeface="新細明體" panose="02020500000000000000" pitchFamily="18" charset="-120"/>
              </a:rPr>
              <a:t>increase</a:t>
            </a:r>
            <a:endParaRPr lang="en-US" altLang="zh-TW" dirty="0">
              <a:ea typeface="新細明體" panose="02020500000000000000" pitchFamily="18" charset="-120"/>
            </a:endParaRPr>
          </a:p>
          <a:p>
            <a:r>
              <a:rPr lang="en-US" altLang="zh-TW" dirty="0">
                <a:ea typeface="新細明體" panose="02020500000000000000" pitchFamily="18" charset="-120"/>
              </a:rPr>
              <a:t>To maintain efficiency, restrict the size of </a:t>
            </a:r>
            <a:r>
              <a:rPr lang="el-GR" altLang="zh-TW" dirty="0"/>
              <a:t>α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1"/>
            <a:r>
              <a:rPr lang="el-GR" altLang="zh-TW" dirty="0"/>
              <a:t>α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  <a:sym typeface="Symbol" panose="05050102010706020507" pitchFamily="18" charset="2"/>
              </a:rPr>
              <a:t></a:t>
            </a:r>
            <a:r>
              <a:rPr lang="en-US" altLang="zh-TW" dirty="0">
                <a:ea typeface="新細明體" panose="02020500000000000000" pitchFamily="18" charset="-120"/>
              </a:rPr>
              <a:t> 0.5 for open addressing</a:t>
            </a:r>
          </a:p>
          <a:p>
            <a:pPr lvl="1"/>
            <a:r>
              <a:rPr lang="el-GR" altLang="zh-TW" dirty="0"/>
              <a:t>α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  <a:sym typeface="Symbol" panose="05050102010706020507" pitchFamily="18" charset="2"/>
              </a:rPr>
              <a:t> </a:t>
            </a:r>
            <a:r>
              <a:rPr lang="en-US" altLang="zh-TW" dirty="0">
                <a:ea typeface="新細明體" panose="02020500000000000000" pitchFamily="18" charset="-120"/>
              </a:rPr>
              <a:t>1.0 for separate chaining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If </a:t>
            </a:r>
            <a:r>
              <a:rPr lang="en-US" altLang="zh-TW" dirty="0" smtClean="0">
                <a:ea typeface="新細明體" panose="02020500000000000000" pitchFamily="18" charset="-120"/>
              </a:rPr>
              <a:t>the load </a:t>
            </a:r>
            <a:r>
              <a:rPr lang="en-US" altLang="zh-TW" dirty="0">
                <a:ea typeface="新細明體" panose="02020500000000000000" pitchFamily="18" charset="-120"/>
              </a:rPr>
              <a:t>factor exceeds these limits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Increase </a:t>
            </a:r>
            <a:r>
              <a:rPr lang="en-US" altLang="zh-TW" dirty="0" smtClean="0">
                <a:ea typeface="新細明體" panose="02020500000000000000" pitchFamily="18" charset="-120"/>
              </a:rPr>
              <a:t>the size </a:t>
            </a:r>
            <a:r>
              <a:rPr lang="en-US" altLang="zh-TW" dirty="0">
                <a:ea typeface="新細明體" panose="02020500000000000000" pitchFamily="18" charset="-120"/>
              </a:rPr>
              <a:t>of </a:t>
            </a:r>
            <a:r>
              <a:rPr lang="en-US" altLang="zh-TW" dirty="0" smtClean="0">
                <a:ea typeface="新細明體" panose="02020500000000000000" pitchFamily="18" charset="-120"/>
              </a:rPr>
              <a:t>the hash </a:t>
            </a:r>
            <a:r>
              <a:rPr lang="en-US" altLang="zh-TW" dirty="0">
                <a:ea typeface="新細明體" panose="02020500000000000000" pitchFamily="18" charset="-120"/>
              </a:rPr>
              <a:t>table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Rehash with </a:t>
            </a:r>
            <a:r>
              <a:rPr lang="en-US" altLang="zh-TW" dirty="0" smtClean="0">
                <a:ea typeface="新細明體" panose="02020500000000000000" pitchFamily="18" charset="-120"/>
              </a:rPr>
              <a:t>a new </a:t>
            </a:r>
            <a:r>
              <a:rPr lang="en-US" altLang="zh-TW" dirty="0">
                <a:ea typeface="新細明體" panose="02020500000000000000" pitchFamily="18" charset="-120"/>
              </a:rPr>
              <a:t>hashing function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2727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ea typeface="新細明體" panose="02020500000000000000" pitchFamily="18" charset="-120"/>
              </a:rPr>
              <a:t>What Constitutes a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Good </a:t>
            </a:r>
            <a:r>
              <a:rPr lang="en-US" altLang="zh-TW" sz="3600" dirty="0">
                <a:ea typeface="新細明體" panose="02020500000000000000" pitchFamily="18" charset="-120"/>
              </a:rPr>
              <a:t>Hash </a:t>
            </a:r>
            <a:r>
              <a:rPr lang="en-US" altLang="zh-TW" sz="3600" dirty="0" smtClean="0">
                <a:ea typeface="新細明體" panose="02020500000000000000" pitchFamily="18" charset="-120"/>
              </a:rPr>
              <a:t>Function</a:t>
            </a:r>
            <a:r>
              <a:rPr lang="en-US" altLang="zh-TW" sz="3600" dirty="0">
                <a:ea typeface="新細明體" panose="02020500000000000000" pitchFamily="18" charset="-120"/>
              </a:rPr>
              <a:t>?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Easy and fast to compute?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Scatter data evenly throughout </a:t>
            </a:r>
            <a:r>
              <a:rPr lang="en-US" altLang="zh-TW" dirty="0" smtClean="0">
                <a:ea typeface="新細明體" panose="02020500000000000000" pitchFamily="18" charset="-120"/>
              </a:rPr>
              <a:t>the hash </a:t>
            </a:r>
            <a:r>
              <a:rPr lang="en-US" altLang="zh-TW" dirty="0">
                <a:ea typeface="新細明體" panose="02020500000000000000" pitchFamily="18" charset="-120"/>
              </a:rPr>
              <a:t>table?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How well does it scatter </a:t>
            </a:r>
            <a:r>
              <a:rPr lang="en-US" altLang="zh-TW" i="1" dirty="0">
                <a:ea typeface="新細明體" panose="02020500000000000000" pitchFamily="18" charset="-120"/>
              </a:rPr>
              <a:t>random</a:t>
            </a:r>
            <a:r>
              <a:rPr lang="en-US" altLang="zh-TW" dirty="0">
                <a:ea typeface="新細明體" panose="02020500000000000000" pitchFamily="18" charset="-120"/>
              </a:rPr>
              <a:t> data?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How well does it scatter </a:t>
            </a:r>
            <a:r>
              <a:rPr lang="en-US" altLang="zh-TW" i="1" dirty="0">
                <a:ea typeface="新細明體" panose="02020500000000000000" pitchFamily="18" charset="-120"/>
              </a:rPr>
              <a:t>non-</a:t>
            </a:r>
            <a:r>
              <a:rPr lang="en-US" altLang="zh-TW" dirty="0">
                <a:ea typeface="新細明體" panose="02020500000000000000" pitchFamily="18" charset="-120"/>
              </a:rPr>
              <a:t>random data?</a:t>
            </a:r>
          </a:p>
          <a:p>
            <a:endParaRPr lang="en-US" altLang="zh-TW" dirty="0">
              <a:ea typeface="新細明體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Note: traversal in sorted order is inefficient when using hashing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6156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(1/8)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2046867" y="4139952"/>
            <a:ext cx="5405453" cy="57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TW" sz="1800" dirty="0" smtClean="0">
                <a:ea typeface="新細明體" panose="02020500000000000000" pitchFamily="18" charset="-120"/>
              </a:rPr>
              <a:t>A dictionary entry when separate chaining is used</a:t>
            </a:r>
          </a:p>
          <a:p>
            <a:endParaRPr lang="en-US" altLang="zh-TW" dirty="0" smtClean="0">
              <a:ea typeface="新細明體" panose="02020500000000000000" pitchFamily="18" charset="-12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20888"/>
            <a:ext cx="42862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7544" y="6093296"/>
            <a:ext cx="489654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18-16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2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(2/8)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61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/** A class of entry objects for a hashing implementation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of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the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ADT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dictionary.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@</a:t>
            </a:r>
            <a:r>
              <a:rPr lang="en-US" altLang="zh-TW" dirty="0">
                <a:latin typeface="Lucida Sans Typewriter" panose="020B0509030504030204" pitchFamily="49" charset="0"/>
              </a:rPr>
              <a:t>file </a:t>
            </a:r>
            <a:r>
              <a:rPr lang="en-US" altLang="zh-TW" dirty="0" err="1">
                <a:latin typeface="Lucida Sans Typewriter" panose="020B0509030504030204" pitchFamily="49" charset="0"/>
              </a:rPr>
              <a:t>HashedEntry.h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*/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ifndef</a:t>
            </a:r>
            <a:r>
              <a:rPr lang="en-US" altLang="zh-TW" dirty="0">
                <a:latin typeface="Lucida Sans Typewriter" panose="020B0509030504030204" pitchFamily="49" charset="0"/>
              </a:rPr>
              <a:t> _HASHED_ENTRY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#define _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HASHED_ENTRY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Entry.h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“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Entry&lt;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private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nextPtr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46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(3/8)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62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public</a:t>
            </a:r>
            <a:r>
              <a:rPr lang="en-US" altLang="zh-TW" dirty="0">
                <a:latin typeface="Lucida Sans Typewriter" panose="020B0509030504030204" pitchFamily="49" charset="0"/>
              </a:rPr>
              <a:t>: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newEntry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newEntry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nextEntryPtr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void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nextEntryPtr</a:t>
            </a:r>
            <a:r>
              <a:rPr lang="en-US" altLang="zh-TW" dirty="0">
                <a:latin typeface="Lucida Sans Typewriter" panose="020B0509030504030204" pitchFamily="49" charset="0"/>
              </a:rPr>
              <a:t>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HashedEntry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#include "HashedEntry.cpp"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#</a:t>
            </a:r>
            <a:r>
              <a:rPr lang="en-US" altLang="zh-TW" dirty="0" err="1">
                <a:latin typeface="Lucida Sans Typewriter" panose="020B0509030504030204" pitchFamily="49" charset="0"/>
              </a:rPr>
              <a:t>endif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25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(4/8)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63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&gt;::add(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newItem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,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Create entry to add to dictionary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&gt;(</a:t>
            </a:r>
            <a:r>
              <a:rPr lang="en-US" altLang="zh-TW" dirty="0" err="1">
                <a:latin typeface="Lucida Sans Typewriter" panose="020B0509030504030204" pitchFamily="49" charset="0"/>
              </a:rPr>
              <a:t>newItem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</a:t>
            </a:r>
          </a:p>
          <a:p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Compute the hashed index into the array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 =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getHashIndex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searchKey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</a:t>
            </a:r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7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(5/8)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64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Add the entry to the chain at </a:t>
            </a:r>
            <a:r>
              <a:rPr lang="en-US" altLang="zh-TW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itemHashIndex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== </a:t>
            </a:r>
            <a:r>
              <a:rPr lang="en-US" altLang="zh-TW" dirty="0" err="1"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 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}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>
                <a:latin typeface="Lucida Sans Typewriter" panose="020B0509030504030204" pitchFamily="49" charset="0"/>
              </a:rPr>
              <a:t>setNext</a:t>
            </a:r>
            <a:r>
              <a:rPr lang="en-US" altLang="zh-TW" dirty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 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entryToAddPtr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if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return true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add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7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(6/8)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65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624732"/>
            <a:ext cx="8735888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template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class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 </a:t>
            </a: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HashedDictionary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&gt;::remove(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const</a:t>
            </a:r>
            <a:endParaRPr lang="en-US" altLang="zh-TW" b="1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                       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&amp; 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)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itemFound</a:t>
            </a:r>
            <a:r>
              <a:rPr lang="en-US" altLang="zh-TW" dirty="0">
                <a:latin typeface="Lucida Sans Typewriter" panose="020B0509030504030204" pitchFamily="49" charset="0"/>
              </a:rPr>
              <a:t> =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Compute the hashed index into the array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int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 =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getHashIndex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searchKey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);</a:t>
            </a:r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91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(7/8)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66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>
                <a:latin typeface="Lucida Sans Typewriter" panose="020B0509030504030204" pitchFamily="49" charset="0"/>
              </a:rPr>
              <a:t> (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!=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Special case - first node has target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 == </a:t>
            </a:r>
            <a:r>
              <a:rPr lang="en-US" altLang="zh-TW" dirty="0" err="1">
                <a:latin typeface="Lucida Sans Typewriter" panose="020B0509030504030204" pitchFamily="49" charset="0"/>
              </a:rPr>
              <a:t>hashTable</a:t>
            </a:r>
            <a:r>
              <a:rPr lang="en-US" altLang="zh-TW" dirty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entryToRemovePtr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=</a:t>
            </a: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 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delete </a:t>
            </a:r>
            <a:r>
              <a:rPr lang="en-US" altLang="zh-TW" dirty="0" err="1">
                <a:latin typeface="Lucida Sans Typewriter" panose="020B0509030504030204" pitchFamily="49" charset="0"/>
              </a:rPr>
              <a:t>entryToRemovePtr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entryToRemovePtr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For safety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itemFound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}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{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Search the rest of the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chain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hashTable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[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itemHashIndex</a:t>
            </a:r>
            <a:r>
              <a:rPr lang="en-US" altLang="zh-TW" dirty="0">
                <a:latin typeface="Lucida Sans Typewriter" panose="020B0509030504030204" pitchFamily="49" charset="0"/>
              </a:rPr>
              <a:t>];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HashedEntry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&lt;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KeyType</a:t>
            </a:r>
            <a:r>
              <a:rPr lang="en-US" altLang="zh-TW" dirty="0">
                <a:latin typeface="Lucida Sans Typewriter" panose="020B0509030504030204" pitchFamily="49" charset="0"/>
              </a:rPr>
              <a:t>,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ItemType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&gt;*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endParaRPr lang="en-US" altLang="zh-TW" dirty="0" smtClean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84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Hashing and Separate </a:t>
            </a:r>
            <a:r>
              <a:rPr lang="en-US" altLang="zh-TW" dirty="0" smtClean="0">
                <a:ea typeface="新細明體" panose="02020500000000000000" pitchFamily="18" charset="-120"/>
              </a:rPr>
              <a:t>Chaining (8/8)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Hashing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67</a:t>
            </a:fld>
            <a:endParaRPr lang="en-US" altLang="zh-TW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((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 !=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>
                <a:latin typeface="Lucida Sans Typewriter" panose="020B0509030504030204" pitchFamily="49" charset="0"/>
              </a:rPr>
              <a:t>) &amp;&amp; !</a:t>
            </a:r>
            <a:r>
              <a:rPr lang="en-US" altLang="zh-TW" dirty="0" err="1">
                <a:latin typeface="Lucida Sans Typewriter" panose="020B0509030504030204" pitchFamily="49" charset="0"/>
              </a:rPr>
              <a:t>itemFound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Found item in chain so remove that node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	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>
                <a:latin typeface="Lucida Sans Typewriter" panose="020B0509030504030204" pitchFamily="49" charset="0"/>
              </a:rPr>
              <a:t>searchKey</a:t>
            </a:r>
            <a:r>
              <a:rPr lang="en-US" altLang="zh-TW" dirty="0">
                <a:latin typeface="Lucida Sans Typewriter" panose="020B0509030504030204" pitchFamily="49" charset="0"/>
              </a:rPr>
              <a:t> ==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getKey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()) {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setNext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-</a:t>
            </a:r>
            <a:r>
              <a:rPr lang="en-US" altLang="zh-TW" dirty="0">
                <a:latin typeface="Lucida Sans Typewriter" panose="020B0509030504030204" pitchFamily="49" charset="0"/>
              </a:rPr>
              <a:t>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delete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</a:t>
            </a:r>
            <a:r>
              <a:rPr lang="en-US" altLang="zh-TW" dirty="0">
                <a:latin typeface="Lucida Sans Typewriter" panose="020B0509030504030204" pitchFamily="49" charset="0"/>
              </a:rPr>
              <a:t> 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nullptr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For safety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itemFound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}</a:t>
            </a:r>
            <a:endParaRPr lang="en-US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Look at next entry in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chain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prevPtr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  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curPtr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>
                <a:latin typeface="Lucida Sans Typewriter" panose="020B0509030504030204" pitchFamily="49" charset="0"/>
              </a:rPr>
              <a:t>= </a:t>
            </a:r>
            <a:r>
              <a:rPr lang="en-US" altLang="zh-TW" dirty="0" err="1">
                <a:latin typeface="Lucida Sans Typewriter" panose="020B0509030504030204" pitchFamily="49" charset="0"/>
              </a:rPr>
              <a:t>curPtr</a:t>
            </a:r>
            <a:r>
              <a:rPr lang="en-US" altLang="zh-TW" dirty="0">
                <a:latin typeface="Lucida Sans Typewriter" panose="020B0509030504030204" pitchFamily="49" charset="0"/>
              </a:rPr>
              <a:t>-&gt;</a:t>
            </a:r>
            <a:r>
              <a:rPr lang="en-US" altLang="zh-TW" dirty="0" err="1" smtClean="0">
                <a:latin typeface="Lucida Sans Typewriter" panose="020B0509030504030204" pitchFamily="49" charset="0"/>
              </a:rPr>
              <a:t>getNext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();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 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 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while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 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 (a match occurs on the first node or not …)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}</a:t>
            </a:r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if (the case of “a chain exists to search”)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dirty="0" err="1">
                <a:latin typeface="Lucida Sans Typewriter" panose="020B0509030504030204" pitchFamily="49" charset="0"/>
              </a:rPr>
              <a:t>itemFound</a:t>
            </a:r>
            <a:r>
              <a:rPr lang="en-US" altLang="zh-TW" dirty="0">
                <a:latin typeface="Lucida Sans Typewriter" panose="020B0509030504030204" pitchFamily="49" charset="0"/>
              </a:rPr>
              <a:t>;</a:t>
            </a:r>
            <a:endParaRPr lang="zh-TW" altLang="zh-TW" dirty="0">
              <a:latin typeface="Lucida Sans Typewriter" panose="020B0509030504030204" pitchFamily="49" charset="0"/>
            </a:endParaRPr>
          </a:p>
          <a:p>
            <a:r>
              <a:rPr lang="en-US" altLang="zh-TW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end remove</a:t>
            </a:r>
            <a:endParaRPr lang="zh-TW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26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15699</TotalTime>
  <Words>4014</Words>
  <Application>Microsoft Office PowerPoint</Application>
  <PresentationFormat>如螢幕大小 (4:3)</PresentationFormat>
  <Paragraphs>786</Paragraphs>
  <Slides>67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67</vt:i4>
      </vt:variant>
    </vt:vector>
  </HeadingPairs>
  <TitlesOfParts>
    <vt:vector size="77" baseType="lpstr">
      <vt:lpstr>細明體</vt:lpstr>
      <vt:lpstr>新細明體</vt:lpstr>
      <vt:lpstr>Arial</vt:lpstr>
      <vt:lpstr>Calibri</vt:lpstr>
      <vt:lpstr>Courier New</vt:lpstr>
      <vt:lpstr>Lucida Sans Typewriter</vt:lpstr>
      <vt:lpstr>Symbol</vt:lpstr>
      <vt:lpstr>Wingdings</vt:lpstr>
      <vt:lpstr>1_Edge</vt:lpstr>
      <vt:lpstr>Office 佈景主題</vt:lpstr>
      <vt:lpstr> Hashing </vt:lpstr>
      <vt:lpstr>Prelude</vt:lpstr>
      <vt:lpstr>Outline</vt:lpstr>
      <vt:lpstr>The ADT Dictionary (1/2)</vt:lpstr>
      <vt:lpstr>The ADT Dictionary (2/2)</vt:lpstr>
      <vt:lpstr>An Example Problem Domain</vt:lpstr>
      <vt:lpstr>ADT Dictionary Operations (1/3)</vt:lpstr>
      <vt:lpstr>ADT Dictionary Operations (2/3)</vt:lpstr>
      <vt:lpstr>ADT Dictionary Operations (3/3)</vt:lpstr>
      <vt:lpstr>About the Traverse Operation</vt:lpstr>
      <vt:lpstr>A C++ Interface for Dictionary (1/4)</vt:lpstr>
      <vt:lpstr>A C++ Interface for Dictionary (2/4)</vt:lpstr>
      <vt:lpstr>A C++ Interface for Dictionary (3/4)</vt:lpstr>
      <vt:lpstr>A C++ Interface for Dictionary (4/4)</vt:lpstr>
      <vt:lpstr>Possible Implementations (1/5)</vt:lpstr>
      <vt:lpstr>Possible Implementations (2/5)</vt:lpstr>
      <vt:lpstr>Possible Implementations (3/5)</vt:lpstr>
      <vt:lpstr>A C++ Interface for Dictionary Entries (1/2)</vt:lpstr>
      <vt:lpstr>A C++ Interface for Dictionary Entries (2/2)</vt:lpstr>
      <vt:lpstr>Possible Implementations (4/5)</vt:lpstr>
      <vt:lpstr>Possible Implementations (5/5)</vt:lpstr>
      <vt:lpstr>Sorted Array-Based Implementation (1/5)</vt:lpstr>
      <vt:lpstr>Sorted Array-Based Implementation (2/5)</vt:lpstr>
      <vt:lpstr>Sorted Array-Based Implementation (3/5)</vt:lpstr>
      <vt:lpstr>Sorted Array-Based Implementation (4/5)</vt:lpstr>
      <vt:lpstr>Sorted Array-Based Implementation (5/5)</vt:lpstr>
      <vt:lpstr>Method add (1/2)</vt:lpstr>
      <vt:lpstr>Method add (2/2)</vt:lpstr>
      <vt:lpstr>Binary Search Tree Implementation (1/6)</vt:lpstr>
      <vt:lpstr>Binary Search Tree Implementation (2/6)</vt:lpstr>
      <vt:lpstr>Binary Search Tree Implementation (3/6)</vt:lpstr>
      <vt:lpstr>Binary Search Tree Implementation (4/6)</vt:lpstr>
      <vt:lpstr>Binary Search Tree Implementation (5/6)</vt:lpstr>
      <vt:lpstr>Binary Search Tree Implementation (6/6)</vt:lpstr>
      <vt:lpstr>Selecting an Implementation (1/5)</vt:lpstr>
      <vt:lpstr>Selecting an Implementation (2/5)</vt:lpstr>
      <vt:lpstr>Selecting an Implementation (3/5)</vt:lpstr>
      <vt:lpstr>Selecting an Implementation (4/5)</vt:lpstr>
      <vt:lpstr>Selecting an Implementation (5/5)</vt:lpstr>
      <vt:lpstr>Hashing: the Basic Idea (1/4)</vt:lpstr>
      <vt:lpstr>Hashing: the Basic Idea (2/4)</vt:lpstr>
      <vt:lpstr>Hashing: the Basic Idea (3/4)</vt:lpstr>
      <vt:lpstr>Hashing: the Basic Idea (4/4)</vt:lpstr>
      <vt:lpstr>Hash Functions</vt:lpstr>
      <vt:lpstr>Resolving Collisions (1/7)</vt:lpstr>
      <vt:lpstr>Resolving Collisions (2/7)</vt:lpstr>
      <vt:lpstr>Resolving Collisions (3/7)</vt:lpstr>
      <vt:lpstr>Resolving Collisions (4/7)</vt:lpstr>
      <vt:lpstr>Resolving Collisions (5/7)</vt:lpstr>
      <vt:lpstr>Resolving Collisions (6/7)</vt:lpstr>
      <vt:lpstr>Resolving Collisions (7/7)</vt:lpstr>
      <vt:lpstr>The Efficiency of Hashing (1/6)</vt:lpstr>
      <vt:lpstr>The Efficiency of Hashing (2/6)</vt:lpstr>
      <vt:lpstr>The Efficiency of Hashing (3/6)</vt:lpstr>
      <vt:lpstr>The Efficiency of Hashing (4/6)</vt:lpstr>
      <vt:lpstr>The Efficiency of Hashing (5/6)</vt:lpstr>
      <vt:lpstr>The Efficiency of Hashing (6/6)</vt:lpstr>
      <vt:lpstr>Maintaining Hashing Performance</vt:lpstr>
      <vt:lpstr>What Constitutes a Good Hash Function?</vt:lpstr>
      <vt:lpstr>Hashing and Separate Chaining (1/8)</vt:lpstr>
      <vt:lpstr>Hashing and Separate Chaining (2/8)</vt:lpstr>
      <vt:lpstr>Hashing and Separate Chaining (3/8)</vt:lpstr>
      <vt:lpstr>Hashing and Separate Chaining (4/8)</vt:lpstr>
      <vt:lpstr>Hashing and Separate Chaining (5/8)</vt:lpstr>
      <vt:lpstr>Hashing and Separate Chaining (6/8)</vt:lpstr>
      <vt:lpstr>Hashing and Separate Chaining (7/8)</vt:lpstr>
      <vt:lpstr>Hashing and Separate Chaining (8/8)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674</cp:revision>
  <dcterms:created xsi:type="dcterms:W3CDTF">2009-06-21T02:54:00Z</dcterms:created>
  <dcterms:modified xsi:type="dcterms:W3CDTF">2016-12-18T09:56:59Z</dcterms:modified>
</cp:coreProperties>
</file>