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65"/>
  </p:notesMasterIdLst>
  <p:handoutMasterIdLst>
    <p:handoutMasterId r:id="rId66"/>
  </p:handoutMasterIdLst>
  <p:sldIdLst>
    <p:sldId id="377" r:id="rId3"/>
    <p:sldId id="430" r:id="rId4"/>
    <p:sldId id="431" r:id="rId5"/>
    <p:sldId id="432" r:id="rId6"/>
    <p:sldId id="433" r:id="rId7"/>
    <p:sldId id="434" r:id="rId8"/>
    <p:sldId id="435" r:id="rId9"/>
    <p:sldId id="436" r:id="rId10"/>
    <p:sldId id="437" r:id="rId11"/>
    <p:sldId id="438" r:id="rId12"/>
    <p:sldId id="440" r:id="rId13"/>
    <p:sldId id="441" r:id="rId14"/>
    <p:sldId id="442" r:id="rId15"/>
    <p:sldId id="439" r:id="rId16"/>
    <p:sldId id="443" r:id="rId17"/>
    <p:sldId id="444" r:id="rId18"/>
    <p:sldId id="445" r:id="rId19"/>
    <p:sldId id="446" r:id="rId20"/>
    <p:sldId id="447" r:id="rId21"/>
    <p:sldId id="482" r:id="rId22"/>
    <p:sldId id="483" r:id="rId23"/>
    <p:sldId id="448" r:id="rId24"/>
    <p:sldId id="449" r:id="rId25"/>
    <p:sldId id="484" r:id="rId26"/>
    <p:sldId id="485" r:id="rId27"/>
    <p:sldId id="486" r:id="rId28"/>
    <p:sldId id="487" r:id="rId29"/>
    <p:sldId id="450" r:id="rId30"/>
    <p:sldId id="488" r:id="rId31"/>
    <p:sldId id="451" r:id="rId32"/>
    <p:sldId id="452" r:id="rId33"/>
    <p:sldId id="489" r:id="rId34"/>
    <p:sldId id="453" r:id="rId35"/>
    <p:sldId id="454" r:id="rId36"/>
    <p:sldId id="455" r:id="rId37"/>
    <p:sldId id="456" r:id="rId38"/>
    <p:sldId id="457" r:id="rId39"/>
    <p:sldId id="458" r:id="rId40"/>
    <p:sldId id="459" r:id="rId41"/>
    <p:sldId id="460" r:id="rId42"/>
    <p:sldId id="461" r:id="rId43"/>
    <p:sldId id="490" r:id="rId44"/>
    <p:sldId id="462" r:id="rId45"/>
    <p:sldId id="463" r:id="rId46"/>
    <p:sldId id="464" r:id="rId47"/>
    <p:sldId id="465" r:id="rId48"/>
    <p:sldId id="466" r:id="rId49"/>
    <p:sldId id="467" r:id="rId50"/>
    <p:sldId id="468" r:id="rId51"/>
    <p:sldId id="469" r:id="rId52"/>
    <p:sldId id="470" r:id="rId53"/>
    <p:sldId id="471" r:id="rId54"/>
    <p:sldId id="481" r:id="rId55"/>
    <p:sldId id="472" r:id="rId56"/>
    <p:sldId id="473" r:id="rId57"/>
    <p:sldId id="474" r:id="rId58"/>
    <p:sldId id="475" r:id="rId59"/>
    <p:sldId id="476" r:id="rId60"/>
    <p:sldId id="477" r:id="rId61"/>
    <p:sldId id="478" r:id="rId62"/>
    <p:sldId id="480" r:id="rId63"/>
    <p:sldId id="479" r:id="rId64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51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2017/12/4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0425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3017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2311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58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123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62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Tree</a:t>
            </a:r>
            <a:r>
              <a:rPr lang="zh-TW" altLang="en-US" sz="4800" dirty="0" smtClean="0"/>
              <a:t> </a:t>
            </a:r>
            <a:r>
              <a:rPr lang="en-US" altLang="zh-TW" sz="4800" dirty="0" smtClean="0"/>
              <a:t>Implementations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794ED-FA12-436D-A849-1C5AC599A78C}" type="slidenum">
              <a:rPr lang="zh-TW" altLang="en-US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Nodes in a Binary Tree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The first step in implementing trees is to choose a </a:t>
            </a:r>
            <a:r>
              <a:rPr lang="en-US" altLang="zh-TW" sz="2800" b="1" dirty="0" smtClean="0">
                <a:solidFill>
                  <a:srgbClr val="6600FF"/>
                </a:solidFill>
              </a:rPr>
              <a:t>data structure</a:t>
            </a:r>
            <a:r>
              <a:rPr lang="en-US" altLang="zh-TW" sz="2800" dirty="0" smtClean="0">
                <a:solidFill>
                  <a:schemeClr val="tx2"/>
                </a:solidFill>
              </a:rPr>
              <a:t>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to represent nodes</a:t>
            </a:r>
            <a:r>
              <a:rPr lang="en-US" altLang="zh-TW" sz="28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Since each node must contain both 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data</a:t>
            </a:r>
            <a:r>
              <a:rPr lang="en-US" altLang="zh-TW" sz="2800" dirty="0" smtClean="0">
                <a:solidFill>
                  <a:schemeClr val="tx2"/>
                </a:solidFill>
              </a:rPr>
              <a:t> and “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pointers</a:t>
            </a:r>
            <a:r>
              <a:rPr lang="en-US" altLang="zh-TW" sz="2800" dirty="0" smtClean="0">
                <a:solidFill>
                  <a:schemeClr val="tx2"/>
                </a:solidFill>
              </a:rPr>
              <a:t>” to the node’s children, it is natural to 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make each node an object</a:t>
            </a:r>
            <a:r>
              <a:rPr lang="en-US" altLang="zh-TW" sz="2800" dirty="0">
                <a:solidFill>
                  <a:schemeClr val="tx2"/>
                </a:solidFill>
              </a:rPr>
              <a:t>!</a:t>
            </a:r>
            <a:endParaRPr lang="en-US" altLang="zh-TW" sz="28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Thus, we will use a C++ 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class</a:t>
            </a:r>
            <a:r>
              <a:rPr lang="en-US" altLang="zh-TW" sz="2400" dirty="0" smtClean="0">
                <a:solidFill>
                  <a:schemeClr val="tx2"/>
                </a:solidFill>
              </a:rPr>
              <a:t> to define the nodes in the tree.</a:t>
            </a:r>
          </a:p>
          <a:p>
            <a:pPr eaLnBrk="1" hangingPunct="1"/>
            <a:r>
              <a:rPr lang="en-US" altLang="zh-TW" sz="2800" dirty="0">
                <a:solidFill>
                  <a:schemeClr val="tx2"/>
                </a:solidFill>
              </a:rPr>
              <a:t>If we place these nodes in an </a:t>
            </a:r>
            <a:r>
              <a:rPr lang="en-US" altLang="zh-TW" sz="2800" b="1" dirty="0">
                <a:solidFill>
                  <a:schemeClr val="accent6"/>
                </a:solidFill>
              </a:rPr>
              <a:t>array</a:t>
            </a:r>
            <a:r>
              <a:rPr lang="en-US" altLang="zh-TW" sz="2800" dirty="0">
                <a:solidFill>
                  <a:schemeClr val="tx2"/>
                </a:solidFill>
              </a:rPr>
              <a:t>, </a:t>
            </a:r>
            <a:r>
              <a:rPr lang="en-US" altLang="zh-TW" sz="2800" u="sng" dirty="0">
                <a:solidFill>
                  <a:schemeClr val="tx2"/>
                </a:solidFill>
              </a:rPr>
              <a:t>the “pointers” in the nodes are array indices</a:t>
            </a:r>
            <a:r>
              <a:rPr lang="en-US" altLang="zh-TW" sz="2800" dirty="0" smtClean="0">
                <a:solidFill>
                  <a:schemeClr val="tx2"/>
                </a:solidFill>
              </a:rPr>
              <a:t>.</a:t>
            </a:r>
            <a:endParaRPr lang="en-US" altLang="zh-TW" sz="2800" dirty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>
                <a:solidFill>
                  <a:schemeClr val="tx2"/>
                </a:solidFill>
              </a:rPr>
              <a:t>If the nodes are a part of a </a:t>
            </a:r>
            <a:r>
              <a:rPr lang="en-US" altLang="zh-TW" sz="2800" b="1" dirty="0">
                <a:solidFill>
                  <a:schemeClr val="accent6"/>
                </a:solidFill>
              </a:rPr>
              <a:t>linked chain</a:t>
            </a:r>
            <a:r>
              <a:rPr lang="en-US" altLang="zh-TW" sz="2800" dirty="0">
                <a:solidFill>
                  <a:schemeClr val="tx2"/>
                </a:solidFill>
              </a:rPr>
              <a:t>, we use C++ </a:t>
            </a:r>
            <a:r>
              <a:rPr lang="en-US" altLang="zh-TW" sz="2800" b="1" u="sng" dirty="0">
                <a:solidFill>
                  <a:schemeClr val="tx2"/>
                </a:solidFill>
              </a:rPr>
              <a:t>pointers</a:t>
            </a:r>
            <a:r>
              <a:rPr lang="en-US" altLang="zh-TW" sz="2800" u="sng" dirty="0">
                <a:solidFill>
                  <a:schemeClr val="tx2"/>
                </a:solidFill>
              </a:rPr>
              <a:t> to link them together</a:t>
            </a:r>
            <a:r>
              <a:rPr lang="en-US" altLang="zh-TW" sz="2800" dirty="0">
                <a:solidFill>
                  <a:schemeClr val="tx2"/>
                </a:solidFill>
              </a:rPr>
              <a:t>.</a:t>
            </a:r>
            <a:endParaRPr lang="en-US" altLang="zh-TW" sz="2800" dirty="0" smtClean="0">
              <a:solidFill>
                <a:schemeClr val="tx2"/>
              </a:solidFill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3939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853359-4F3F-4511-8263-588DA40569EF}" type="slidenum">
              <a:rPr lang="zh-TW" altLang="en-US"/>
              <a:pPr>
                <a:defRPr/>
              </a:pPr>
              <a:t>3</a:t>
            </a:fld>
            <a:endParaRPr lang="en-US" altLang="zh-TW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/>
              <a:t>An Array-</a:t>
            </a:r>
            <a:r>
              <a:rPr lang="en-US" altLang="zh-TW" sz="4000" dirty="0" smtClean="0"/>
              <a:t>Based Representation (1/3)</a:t>
            </a:r>
            <a:endParaRPr lang="zh-TW" altLang="en-US" sz="4000" dirty="0" smtClean="0"/>
          </a:p>
        </p:txBody>
      </p:sp>
      <p:sp>
        <p:nvSpPr>
          <p:cNvPr id="3584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An array-based implementation of a tree uses </a:t>
            </a:r>
            <a:r>
              <a:rPr lang="en-US" altLang="zh-TW" sz="2400" u="sng" dirty="0" smtClean="0"/>
              <a:t>an array of nodes</a:t>
            </a:r>
            <a:r>
              <a:rPr lang="en-US" altLang="zh-TW" sz="2400" dirty="0" smtClean="0"/>
              <a:t>, so a class of such trees could have the following data members:</a:t>
            </a:r>
          </a:p>
          <a:p>
            <a:pPr marL="0" indent="0" eaLnBrk="1" hangingPunct="1">
              <a:buNone/>
            </a:pPr>
            <a:r>
              <a:rPr lang="en-US" altLang="zh-TW" sz="1600" dirty="0" smtClean="0"/>
              <a:t>	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TreeNode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ItemType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sz="16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tree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[MAX_NODES]; 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array of </a:t>
            </a:r>
          </a:p>
          <a:p>
            <a:pPr marL="0" indent="0" eaLnBrk="1" hangingPunct="1">
              <a:buNone/>
            </a:pP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// tree nodes</a:t>
            </a:r>
          </a:p>
          <a:p>
            <a:pPr marL="0" indent="0" eaLnBrk="1" hangingPunct="1">
              <a:buNone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root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index of root</a:t>
            </a:r>
          </a:p>
          <a:p>
            <a:pPr marL="0" indent="0" eaLnBrk="1" hangingPunct="1">
              <a:buNone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index of free list</a:t>
            </a:r>
            <a:endParaRPr lang="en-US" altLang="zh-TW" sz="1800" dirty="0" smtClean="0"/>
          </a:p>
          <a:p>
            <a:pPr lvl="1" eaLnBrk="1" hangingPunct="1"/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root</a:t>
            </a:r>
            <a:r>
              <a:rPr lang="en-US" altLang="zh-TW" sz="2200" dirty="0" smtClean="0"/>
              <a:t> is an index to the tree’s root node within the array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</a:t>
            </a:r>
            <a:r>
              <a:rPr lang="en-US" altLang="zh-TW" sz="2200" dirty="0" smtClean="0"/>
              <a:t>.</a:t>
            </a:r>
          </a:p>
          <a:p>
            <a:pPr lvl="2" eaLnBrk="1" hangingPunct="1"/>
            <a:r>
              <a:rPr lang="en-US" altLang="zh-TW" sz="2000" dirty="0" smtClean="0"/>
              <a:t>If the tree is empty, 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root</a:t>
            </a:r>
            <a:r>
              <a:rPr lang="en-US" altLang="zh-TW" sz="2000" dirty="0" smtClean="0"/>
              <a:t> is 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altLang="zh-TW" sz="2000" dirty="0" smtClean="0"/>
              <a:t>.</a:t>
            </a:r>
          </a:p>
          <a:p>
            <a:pPr eaLnBrk="1" hangingPunct="1"/>
            <a:r>
              <a:rPr lang="en-US" altLang="zh-TW" sz="2400" dirty="0" smtClean="0"/>
              <a:t>As the tree changes due to insertions and removals, its nodes may not be in contiguous elements of the array!</a:t>
            </a:r>
          </a:p>
          <a:p>
            <a:pPr lvl="2" eaLnBrk="1" hangingPunct="1"/>
            <a:r>
              <a:rPr lang="en-US" altLang="zh-TW" dirty="0" smtClean="0"/>
              <a:t>You have to establish a collection of available nodes, which is called a </a:t>
            </a:r>
            <a:r>
              <a:rPr lang="en-US" altLang="zh-TW" b="1" dirty="0" smtClean="0">
                <a:solidFill>
                  <a:schemeClr val="accent6"/>
                </a:solidFill>
              </a:rPr>
              <a:t>free list</a:t>
            </a:r>
            <a:r>
              <a:rPr lang="en-US" altLang="zh-TW" dirty="0" smtClean="0"/>
              <a:t>.</a:t>
            </a:r>
          </a:p>
          <a:p>
            <a:pPr lvl="2" eaLnBrk="1" hangingPunct="1"/>
            <a:r>
              <a:rPr lang="en-US" altLang="zh-TW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zh-TW" dirty="0" smtClean="0"/>
              <a:t> is the index to the first node in the free list.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9032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Representation (2/3)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Let’s name our class of nodes </a:t>
            </a:r>
            <a:r>
              <a:rPr lang="en-US" altLang="zh-TW" sz="24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TreeNode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Here, we focus on binary trees.</a:t>
            </a:r>
          </a:p>
          <a:p>
            <a:pPr eaLnBrk="1" hangingPunct="1"/>
            <a:endParaRPr lang="en-US" altLang="zh-TW" dirty="0">
              <a:solidFill>
                <a:schemeClr val="tx2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900731" y="2983011"/>
            <a:ext cx="7343677" cy="3293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emplate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TreeNode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: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>
                <a:latin typeface="Lucida Sans Typewriter" panose="020B0509030504030204" pitchFamily="49" charset="0"/>
              </a:rPr>
              <a:t> item; 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data portion</a:t>
            </a:r>
          </a:p>
          <a:p>
            <a:pPr>
              <a:defRPr/>
            </a:pPr>
            <a:r>
              <a:rPr lang="en-US" altLang="zh-TW" sz="1600" b="1" u="none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b="1" u="none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leftChild</a:t>
            </a:r>
            <a:r>
              <a:rPr lang="en-US" altLang="zh-TW" sz="1600" dirty="0">
                <a:latin typeface="Lucida Sans Typewriter" panose="020B0509030504030204" pitchFamily="49" charset="0"/>
              </a:rPr>
              <a:t>;    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index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to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left child</a:t>
            </a: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b="1" u="none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rightChild</a:t>
            </a:r>
            <a:r>
              <a:rPr lang="en-US" altLang="zh-TW" sz="1600" dirty="0">
                <a:latin typeface="Lucida Sans Typewriter" panose="020B0509030504030204" pitchFamily="49" charset="0"/>
              </a:rPr>
              <a:t>;   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index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to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right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child</a:t>
            </a:r>
          </a:p>
          <a:p>
            <a:pPr>
              <a:defRPr/>
            </a:pP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: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nodeItem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left,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right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sz="1600" u="none" dirty="0" smtClean="0">
                <a:solidFill>
                  <a:schemeClr val="accent1"/>
                </a:solidFill>
                <a:latin typeface="Lucida Sans Typewriter" panose="020B0509030504030204" pitchFamily="49" charset="0"/>
              </a:rPr>
              <a:t>  ...</a:t>
            </a:r>
          </a:p>
          <a:p>
            <a:pPr>
              <a:defRPr/>
            </a:pPr>
            <a:r>
              <a:rPr lang="en-US" altLang="zh-TW" sz="1600" u="none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TreeNode</a:t>
            </a:r>
            <a:endParaRPr lang="en-US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25522" y="2492896"/>
            <a:ext cx="7253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u="none" dirty="0">
                <a:latin typeface="+mj-lt"/>
              </a:rPr>
              <a:t>The class </a:t>
            </a:r>
            <a:r>
              <a:rPr lang="en-US" altLang="zh-TW" sz="1600" u="none" dirty="0" err="1">
                <a:cs typeface="Courier New" panose="02070309020205020404" pitchFamily="49" charset="0"/>
              </a:rPr>
              <a:t>TreeNode</a:t>
            </a:r>
            <a:r>
              <a:rPr lang="en-US" altLang="zh-TW" sz="1600" u="none" dirty="0">
                <a:latin typeface="+mj-lt"/>
              </a:rPr>
              <a:t> for an array-based </a:t>
            </a:r>
            <a:r>
              <a:rPr lang="en-US" altLang="zh-TW" sz="1600" u="none" dirty="0" smtClean="0">
                <a:latin typeface="+mj-lt"/>
              </a:rPr>
              <a:t>implementation </a:t>
            </a:r>
            <a:r>
              <a:rPr lang="en-US" altLang="zh-TW" sz="1600" u="none" dirty="0">
                <a:latin typeface="+mj-lt"/>
              </a:rPr>
              <a:t>of the ADT binary </a:t>
            </a:r>
            <a:r>
              <a:rPr lang="en-US" altLang="zh-TW" sz="1600" u="none" dirty="0" smtClean="0">
                <a:latin typeface="+mj-lt"/>
              </a:rPr>
              <a:t>tree:</a:t>
            </a:r>
            <a:endParaRPr lang="en-US" altLang="zh-TW" sz="1600" u="none" dirty="0">
              <a:latin typeface="+mj-lt"/>
            </a:endParaRPr>
          </a:p>
          <a:p>
            <a:endParaRPr lang="zh-TW" altLang="en-US" sz="1600" dirty="0">
              <a:latin typeface="+mj-lt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7146489" y="3669593"/>
            <a:ext cx="1745991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400" u="none" dirty="0" smtClean="0">
                <a:latin typeface="+mn-lt"/>
              </a:rPr>
              <a:t>-1 if a node has </a:t>
            </a:r>
          </a:p>
          <a:p>
            <a:r>
              <a:rPr lang="en-US" altLang="zh-TW" sz="1400" u="none" dirty="0" smtClean="0">
                <a:latin typeface="+mn-lt"/>
              </a:rPr>
              <a:t>no left/right child</a:t>
            </a:r>
            <a:endParaRPr lang="zh-TW" altLang="en-US" sz="1400" u="none" dirty="0">
              <a:latin typeface="+mn-lt"/>
            </a:endParaRPr>
          </a:p>
        </p:txBody>
      </p:sp>
      <p:cxnSp>
        <p:nvCxnSpPr>
          <p:cNvPr id="9" name="直線單箭頭接點 8"/>
          <p:cNvCxnSpPr>
            <a:stCxn id="7" idx="1"/>
          </p:cNvCxnSpPr>
          <p:nvPr/>
        </p:nvCxnSpPr>
        <p:spPr bwMode="auto">
          <a:xfrm flipH="1">
            <a:off x="6335307" y="3931203"/>
            <a:ext cx="811182" cy="4305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直線單箭頭接點 9"/>
          <p:cNvCxnSpPr>
            <a:stCxn id="7" idx="1"/>
          </p:cNvCxnSpPr>
          <p:nvPr/>
        </p:nvCxnSpPr>
        <p:spPr bwMode="auto">
          <a:xfrm flipH="1">
            <a:off x="6411506" y="3931203"/>
            <a:ext cx="734983" cy="6586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7490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An Array-Based </a:t>
            </a:r>
            <a:r>
              <a:rPr lang="en-US" altLang="zh-TW" sz="4000" dirty="0" smtClean="0"/>
              <a:t>Representation (3/3)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66738" y="1196752"/>
            <a:ext cx="4509318" cy="3312368"/>
          </a:xfrm>
        </p:spPr>
        <p:txBody>
          <a:bodyPr/>
          <a:lstStyle/>
          <a:p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zh-TW" sz="2200" dirty="0" smtClean="0"/>
              <a:t> is the index of the first node in the free list, but the </a:t>
            </a:r>
            <a:r>
              <a:rPr lang="en-US" altLang="zh-TW" sz="2200" u="sng" dirty="0" smtClean="0"/>
              <a:t>next available node is not necessarily at index </a:t>
            </a:r>
            <a:r>
              <a:rPr lang="en-US" altLang="zh-TW" sz="2200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free+1</a:t>
            </a:r>
            <a:r>
              <a:rPr lang="en-US" altLang="zh-TW" sz="2200" dirty="0"/>
              <a:t>.</a:t>
            </a:r>
            <a:endParaRPr lang="en-US" altLang="zh-TW" sz="2200" dirty="0" smtClean="0"/>
          </a:p>
          <a:p>
            <a:endParaRPr lang="en-US" altLang="zh-TW" sz="2200" dirty="0"/>
          </a:p>
          <a:p>
            <a:r>
              <a:rPr lang="en-US" altLang="zh-TW" sz="2200" dirty="0" smtClean="0"/>
              <a:t>We link the available nodes by making the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rightChild</a:t>
            </a:r>
            <a:r>
              <a:rPr lang="en-US" altLang="zh-TW" sz="2200" dirty="0" smtClean="0"/>
              <a:t> of each node the index of the next node in the free list.</a:t>
            </a:r>
            <a:endParaRPr lang="zh-TW" altLang="en-US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672" y="4587006"/>
            <a:ext cx="2438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770" y="1117601"/>
            <a:ext cx="3683710" cy="501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79512" y="5661248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5462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</a:t>
            </a:r>
            <a:r>
              <a:rPr lang="zh-TW" altLang="en-US" dirty="0" smtClean="0"/>
              <a:t> </a:t>
            </a:r>
            <a:r>
              <a:rPr lang="en-US" altLang="zh-TW" dirty="0" smtClean="0"/>
              <a:t>Link-Based Representation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most common way of implementing a tree is to use C++ </a:t>
            </a:r>
            <a:r>
              <a:rPr lang="en-US" altLang="zh-TW" sz="2400" b="1" dirty="0" smtClean="0">
                <a:solidFill>
                  <a:srgbClr val="7030A0"/>
                </a:solidFill>
              </a:rPr>
              <a:t>pointers </a:t>
            </a:r>
            <a:r>
              <a:rPr lang="en-US" altLang="zh-TW" sz="2400" dirty="0" smtClean="0"/>
              <a:t>to link the nodes in the tree.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539552" y="2420888"/>
            <a:ext cx="8164016" cy="35394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emplate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		</a:t>
            </a:r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: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                   </a:t>
            </a:r>
            <a:r>
              <a:rPr lang="zh-TW" altLang="en-US" sz="1600" u="none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data portion</a:t>
            </a: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pointer to left child</a:t>
            </a: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pointer to right child</a:t>
            </a:r>
          </a:p>
          <a:p>
            <a:pPr>
              <a:defRPr/>
            </a:pP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:</a:t>
            </a:r>
          </a:p>
          <a:p>
            <a:pPr>
              <a:defRPr/>
            </a:pPr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();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anItem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anItem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4011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</a:t>
            </a:r>
            <a:r>
              <a:rPr lang="zh-TW" altLang="en-US" dirty="0"/>
              <a:t> </a:t>
            </a:r>
            <a:r>
              <a:rPr lang="en-US" altLang="zh-TW" dirty="0"/>
              <a:t>Link-Based Representation </a:t>
            </a:r>
            <a:r>
              <a:rPr lang="en-US" altLang="zh-TW" dirty="0" smtClean="0"/>
              <a:t>(2/3)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659631" y="1877959"/>
            <a:ext cx="7944817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setItem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anItem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u="none" dirty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endParaRPr lang="en-US" altLang="zh-TW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isLeaf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endParaRPr lang="en-US" altLang="zh-TW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getLeftChildPtr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r>
              <a:rPr lang="en-US" altLang="zh-TW" u="none" dirty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getRightChildPtr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endParaRPr lang="en-US" altLang="zh-TW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setLeftChildPtr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&gt;</a:t>
            </a:r>
            <a:r>
              <a:rPr lang="zh-TW" altLang="en-US" u="none" dirty="0" smtClean="0">
                <a:latin typeface="Lucida Sans Typewriter" panose="020B0509030504030204" pitchFamily="49" charset="0"/>
              </a:rPr>
              <a:t>*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setRightChildPtr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>
                <a:latin typeface="Lucida Sans Typewriter" panose="020B0509030504030204" pitchFamily="49" charset="0"/>
              </a:rPr>
              <a:t>&gt;</a:t>
            </a:r>
            <a:r>
              <a:rPr lang="zh-TW" altLang="en-US" u="none" dirty="0" smtClean="0">
                <a:latin typeface="Lucida Sans Typewriter" panose="020B0509030504030204" pitchFamily="49" charset="0"/>
              </a:rPr>
              <a:t>*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BinaryNode</a:t>
            </a:r>
            <a:endParaRPr lang="en-US" altLang="zh-TW" u="none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7754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015" y="2348527"/>
            <a:ext cx="4083497" cy="295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CF679-20EE-41B2-82B8-6787682B43D0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</a:t>
            </a:r>
            <a:r>
              <a:rPr lang="zh-TW" altLang="en-US" dirty="0"/>
              <a:t> </a:t>
            </a:r>
            <a:r>
              <a:rPr lang="en-US" altLang="zh-TW" dirty="0"/>
              <a:t>Link-Based Representation </a:t>
            </a:r>
            <a:r>
              <a:rPr lang="en-US" altLang="zh-TW" dirty="0" smtClean="0"/>
              <a:t>(3/3)</a:t>
            </a:r>
            <a:endParaRPr lang="zh-TW" altLang="en-US" dirty="0" smtClean="0"/>
          </a:p>
        </p:txBody>
      </p:sp>
      <p:sp>
        <p:nvSpPr>
          <p:cNvPr id="41988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268760"/>
            <a:ext cx="4968552" cy="5256584"/>
          </a:xfrm>
        </p:spPr>
        <p:txBody>
          <a:bodyPr/>
          <a:lstStyle/>
          <a:p>
            <a:pPr eaLnBrk="1" hangingPunct="1"/>
            <a:r>
              <a:rPr lang="en-US" altLang="zh-TW" sz="2200" dirty="0" smtClean="0"/>
              <a:t>A class of link-based binary trees will declare one data member--a</a:t>
            </a:r>
            <a:r>
              <a:rPr lang="en-US" altLang="zh-TW" sz="2000" dirty="0" smtClean="0"/>
              <a:t> pointer </a:t>
            </a:r>
            <a:r>
              <a:rPr lang="en-US" altLang="zh-TW" sz="2000" b="1" dirty="0" err="1" smtClean="0">
                <a:solidFill>
                  <a:schemeClr val="accent2"/>
                </a:solidFill>
                <a:latin typeface="Courier New" pitchFamily="49" charset="0"/>
              </a:rPr>
              <a:t>rootPtr</a:t>
            </a:r>
            <a:r>
              <a:rPr lang="en-US" altLang="zh-TW" sz="2000" dirty="0" smtClean="0"/>
              <a:t>--to point to the tree</a:t>
            </a:r>
            <a:r>
              <a:rPr lang="en-US" altLang="zh-TW" sz="2000" dirty="0" smtClean="0">
                <a:latin typeface="Arial" charset="0"/>
              </a:rPr>
              <a:t>’</a:t>
            </a:r>
            <a:r>
              <a:rPr lang="en-US" altLang="zh-TW" sz="2000" dirty="0" smtClean="0"/>
              <a:t>s root.</a:t>
            </a:r>
          </a:p>
          <a:p>
            <a:pPr lvl="1" eaLnBrk="1" hangingPunct="1"/>
            <a:r>
              <a:rPr lang="en-US" altLang="zh-TW" sz="2000" dirty="0" smtClean="0"/>
              <a:t>If the tree is empty, </a:t>
            </a:r>
            <a:r>
              <a:rPr lang="en-US" altLang="zh-TW" sz="2000" dirty="0" err="1" smtClean="0">
                <a:latin typeface="Courier New" pitchFamily="49" charset="0"/>
              </a:rPr>
              <a:t>rootPtr</a:t>
            </a:r>
            <a:r>
              <a:rPr lang="en-US" altLang="zh-TW" sz="2000" dirty="0" smtClean="0"/>
              <a:t> contains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altLang="zh-TW" sz="2000" dirty="0" smtClean="0"/>
              <a:t>.</a:t>
            </a:r>
          </a:p>
          <a:p>
            <a:pPr eaLnBrk="1" hangingPunct="1"/>
            <a:r>
              <a:rPr lang="en-US" altLang="zh-TW" sz="2200" dirty="0" err="1" smtClean="0">
                <a:latin typeface="Courier New" pitchFamily="49" charset="0"/>
              </a:rPr>
              <a:t>rootPtr</a:t>
            </a:r>
            <a:r>
              <a:rPr lang="en-US" altLang="zh-TW" sz="2200" dirty="0" smtClean="0">
                <a:latin typeface="Courier New" pitchFamily="49" charset="0"/>
              </a:rPr>
              <a:t>-&gt;</a:t>
            </a:r>
            <a:r>
              <a:rPr lang="en-US" altLang="zh-TW" sz="2200" dirty="0" err="1" smtClean="0">
                <a:latin typeface="Courier New" pitchFamily="49" charset="0"/>
              </a:rPr>
              <a:t>getLeftChildPtr</a:t>
            </a:r>
            <a:r>
              <a:rPr lang="en-US" altLang="zh-TW" sz="2200" dirty="0" smtClean="0">
                <a:latin typeface="Courier New" pitchFamily="49" charset="0"/>
              </a:rPr>
              <a:t>()</a:t>
            </a:r>
            <a:r>
              <a:rPr lang="en-US" altLang="zh-TW" sz="2200" dirty="0" smtClean="0"/>
              <a:t> points to the root of the left subtree.</a:t>
            </a:r>
          </a:p>
          <a:p>
            <a:pPr eaLnBrk="1" hangingPunct="1"/>
            <a:r>
              <a:rPr lang="en-US" altLang="zh-TW" sz="2200" dirty="0" err="1" smtClean="0">
                <a:latin typeface="Courier New" pitchFamily="49" charset="0"/>
              </a:rPr>
              <a:t>rootPtr</a:t>
            </a:r>
            <a:r>
              <a:rPr lang="en-US" altLang="zh-TW" sz="2200" dirty="0" smtClean="0">
                <a:latin typeface="Courier New" pitchFamily="49" charset="0"/>
              </a:rPr>
              <a:t>-&gt;</a:t>
            </a:r>
            <a:r>
              <a:rPr lang="en-US" altLang="zh-TW" sz="2200" dirty="0" err="1" smtClean="0">
                <a:latin typeface="Courier New" pitchFamily="49" charset="0"/>
              </a:rPr>
              <a:t>getRightChildPtr</a:t>
            </a:r>
            <a:r>
              <a:rPr lang="en-US" altLang="zh-TW" sz="2200" dirty="0" smtClean="0">
                <a:latin typeface="Courier New" pitchFamily="49" charset="0"/>
              </a:rPr>
              <a:t>()</a:t>
            </a:r>
            <a:r>
              <a:rPr lang="en-US" altLang="zh-TW" sz="2200" dirty="0" smtClean="0"/>
              <a:t> points to the root of the right subtree.</a:t>
            </a:r>
          </a:p>
          <a:p>
            <a:pPr eaLnBrk="1" hangingPunct="1"/>
            <a:r>
              <a:rPr lang="en-US" altLang="zh-TW" sz="2200" dirty="0" smtClean="0"/>
              <a:t>If either of these subtrees is empty, the pointer to it would be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altLang="zh-TW" sz="2200" dirty="0" smtClean="0"/>
              <a:t>.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292080" y="5661248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204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 smtClean="0"/>
              <a:t>A Link-Based Implementation of Binary Tree (1/19)</a:t>
            </a:r>
            <a:endParaRPr lang="zh-TW" altLang="en-US" sz="3000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Below is the header file of the class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200" dirty="0" smtClean="0"/>
              <a:t>The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protected methods</a:t>
            </a:r>
            <a:r>
              <a:rPr lang="en-US" altLang="zh-TW" sz="2200" b="1" dirty="0" smtClean="0">
                <a:solidFill>
                  <a:srgbClr val="7030A0"/>
                </a:solidFill>
              </a:rPr>
              <a:t> </a:t>
            </a:r>
            <a:r>
              <a:rPr lang="en-US" altLang="zh-TW" sz="2200" dirty="0" smtClean="0"/>
              <a:t>– called by the public methods to perform their operations </a:t>
            </a:r>
            <a:r>
              <a:rPr lang="en-US" altLang="zh-TW" sz="2200" b="1" dirty="0" smtClean="0"/>
              <a:t>recursively</a:t>
            </a:r>
            <a:r>
              <a:rPr lang="en-US" altLang="zh-TW" sz="2200" dirty="0" smtClean="0"/>
              <a:t>.</a:t>
            </a:r>
          </a:p>
          <a:p>
            <a:pPr lvl="1"/>
            <a:r>
              <a:rPr lang="en-US" altLang="zh-TW" sz="2200" dirty="0" smtClean="0"/>
              <a:t>These methods require pointers (</a:t>
            </a:r>
            <a:r>
              <a:rPr lang="en-US" altLang="zh-TW" sz="2200" dirty="0" smtClean="0">
                <a:solidFill>
                  <a:srgbClr val="0070C0"/>
                </a:solidFill>
              </a:rPr>
              <a:t>implementation details</a:t>
            </a:r>
            <a:r>
              <a:rPr lang="en-US" altLang="zh-TW" sz="2200" dirty="0" smtClean="0"/>
              <a:t>) as arguments. As such, they should not be public and available to clients of the class. </a:t>
            </a:r>
            <a:endParaRPr lang="zh-TW" altLang="en-US" sz="22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F3E93-187F-4E7A-8EB0-C58DEC8A89F1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1520" y="3682767"/>
            <a:ext cx="8824852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u="none" dirty="0" smtClean="0">
                <a:latin typeface="Lucida Sans Typewriter" panose="020B0509030504030204" pitchFamily="49" charset="0"/>
              </a:rPr>
              <a:t>...</a:t>
            </a:r>
            <a:endParaRPr lang="en-US" altLang="zh-TW" sz="1600" b="1" u="none" dirty="0" smtClean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BinaryTreeInterface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: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protected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: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getNumberOfNodesHelper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 ...</a:t>
            </a:r>
            <a:endParaRPr lang="zh-TW" altLang="en-US" sz="1600" u="none" dirty="0">
              <a:latin typeface="Lucida Sans Typewriter" panose="020B0509030504030204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2613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(2/19)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public section</a:t>
            </a:r>
            <a:r>
              <a:rPr lang="en-US" altLang="zh-TW" sz="2400" b="1" dirty="0" smtClean="0"/>
              <a:t> </a:t>
            </a:r>
            <a:r>
              <a:rPr lang="en-US" altLang="zh-TW" sz="2400" dirty="0" smtClean="0"/>
              <a:t>declares constructors, allowing a client to define binary trees in a variety of circumstances:</a:t>
            </a:r>
          </a:p>
          <a:p>
            <a:pPr lvl="1"/>
            <a:r>
              <a:rPr lang="en-US" altLang="zh-TW" sz="2200" dirty="0" smtClean="0"/>
              <a:t>An empty tree</a:t>
            </a:r>
          </a:p>
          <a:p>
            <a:pPr lvl="1"/>
            <a:r>
              <a:rPr lang="en-US" altLang="zh-TW" sz="2200" dirty="0" smtClean="0"/>
              <a:t>From the given data for its root, which is its only node</a:t>
            </a:r>
          </a:p>
          <a:p>
            <a:pPr lvl="1"/>
            <a:r>
              <a:rPr lang="en-US" altLang="zh-TW" sz="2200" dirty="0" smtClean="0"/>
              <a:t>From the data and two pointers for the root and its two subtrees</a:t>
            </a:r>
            <a:endParaRPr lang="zh-TW" altLang="en-US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39552" y="3508553"/>
            <a:ext cx="8208912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: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Constructor and Destructor Section.</a:t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leftTreePtr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rightTreePtr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&gt;&amp; tree);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virtual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~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();</a:t>
            </a:r>
            <a:endParaRPr lang="zh-TW" altLang="zh-TW" sz="1600" u="none" dirty="0"/>
          </a:p>
        </p:txBody>
      </p:sp>
      <p:sp>
        <p:nvSpPr>
          <p:cNvPr id="6" name="文字方塊 5"/>
          <p:cNvSpPr txBox="1"/>
          <p:nvPr/>
        </p:nvSpPr>
        <p:spPr>
          <a:xfrm>
            <a:off x="6771767" y="6073551"/>
            <a:ext cx="149752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400" u="none" dirty="0" smtClean="0">
                <a:latin typeface="+mj-lt"/>
              </a:rPr>
              <a:t>copy constructor</a:t>
            </a:r>
            <a:endParaRPr lang="zh-TW" altLang="en-US" sz="1400" u="none" dirty="0">
              <a:latin typeface="+mj-lt"/>
            </a:endParaRPr>
          </a:p>
        </p:txBody>
      </p:sp>
      <p:cxnSp>
        <p:nvCxnSpPr>
          <p:cNvPr id="8" name="直線單箭頭接點 7"/>
          <p:cNvCxnSpPr>
            <a:stCxn id="6" idx="1"/>
          </p:cNvCxnSpPr>
          <p:nvPr/>
        </p:nvCxnSpPr>
        <p:spPr bwMode="auto">
          <a:xfrm flipH="1" flipV="1">
            <a:off x="6444209" y="5992586"/>
            <a:ext cx="327558" cy="2348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0894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(3/19)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public methods inherited from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BinaryTreeInterface</a:t>
            </a:r>
            <a:r>
              <a:rPr lang="en-US" altLang="zh-TW" sz="2400" dirty="0" smtClean="0"/>
              <a:t>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67544" y="2331928"/>
            <a:ext cx="8207696" cy="35394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Public </a:t>
            </a:r>
            <a:r>
              <a:rPr lang="en-US" altLang="zh-TW" sz="1600" u="none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BinaryTreeInterface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Methods Section.</a:t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isEmpty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getHeight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getNumberOfNodes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getRootData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setRootData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add(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Adds a 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remove(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data);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Removes a 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clear();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getEntry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anEntry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zh-TW" altLang="en-US" sz="1600" u="none" dirty="0">
                <a:latin typeface="Lucida Sans Typewriter" panose="020B0509030504030204" pitchFamily="49" charset="0"/>
              </a:rPr>
              <a:t> </a:t>
            </a:r>
            <a:r>
              <a:rPr lang="zh-TW" altLang="en-US" sz="1600" u="none" dirty="0" smtClean="0">
                <a:latin typeface="Lucida Sans Typewriter" panose="020B0509030504030204" pitchFamily="49" charset="0"/>
              </a:rPr>
              <a:t>        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NotFoundException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contains(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anEntry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  <a:endParaRPr lang="zh-TW" altLang="zh-TW" sz="1600" u="none" dirty="0"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2763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 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(4/19)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traversal methods inherited from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BinaryTreeInterface</a:t>
            </a:r>
            <a:r>
              <a:rPr lang="en-US" altLang="zh-TW" sz="2400" dirty="0" smtClean="0"/>
              <a:t>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89345" y="2420888"/>
            <a:ext cx="8331127" cy="3046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Public Traversals Section.</a:t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preorderTraverse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visit(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&amp;))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inorderTraverse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visit(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&amp;))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postorderTraverse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visit(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&amp;))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Overloaded Operator Section.</a:t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operator=(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rightHandSide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};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BinaryNodeTree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0472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(5/19)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r>
              <a:rPr lang="en-US" altLang="zh-TW" sz="2400" dirty="0" smtClean="0"/>
              <a:t>Implementation of the constructors: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89345" y="1556792"/>
            <a:ext cx="8331127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():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default constructor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constructor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             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leftTreePtr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               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rightTreePtr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), 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constructor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0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(6/19)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200" dirty="0" smtClean="0"/>
              <a:t>For example, the following statements invoke these three constructors:</a:t>
            </a:r>
          </a:p>
          <a:p>
            <a:pPr marL="327025" lvl="1" indent="0">
              <a:buNone/>
            </a:pP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 tree1;</a:t>
            </a:r>
          </a:p>
          <a:p>
            <a:pPr marL="327025" lvl="1" indent="0">
              <a:buNone/>
            </a:pP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&lt;string&gt;* tree2Ptr = new    	</a:t>
            </a: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&lt;string&gt;(“A”);</a:t>
            </a:r>
          </a:p>
          <a:p>
            <a:pPr marL="327025" lvl="1" indent="0">
              <a:buNone/>
            </a:pP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&lt;string&gt;* tree3Ptr </a:t>
            </a: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new 	</a:t>
            </a: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&lt;string&gt;(“B”);</a:t>
            </a:r>
            <a:endParaRPr lang="en-US" altLang="zh-TW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27025" lvl="1" indent="0">
              <a:buNone/>
            </a:pP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&lt;string&gt;* tree4Ptr = new 	</a:t>
            </a: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&lt;string&gt;(“C”, tree2Ptr, tree3Ptr);</a:t>
            </a:r>
            <a:endParaRPr lang="en-US" altLang="zh-TW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tree1</a:t>
            </a:r>
            <a:r>
              <a:rPr lang="en-US" altLang="zh-TW" sz="2200" dirty="0" smtClean="0"/>
              <a:t> is an empty binary tree;</a:t>
            </a:r>
          </a:p>
          <a:p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tree2Ptr</a:t>
            </a:r>
            <a:r>
              <a:rPr lang="en-US" altLang="zh-TW" sz="2200" dirty="0" smtClean="0"/>
              <a:t> and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tree3Pt</a:t>
            </a:r>
            <a:r>
              <a:rPr lang="en-US" altLang="zh-TW" sz="2200" dirty="0" smtClean="0"/>
              <a:t>r each point to binary trees that have only a root node.</a:t>
            </a:r>
          </a:p>
          <a:p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tree4Ptr</a:t>
            </a:r>
            <a:r>
              <a:rPr lang="en-US" altLang="zh-TW" sz="2200" dirty="0" smtClean="0"/>
              <a:t> points to a binary tree whose root contains “C” and has subtrees pointed to by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tree2Ptr</a:t>
            </a:r>
            <a:r>
              <a:rPr lang="en-US" altLang="zh-TW" sz="2200" dirty="0" smtClean="0"/>
              <a:t> and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tree3Ptr</a:t>
            </a:r>
            <a:r>
              <a:rPr lang="en-US" altLang="zh-TW" sz="2200" dirty="0" smtClean="0"/>
              <a:t>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0179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</a:t>
            </a:r>
            <a:r>
              <a:rPr lang="en-US" altLang="zh-TW" sz="3000" dirty="0" smtClean="0"/>
              <a:t>Implementation of 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(7/19)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71500" y="1052736"/>
            <a:ext cx="8001000" cy="4267200"/>
          </a:xfrm>
        </p:spPr>
        <p:txBody>
          <a:bodyPr/>
          <a:lstStyle/>
          <a:p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7030A0"/>
                </a:solidFill>
              </a:rPr>
              <a:t>protected method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copyTree</a:t>
            </a:r>
            <a:r>
              <a:rPr lang="en-US" altLang="zh-TW" sz="2400" dirty="0" smtClean="0"/>
              <a:t> uses a </a:t>
            </a:r>
            <a:r>
              <a:rPr lang="en-US" altLang="zh-TW" sz="2400" b="1" dirty="0" smtClean="0">
                <a:solidFill>
                  <a:srgbClr val="00B050"/>
                </a:solidFill>
              </a:rPr>
              <a:t>recursive preorder traversal </a:t>
            </a:r>
            <a:r>
              <a:rPr lang="en-US" altLang="zh-TW" sz="2400" dirty="0" smtClean="0"/>
              <a:t>to copy each node in the tree. 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7504" y="1988840"/>
            <a:ext cx="9000999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&gt;::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br>
              <a:rPr lang="en-US" altLang="zh-TW" sz="1600" u="none" dirty="0" smtClean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newTreePtr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Copy tree nodes during a preorder traversal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!=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 {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Copy 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(), </a:t>
            </a:r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          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()));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()));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if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newTreePtr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copyTree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60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 </a:t>
            </a:r>
            <a:r>
              <a:rPr lang="en-US" altLang="zh-TW" sz="3000" dirty="0"/>
              <a:t>Binary Tree </a:t>
            </a:r>
            <a:r>
              <a:rPr lang="en-US" altLang="zh-TW" sz="3000" dirty="0" smtClean="0"/>
              <a:t>(8/19)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copy constructor</a:t>
            </a:r>
            <a:r>
              <a:rPr lang="en-US" altLang="zh-TW" sz="2400" dirty="0" smtClean="0"/>
              <a:t> then looks like this:</a:t>
            </a:r>
          </a:p>
          <a:p>
            <a:endParaRPr lang="en-US" altLang="zh-TW" sz="2000" dirty="0"/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endParaRPr lang="en-US" altLang="zh-TW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7374" y="2133600"/>
            <a:ext cx="9051130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&gt;&amp; </a:t>
            </a:r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zh-TW" altLang="en-US" sz="1600" u="none" dirty="0">
                <a:latin typeface="Lucida Sans Typewriter" panose="020B0509030504030204" pitchFamily="49" charset="0"/>
              </a:rPr>
              <a:t> </a:t>
            </a:r>
            <a:r>
              <a:rPr lang="zh-TW" altLang="en-US" sz="1600" u="none" dirty="0" smtClean="0">
                <a:latin typeface="Lucida Sans Typewriter" panose="020B0509030504030204" pitchFamily="49" charset="0"/>
              </a:rPr>
              <a:t>                                    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treePtr.rootPtr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copy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constructor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876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 </a:t>
            </a:r>
            <a:r>
              <a:rPr lang="en-US" altLang="zh-TW" sz="3000" dirty="0"/>
              <a:t>Binary Tree </a:t>
            </a:r>
            <a:r>
              <a:rPr lang="en-US" altLang="zh-TW" sz="3000" dirty="0" smtClean="0"/>
              <a:t>(9/19)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226050"/>
          </a:xfrm>
        </p:spPr>
        <p:txBody>
          <a:bodyPr/>
          <a:lstStyle/>
          <a:p>
            <a:r>
              <a:rPr lang="en-US" altLang="zh-TW" sz="2400" dirty="0"/>
              <a:t>The destructor calls </a:t>
            </a: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destroyTree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rootPtr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zh-TW" sz="2400" dirty="0"/>
              <a:t> to delete each node in the tree in a </a:t>
            </a:r>
            <a:r>
              <a:rPr lang="en-US" altLang="zh-TW" sz="2400" b="1" dirty="0">
                <a:solidFill>
                  <a:srgbClr val="00B050"/>
                </a:solidFill>
              </a:rPr>
              <a:t>recursive </a:t>
            </a:r>
            <a:r>
              <a:rPr lang="en-US" altLang="zh-TW" sz="2400" b="1" dirty="0" err="1">
                <a:solidFill>
                  <a:srgbClr val="00B050"/>
                </a:solidFill>
              </a:rPr>
              <a:t>postorder</a:t>
            </a:r>
            <a:r>
              <a:rPr lang="en-US" altLang="zh-TW" sz="2400" dirty="0">
                <a:solidFill>
                  <a:srgbClr val="00B050"/>
                </a:solidFill>
              </a:rPr>
              <a:t> </a:t>
            </a:r>
            <a:r>
              <a:rPr lang="en-US" altLang="zh-TW" sz="2400" dirty="0"/>
              <a:t>manner.</a:t>
            </a:r>
            <a:endParaRPr lang="zh-TW" altLang="en-US" sz="2400" dirty="0"/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endParaRPr lang="en-US" altLang="zh-TW" sz="2000" dirty="0" smtClean="0"/>
          </a:p>
          <a:p>
            <a:endParaRPr lang="en-US" altLang="zh-TW" sz="1400" dirty="0"/>
          </a:p>
          <a:p>
            <a:endParaRPr lang="en-US" altLang="zh-TW" sz="2400" dirty="0" smtClean="0"/>
          </a:p>
          <a:p>
            <a:r>
              <a:rPr lang="en-US" altLang="zh-TW" sz="2400" dirty="0" smtClean="0"/>
              <a:t>The destructor then only needs to make the call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destroyTree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rootPtr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zh-TW" sz="2400" dirty="0" smtClean="0"/>
              <a:t>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28800" y="1810559"/>
            <a:ext cx="8063680" cy="255454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destroyTree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                   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	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!=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 {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destroyTree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destroyTree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delete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if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destroyTree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27584" y="5157192"/>
            <a:ext cx="6629400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&gt;::~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destroyTree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destructor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13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10/19)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Another recursive example: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5536" y="1989415"/>
            <a:ext cx="8519864" cy="40318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(</a:t>
            </a:r>
          </a:p>
          <a:p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                      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==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0;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1 + max(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()), 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               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()));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getHeightHelper</a:t>
            </a:r>
            <a:endParaRPr lang="en-US" altLang="zh-TW" sz="1600" u="none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solidFill>
                <a:srgbClr val="00206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getHeight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()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getHeight</a:t>
            </a:r>
            <a:endParaRPr lang="zh-TW" altLang="zh-TW" sz="1200" u="none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1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 </a:t>
            </a:r>
            <a:r>
              <a:rPr lang="en-US" altLang="zh-TW" sz="3000" dirty="0"/>
              <a:t>Binary Tree </a:t>
            </a:r>
            <a:r>
              <a:rPr lang="en-US" altLang="zh-TW" sz="3000" dirty="0" smtClean="0"/>
              <a:t>(11/19)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method </a:t>
            </a:r>
            <a:r>
              <a:rPr lang="en-US" altLang="zh-TW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zh-TW" sz="24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dd</a:t>
            </a:r>
            <a:r>
              <a:rPr lang="en-US" altLang="zh-TW" sz="2400" dirty="0" smtClean="0">
                <a:cs typeface="Courier New" panose="02070309020205020404" pitchFamily="49" charset="0"/>
              </a:rPr>
              <a:t>:</a:t>
            </a:r>
          </a:p>
          <a:p>
            <a:pPr lvl="1"/>
            <a:r>
              <a:rPr lang="en-US" altLang="zh-TW" sz="2200" dirty="0" smtClean="0"/>
              <a:t>The specification of the public method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altLang="zh-TW" sz="2200" dirty="0" smtClean="0"/>
              <a:t> does not indicate where the new node should be in the tree.</a:t>
            </a:r>
          </a:p>
          <a:p>
            <a:pPr lvl="2"/>
            <a:r>
              <a:rPr lang="en-US" altLang="zh-TW" sz="2000" dirty="0" smtClean="0"/>
              <a:t>We have flexibility in how we define the method.</a:t>
            </a:r>
          </a:p>
          <a:p>
            <a:pPr lvl="1"/>
            <a:endParaRPr lang="en-US" altLang="zh-TW" sz="1800" dirty="0"/>
          </a:p>
          <a:p>
            <a:pPr lvl="1"/>
            <a:r>
              <a:rPr lang="en-US" altLang="zh-TW" sz="2200" dirty="0" smtClean="0"/>
              <a:t>Let’s add the new node so that the resulting tree is </a:t>
            </a:r>
            <a:r>
              <a:rPr lang="en-US" altLang="zh-TW" sz="2200" b="1" dirty="0" smtClean="0">
                <a:solidFill>
                  <a:srgbClr val="00B0F0"/>
                </a:solidFill>
              </a:rPr>
              <a:t>balanced</a:t>
            </a:r>
            <a:r>
              <a:rPr lang="en-US" altLang="zh-TW" sz="2200" dirty="0" smtClean="0"/>
              <a:t>.</a:t>
            </a:r>
            <a:endParaRPr lang="en-US" altLang="zh-TW" sz="2200" dirty="0"/>
          </a:p>
          <a:p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44016" y="3933056"/>
            <a:ext cx="8892480" cy="20621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&gt;::add(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balancedAdd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true;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add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5184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Tree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(12/19)</a:t>
            </a:r>
            <a:endParaRPr lang="zh-TW" altLang="en-US" sz="3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4"/>
          <a:stretch>
            <a:fillRect/>
          </a:stretch>
        </p:blipFill>
        <p:spPr bwMode="auto">
          <a:xfrm>
            <a:off x="1223342" y="1412776"/>
            <a:ext cx="687705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699792" y="5723964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Adding nodes to an initially empty tree.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419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Tree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(13/19)</a:t>
            </a:r>
            <a:endParaRPr lang="zh-TW" altLang="en-US" sz="3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"/>
          <a:stretch>
            <a:fillRect/>
          </a:stretch>
        </p:blipFill>
        <p:spPr bwMode="auto">
          <a:xfrm>
            <a:off x="1691680" y="1124744"/>
            <a:ext cx="5848526" cy="453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275856" y="572396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Adding nodes to a tree.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0645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Tree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(14/19)</a:t>
            </a:r>
            <a:endParaRPr lang="zh-TW" altLang="en-US" sz="3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3528" y="1199649"/>
            <a:ext cx="8640960" cy="550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balancedAdd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			</a:t>
            </a:r>
            <a:r>
              <a:rPr lang="zh-TW" altLang="en-US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		</a:t>
            </a:r>
            <a:r>
              <a:rPr lang="zh-TW" altLang="en-US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==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();</a:t>
            </a:r>
          </a:p>
          <a:p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 &gt;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)) {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balancedAdd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  } 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balancedAdd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} 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}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}</a:t>
            </a:r>
            <a:endParaRPr lang="zh-TW" altLang="zh-TW" sz="1600" u="none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56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15/19)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traversals</a:t>
            </a:r>
            <a:r>
              <a:rPr lang="en-US" altLang="zh-TW" sz="2400" dirty="0" smtClean="0"/>
              <a:t>:</a:t>
            </a:r>
          </a:p>
          <a:p>
            <a:pPr lvl="1"/>
            <a:r>
              <a:rPr lang="en-US" altLang="zh-TW" sz="2200" dirty="0" smtClean="0"/>
              <a:t>The public traversal methods each calls a </a:t>
            </a:r>
            <a:r>
              <a:rPr lang="en-US" altLang="zh-TW" sz="2200" u="sng" dirty="0" smtClean="0"/>
              <a:t>protected method </a:t>
            </a:r>
            <a:r>
              <a:rPr lang="en-US" altLang="zh-TW" sz="2200" dirty="0" smtClean="0"/>
              <a:t>that performs the actual recursive traversal.</a:t>
            </a:r>
            <a:endParaRPr lang="zh-TW" altLang="en-US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67544" y="2348880"/>
            <a:ext cx="8640960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inorder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visit(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&amp;),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		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!=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inorder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(visit,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theItem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visit(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theItem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inorder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(visit,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());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 }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}</a:t>
            </a:r>
          </a:p>
          <a:p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inorderTraverse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                 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visit(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&amp;))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inorder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visit,rootPtr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}</a:t>
            </a:r>
            <a:endParaRPr lang="zh-TW" altLang="zh-TW" sz="1600" u="none" dirty="0">
              <a:latin typeface="Lucida Sans Typewriter" panose="020B0509030504030204" pitchFamily="49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863661" y="2204864"/>
            <a:ext cx="2100827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400" u="none" dirty="0" smtClean="0">
                <a:latin typeface="+mn-lt"/>
              </a:rPr>
              <a:t>function as a parameter</a:t>
            </a:r>
            <a:endParaRPr lang="zh-TW" altLang="en-US" sz="1400" u="none" dirty="0">
              <a:latin typeface="+mn-lt"/>
            </a:endParaRPr>
          </a:p>
        </p:txBody>
      </p:sp>
      <p:cxnSp>
        <p:nvCxnSpPr>
          <p:cNvPr id="8" name="直線單箭頭接點 7"/>
          <p:cNvCxnSpPr>
            <a:stCxn id="6" idx="1"/>
          </p:cNvCxnSpPr>
          <p:nvPr/>
        </p:nvCxnSpPr>
        <p:spPr bwMode="auto">
          <a:xfrm flipH="1">
            <a:off x="6300193" y="2358753"/>
            <a:ext cx="563468" cy="2979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885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16/19)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pPr marL="0" indent="0">
              <a:buNone/>
            </a:pPr>
            <a:endParaRPr lang="en-US" altLang="zh-TW" sz="24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510427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8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17/19)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pPr marL="0" indent="0">
              <a:buNone/>
            </a:pPr>
            <a:endParaRPr lang="en-US" altLang="zh-TW" sz="24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209" y="1052736"/>
            <a:ext cx="4572055" cy="502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335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18/19)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pPr marL="0" indent="0">
              <a:buNone/>
            </a:pPr>
            <a:endParaRPr lang="en-US" altLang="zh-TW" sz="24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721" y="1052736"/>
            <a:ext cx="4633551" cy="502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52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19/19)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pPr marL="0" indent="0">
              <a:buNone/>
            </a:pPr>
            <a:endParaRPr lang="en-US" altLang="zh-TW" sz="24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08720"/>
            <a:ext cx="6017418" cy="509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5148064" y="5733256"/>
            <a:ext cx="3699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Avoiding returns to nodes B and C.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1432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Link-Based Implementation of BST (1/23)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Since a binary search tree (BST) is a binary tree, its implementation can use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the same node objects</a:t>
            </a:r>
            <a:r>
              <a:rPr lang="en-US" altLang="zh-TW" sz="2800" dirty="0" smtClean="0"/>
              <a:t> as for a binary-tree implementation.</a:t>
            </a:r>
          </a:p>
          <a:p>
            <a:pPr lvl="1"/>
            <a:r>
              <a:rPr lang="en-US" altLang="zh-TW" sz="2400" dirty="0" smtClean="0"/>
              <a:t>We will use the class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We assume that the data items in the binary search tree are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unique</a:t>
            </a:r>
            <a:r>
              <a:rPr lang="en-US" altLang="zh-TW" sz="2400" dirty="0"/>
              <a:t>.</a:t>
            </a:r>
            <a:endParaRPr lang="en-US" altLang="zh-TW" sz="2400" dirty="0" smtClean="0"/>
          </a:p>
          <a:p>
            <a:pPr lvl="1"/>
            <a:endParaRPr lang="en-US" altLang="zh-TW" sz="2800" dirty="0"/>
          </a:p>
          <a:p>
            <a:r>
              <a:rPr lang="en-US" altLang="zh-TW" sz="2800" dirty="0" smtClean="0"/>
              <a:t>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recursive search algorithm</a:t>
            </a:r>
            <a:r>
              <a:rPr lang="en-US" altLang="zh-TW" sz="2800" dirty="0" smtClean="0">
                <a:solidFill>
                  <a:srgbClr val="0070C0"/>
                </a:solidFill>
              </a:rPr>
              <a:t> </a:t>
            </a:r>
            <a:r>
              <a:rPr lang="en-US" altLang="zh-TW" sz="2800" dirty="0" smtClean="0"/>
              <a:t>is the basis of the </a:t>
            </a:r>
            <a:r>
              <a:rPr lang="en-US" altLang="zh-TW" sz="2800" i="1" dirty="0" smtClean="0"/>
              <a:t>insertion</a:t>
            </a:r>
            <a:r>
              <a:rPr lang="en-US" altLang="zh-TW" sz="2800" dirty="0" smtClean="0"/>
              <a:t>, </a:t>
            </a:r>
            <a:r>
              <a:rPr lang="en-US" altLang="zh-TW" sz="2800" i="1" dirty="0" smtClean="0"/>
              <a:t>removal</a:t>
            </a:r>
            <a:r>
              <a:rPr lang="en-US" altLang="zh-TW" sz="2800" dirty="0" smtClean="0"/>
              <a:t>, and </a:t>
            </a:r>
            <a:r>
              <a:rPr lang="en-US" altLang="zh-TW" sz="2800" i="1" dirty="0" smtClean="0"/>
              <a:t>retrieval</a:t>
            </a:r>
            <a:r>
              <a:rPr lang="en-US" altLang="zh-TW" sz="2800" dirty="0" smtClean="0"/>
              <a:t> operations on a binary search tree.</a:t>
            </a:r>
          </a:p>
          <a:p>
            <a:pPr lvl="1"/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881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Link-Based Implementation of BST (2/23)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7" lvl="1" indent="0">
              <a:buNone/>
            </a:pP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988" y="2411313"/>
            <a:ext cx="3340100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352011"/>
            <a:ext cx="3384376" cy="323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89" y="1052735"/>
            <a:ext cx="2627548" cy="187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 flipH="1">
            <a:off x="1259632" y="550794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Looking for </a:t>
            </a:r>
            <a:r>
              <a:rPr lang="en-US" altLang="zh-TW" dirty="0" err="1" smtClean="0"/>
              <a:t>Kody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 flipH="1">
            <a:off x="5652119" y="5507940"/>
            <a:ext cx="2445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After </a:t>
            </a:r>
            <a:r>
              <a:rPr lang="en-US" altLang="zh-TW" dirty="0" err="1" smtClean="0"/>
              <a:t>Kody</a:t>
            </a:r>
            <a:r>
              <a:rPr lang="en-US" altLang="zh-TW" dirty="0" smtClean="0"/>
              <a:t> is inserted.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9548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(3/23)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b="1" dirty="0" smtClean="0">
                <a:solidFill>
                  <a:srgbClr val="0070C0"/>
                </a:solidFill>
              </a:rPr>
              <a:t>Adding a new entry</a:t>
            </a:r>
            <a:r>
              <a:rPr lang="en-US" altLang="zh-TW" sz="2400" dirty="0" smtClean="0"/>
              <a:t>:</a:t>
            </a:r>
          </a:p>
          <a:p>
            <a:pPr lvl="1"/>
            <a:r>
              <a:rPr lang="en-US" altLang="zh-TW" sz="2200" dirty="0" smtClean="0"/>
              <a:t>You insert a new entry into a binary search tree in </a:t>
            </a:r>
            <a:r>
              <a:rPr lang="en-US" altLang="zh-TW" sz="2200" b="1" u="sng" dirty="0" smtClean="0"/>
              <a:t>the same place</a:t>
            </a:r>
            <a:r>
              <a:rPr lang="en-US" altLang="zh-TW" sz="2200" dirty="0" smtClean="0"/>
              <a:t> that the search algorithm would look for it.</a:t>
            </a:r>
            <a:endParaRPr lang="en-US" altLang="zh-TW" sz="2200" dirty="0"/>
          </a:p>
          <a:p>
            <a:pPr lvl="1"/>
            <a:r>
              <a:rPr lang="en-US" altLang="zh-TW" sz="2200" dirty="0" smtClean="0"/>
              <a:t>Because searching for an entry that is not in the binary search tree always ends at an empty subtree …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YOU ALWAYS INSERT A NEW ITEM AS A NEW LEAF!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en-US" altLang="zh-TW" sz="2200" dirty="0" smtClean="0"/>
              <a:t>Adding a leaf requires only </a:t>
            </a:r>
            <a:r>
              <a:rPr lang="en-US" altLang="zh-TW" sz="2200" u="sng" dirty="0" smtClean="0"/>
              <a:t>a change to the appropriate pointer of the </a:t>
            </a:r>
            <a:r>
              <a:rPr lang="en-US" altLang="zh-TW" sz="2200" b="1" u="sng" dirty="0" smtClean="0"/>
              <a:t>parent</a:t>
            </a:r>
            <a:r>
              <a:rPr lang="en-US" altLang="zh-TW" sz="2200" dirty="0" smtClean="0"/>
              <a:t>.</a:t>
            </a:r>
          </a:p>
          <a:p>
            <a:pPr lvl="1"/>
            <a:endParaRPr lang="zh-TW" altLang="en-US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2008" y="4437112"/>
            <a:ext cx="9036496" cy="20621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BinarySearchTree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&gt;::add(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insertInorder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add</a:t>
            </a:r>
          </a:p>
        </p:txBody>
      </p:sp>
    </p:spTree>
    <p:extLst>
      <p:ext uri="{BB962C8B-B14F-4D97-AF65-F5344CB8AC3E}">
        <p14:creationId xmlns:p14="http://schemas.microsoft.com/office/powerpoint/2010/main" val="210358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(4/23)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16024" y="1412776"/>
            <a:ext cx="8748464" cy="42780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pseudocode of </a:t>
            </a:r>
            <a:r>
              <a:rPr lang="en-US" altLang="zh-TW" sz="1600" i="1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insertInorder</a:t>
            </a:r>
            <a:r>
              <a:rPr lang="en-US" altLang="zh-TW" sz="1600" i="1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i="1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insertInorder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</a:b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&gt;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())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insertInorder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(),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}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insertInorder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20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Link-Based Implementation of BST (5/23)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7" lvl="1" indent="0">
              <a:buNone/>
            </a:pP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16-8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5" y="2205038"/>
            <a:ext cx="8975270" cy="3312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 flipH="1">
            <a:off x="2051720" y="557994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Searching for Frank.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 flipH="1">
            <a:off x="5436096" y="5579948"/>
            <a:ext cx="2920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Insertion of Frank as a leaf.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 flipH="1">
            <a:off x="179512" y="155679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Insertion into </a:t>
            </a:r>
          </a:p>
          <a:p>
            <a:r>
              <a:rPr lang="en-US" altLang="zh-TW" dirty="0" smtClean="0"/>
              <a:t>an empty tree.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2084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(6/23)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b="1" dirty="0" smtClean="0">
                <a:solidFill>
                  <a:srgbClr val="0070C0"/>
                </a:solidFill>
              </a:rPr>
              <a:t>Removing </a:t>
            </a:r>
            <a:r>
              <a:rPr lang="en-US" altLang="zh-TW" sz="2800" dirty="0" smtClean="0"/>
              <a:t>is more complicated than adding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an entry.</a:t>
            </a:r>
          </a:p>
          <a:p>
            <a:pPr lvl="1"/>
            <a:r>
              <a:rPr lang="en-US" altLang="zh-TW" sz="2400" dirty="0" smtClean="0"/>
              <a:t>First, you use the </a:t>
            </a:r>
            <a:r>
              <a:rPr lang="en-US" altLang="zh-TW" sz="2400" i="1" u="sng" dirty="0" smtClean="0"/>
              <a:t>search algorithm</a:t>
            </a:r>
            <a:r>
              <a:rPr lang="en-US" altLang="zh-TW" sz="2400" dirty="0" smtClean="0"/>
              <a:t> to locate the specified item.</a:t>
            </a:r>
          </a:p>
          <a:p>
            <a:pPr lvl="2"/>
            <a:r>
              <a:rPr lang="en-US" altLang="zh-TW" dirty="0" smtClean="0"/>
              <a:t>If it is found, you must remove it from the tree.</a:t>
            </a:r>
          </a:p>
          <a:p>
            <a:pPr lvl="2"/>
            <a:endParaRPr lang="en-US" altLang="zh-TW" sz="2400" dirty="0"/>
          </a:p>
          <a:p>
            <a:pPr lvl="1"/>
            <a:r>
              <a:rPr lang="en-US" altLang="zh-TW" sz="2400" dirty="0" smtClean="0"/>
              <a:t>Assuming that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removeValue</a:t>
            </a:r>
            <a:r>
              <a:rPr lang="en-US" altLang="zh-TW" sz="2400" dirty="0" smtClean="0"/>
              <a:t> locates the target in a particular node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lvl="1"/>
            <a:endParaRPr lang="en-US" altLang="zh-TW" sz="20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8280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(7/23)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7504" y="1016144"/>
            <a:ext cx="9001000" cy="550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removeValue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target: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success: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&amp;):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success =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</a:t>
            </a:r>
          </a:p>
          <a:p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== target)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success =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</a:t>
            </a:r>
          </a:p>
          <a:p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&gt; target)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removeValue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(), target, success)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</a:t>
            </a:r>
          </a:p>
          <a:p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removeValue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success)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455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(8/23)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 essential task is to remove the target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from the tree (</a:t>
            </a:r>
            <a:r>
              <a:rPr lang="en-US" altLang="zh-TW" sz="2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removeNode</a:t>
            </a:r>
            <a:r>
              <a:rPr lang="en-US" altLang="zh-TW" sz="2800" dirty="0" smtClean="0"/>
              <a:t>).</a:t>
            </a:r>
          </a:p>
          <a:p>
            <a:pPr lvl="1"/>
            <a:r>
              <a:rPr lang="en-US" altLang="zh-TW" sz="2400" dirty="0" smtClean="0"/>
              <a:t>There are three cases to consider:</a:t>
            </a:r>
          </a:p>
          <a:p>
            <a:pPr lvl="2"/>
            <a:r>
              <a:rPr lang="en-US" altLang="zh-TW" i="1" dirty="0" smtClean="0"/>
              <a:t>N</a:t>
            </a:r>
            <a:r>
              <a:rPr lang="en-US" altLang="zh-TW" dirty="0" smtClean="0"/>
              <a:t> is a leaf</a:t>
            </a:r>
          </a:p>
          <a:p>
            <a:pPr lvl="2"/>
            <a:r>
              <a:rPr lang="en-US" altLang="zh-TW" i="1" dirty="0" smtClean="0"/>
              <a:t>N</a:t>
            </a:r>
            <a:r>
              <a:rPr lang="en-US" altLang="zh-TW" dirty="0" smtClean="0"/>
              <a:t> has only one child</a:t>
            </a:r>
          </a:p>
          <a:p>
            <a:pPr lvl="2"/>
            <a:r>
              <a:rPr lang="en-US" altLang="zh-TW" i="1" dirty="0" smtClean="0"/>
              <a:t>N</a:t>
            </a:r>
            <a:r>
              <a:rPr lang="en-US" altLang="zh-TW" dirty="0" smtClean="0"/>
              <a:t> has two children</a:t>
            </a:r>
          </a:p>
          <a:p>
            <a:pPr lvl="2"/>
            <a:endParaRPr lang="en-US" altLang="zh-TW" sz="1600" dirty="0" smtClean="0"/>
          </a:p>
          <a:p>
            <a:pPr lvl="1"/>
            <a:r>
              <a:rPr lang="en-US" altLang="zh-TW" sz="2400" dirty="0" smtClean="0"/>
              <a:t>Case 1 is the easiest. You need only set </a:t>
            </a:r>
            <a:r>
              <a:rPr lang="en-US" altLang="zh-TW" sz="2400" b="1" dirty="0" smtClean="0"/>
              <a:t>the pointer in its parent to </a:t>
            </a:r>
            <a:r>
              <a:rPr lang="en-US" altLang="zh-TW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altLang="zh-TW" sz="2400" dirty="0" smtClean="0"/>
              <a:t>.</a:t>
            </a:r>
          </a:p>
          <a:p>
            <a:endParaRPr lang="en-US" altLang="zh-TW" sz="2400" dirty="0"/>
          </a:p>
          <a:p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35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3536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(9/23)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Case 2 is a bit more involved.</a:t>
            </a:r>
          </a:p>
          <a:p>
            <a:r>
              <a:rPr lang="en-US" altLang="zh-TW" sz="2800" dirty="0" smtClean="0"/>
              <a:t>If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has only one child:</a:t>
            </a:r>
          </a:p>
          <a:p>
            <a:pPr lvl="1"/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has only a left child</a:t>
            </a:r>
          </a:p>
          <a:p>
            <a:pPr lvl="1"/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has only a right child</a:t>
            </a:r>
          </a:p>
          <a:p>
            <a:endParaRPr lang="en-US" altLang="zh-TW" sz="2800" dirty="0"/>
          </a:p>
          <a:p>
            <a:r>
              <a:rPr lang="en-US" altLang="zh-TW" sz="2800" dirty="0" smtClean="0"/>
              <a:t>The two possibilities are symmetrical, so we illustrate the solution for a left child.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6311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(10/23)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sz="2400" dirty="0" smtClean="0"/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endParaRPr lang="en-US" altLang="zh-TW" sz="1600" dirty="0" smtClean="0"/>
          </a:p>
          <a:p>
            <a:endParaRPr lang="en-US" altLang="zh-TW" sz="1600" dirty="0" smtClean="0"/>
          </a:p>
          <a:p>
            <a:endParaRPr lang="en-US" altLang="zh-TW" sz="1800" dirty="0" smtClean="0">
              <a:ea typeface="新細明體" panose="02020500000000000000" pitchFamily="18" charset="-120"/>
            </a:endParaRPr>
          </a:p>
          <a:p>
            <a:r>
              <a:rPr lang="en-US" altLang="zh-TW" sz="1800" dirty="0" smtClean="0">
                <a:ea typeface="新細明體" panose="02020500000000000000" pitchFamily="18" charset="-120"/>
              </a:rPr>
              <a:t>Let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L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 take the place of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N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 as one of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P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’s children…</a:t>
            </a:r>
            <a:endParaRPr lang="en-US" altLang="zh-TW" sz="1800" i="1" dirty="0">
              <a:ea typeface="新細明體" panose="02020500000000000000" pitchFamily="18" charset="-120"/>
            </a:endParaRPr>
          </a:p>
          <a:p>
            <a:endParaRPr lang="en-US" altLang="zh-TW" sz="1800" dirty="0" smtClean="0"/>
          </a:p>
          <a:p>
            <a:endParaRPr lang="en-US" altLang="zh-TW" sz="1800" dirty="0"/>
          </a:p>
          <a:p>
            <a:endParaRPr lang="en-US" altLang="zh-TW" sz="1800" dirty="0" smtClean="0"/>
          </a:p>
          <a:p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 smtClean="0"/>
          </a:p>
          <a:p>
            <a:r>
              <a:rPr lang="en-US" altLang="zh-TW" sz="1800" dirty="0" smtClean="0"/>
              <a:t>Does this adoption preserve the binary search tree property?</a:t>
            </a:r>
            <a:endParaRPr lang="zh-TW" altLang="en-US" sz="1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4744"/>
            <a:ext cx="6249096" cy="2351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33" y="3798967"/>
            <a:ext cx="6284493" cy="1862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2195736" y="6156012"/>
            <a:ext cx="5737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+mn-lt"/>
              </a:rPr>
              <a:t>Yes, the binary search tree property is preserved!!</a:t>
            </a:r>
            <a:endParaRPr lang="zh-TW" alt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843808" y="3121610"/>
            <a:ext cx="439248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400" dirty="0" smtClean="0">
                <a:latin typeface="Calibri" pitchFamily="34" charset="0"/>
              </a:rPr>
              <a:t>Source: </a:t>
            </a:r>
            <a:r>
              <a:rPr lang="en-US" altLang="zh-TW" sz="1400" dirty="0" smtClean="0"/>
              <a:t>FIGURE 16-9(a) in [</a:t>
            </a:r>
            <a:r>
              <a:rPr lang="en-US" altLang="zh-TW" sz="1400" dirty="0" err="1" smtClean="0"/>
              <a:t>Carrano</a:t>
            </a:r>
            <a:r>
              <a:rPr lang="en-US" altLang="zh-TW" sz="1400" dirty="0" smtClean="0"/>
              <a:t> and Henry 2013].</a:t>
            </a:r>
            <a:endParaRPr kumimoji="0" lang="en-US" altLang="zh-TW" sz="1400" dirty="0">
              <a:latin typeface="Arial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843808" y="5425866"/>
            <a:ext cx="446449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400" dirty="0" smtClean="0">
                <a:latin typeface="Calibri" pitchFamily="34" charset="0"/>
              </a:rPr>
              <a:t>Source: </a:t>
            </a:r>
            <a:r>
              <a:rPr lang="en-US" altLang="zh-TW" sz="1400" dirty="0" smtClean="0"/>
              <a:t>FIGURE 16-9(b) in [</a:t>
            </a:r>
            <a:r>
              <a:rPr lang="en-US" altLang="zh-TW" sz="1400" dirty="0" err="1" smtClean="0"/>
              <a:t>Carrano</a:t>
            </a:r>
            <a:r>
              <a:rPr lang="en-US" altLang="zh-TW" sz="1400" dirty="0" smtClean="0"/>
              <a:t> and Henry 2013].</a:t>
            </a:r>
            <a:endParaRPr kumimoji="0" lang="en-US" altLang="zh-TW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9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(11/23)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Case 3 is the most difficult case.</a:t>
            </a:r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r>
              <a:rPr lang="en-US" altLang="zh-TW" sz="2400" i="1" dirty="0" smtClean="0"/>
              <a:t>N</a:t>
            </a:r>
            <a:r>
              <a:rPr lang="en-US" altLang="zh-TW" sz="2400" dirty="0" smtClean="0"/>
              <a:t>’s parent has room for only one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’s children as a replacement for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!!</a:t>
            </a:r>
          </a:p>
          <a:p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38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416" y="1772816"/>
            <a:ext cx="2379712" cy="2378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843808" y="3933056"/>
            <a:ext cx="446449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400" dirty="0" smtClean="0">
                <a:latin typeface="Calibri" pitchFamily="34" charset="0"/>
              </a:rPr>
              <a:t>Source: </a:t>
            </a:r>
            <a:r>
              <a:rPr lang="en-US" altLang="zh-TW" sz="1400" dirty="0" smtClean="0"/>
              <a:t>FIGURE 16-10 in [</a:t>
            </a:r>
            <a:r>
              <a:rPr lang="en-US" altLang="zh-TW" sz="1400" dirty="0" err="1" smtClean="0"/>
              <a:t>Carrano</a:t>
            </a:r>
            <a:r>
              <a:rPr lang="en-US" altLang="zh-TW" sz="1400" dirty="0" smtClean="0"/>
              <a:t> and Henry 2013].</a:t>
            </a:r>
            <a:endParaRPr kumimoji="0" lang="en-US" altLang="zh-TW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67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(12/23)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In fact, you can find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another node that is easier to delete</a:t>
            </a:r>
            <a:r>
              <a:rPr lang="en-US" altLang="zh-TW" sz="2800" dirty="0" smtClean="0"/>
              <a:t> and delete it instead of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.</a:t>
            </a:r>
          </a:p>
          <a:p>
            <a:pPr lvl="1"/>
            <a:r>
              <a:rPr lang="en-US" altLang="zh-TW" sz="2400" dirty="0" smtClean="0"/>
              <a:t>This strategy may sound like cheating …</a:t>
            </a:r>
          </a:p>
          <a:p>
            <a:pPr lvl="1"/>
            <a:r>
              <a:rPr lang="en-US" altLang="zh-TW" sz="2400" dirty="0" smtClean="0"/>
              <a:t>But remember that the client expects only a certain entry to be removed from the ADT.</a:t>
            </a:r>
          </a:p>
          <a:p>
            <a:pPr lvl="1"/>
            <a:r>
              <a:rPr lang="en-US" altLang="zh-TW" sz="2400" dirty="0" smtClean="0"/>
              <a:t>It has no right, because of the WALL between the program and the ADT implementation, to expect a particular node in the tree to be deleted.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0499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13/23)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Removing strategy:</a:t>
            </a:r>
          </a:p>
          <a:p>
            <a:pPr marL="928687" lvl="1" indent="-457200">
              <a:buFont typeface="+mj-lt"/>
              <a:buAutoNum type="arabicPeriod"/>
            </a:pPr>
            <a:r>
              <a:rPr lang="en-US" altLang="zh-TW" sz="2400" dirty="0" smtClean="0"/>
              <a:t>Locate another node 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 that is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easier to remove </a:t>
            </a:r>
            <a:r>
              <a:rPr lang="en-US" altLang="zh-TW" sz="2400" dirty="0" smtClean="0"/>
              <a:t>from the tree than the node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marL="928687" lvl="1" indent="-457200">
              <a:buFont typeface="+mj-lt"/>
              <a:buAutoNum type="arabicPeriod"/>
            </a:pPr>
            <a:r>
              <a:rPr lang="en-US" altLang="zh-TW" sz="2400" dirty="0" smtClean="0"/>
              <a:t>Copy the item that is in 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 to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, thus effectively removing from the tree the item originally in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marL="928687" lvl="1" indent="-457200">
              <a:buFont typeface="+mj-lt"/>
              <a:buAutoNum type="arabicPeriod"/>
            </a:pPr>
            <a:r>
              <a:rPr lang="en-US" altLang="zh-TW" sz="2400" dirty="0" smtClean="0"/>
              <a:t>Remove the node 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 from the tree.</a:t>
            </a:r>
          </a:p>
          <a:p>
            <a:pPr marL="928687" lvl="1" indent="-457200">
              <a:buFont typeface="+mj-lt"/>
              <a:buAutoNum type="arabicPeriod"/>
            </a:pPr>
            <a:endParaRPr lang="en-US" altLang="zh-TW" sz="2800" dirty="0"/>
          </a:p>
          <a:p>
            <a:pPr marL="490537" indent="-457200"/>
            <a:r>
              <a:rPr lang="en-US" altLang="zh-TW" sz="2800" b="1" dirty="0" smtClean="0">
                <a:solidFill>
                  <a:srgbClr val="FF0000"/>
                </a:solidFill>
              </a:rPr>
              <a:t>But … what kind of node </a:t>
            </a:r>
            <a:r>
              <a:rPr lang="en-US" altLang="zh-TW" sz="2800" b="1" i="1" dirty="0" smtClean="0">
                <a:solidFill>
                  <a:srgbClr val="FF0000"/>
                </a:solidFill>
              </a:rPr>
              <a:t>M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 is easier to remove??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9652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14/23)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i="1" dirty="0" smtClean="0"/>
              <a:t>M</a:t>
            </a:r>
            <a:r>
              <a:rPr lang="en-US" altLang="zh-TW" sz="2800" dirty="0" smtClean="0"/>
              <a:t> should have </a:t>
            </a:r>
            <a:r>
              <a:rPr lang="en-US" altLang="zh-TW" sz="2800" b="1" dirty="0" smtClean="0"/>
              <a:t>a single child</a:t>
            </a:r>
            <a:r>
              <a:rPr lang="en-US" altLang="zh-TW" sz="2800" dirty="0" smtClean="0"/>
              <a:t> or </a:t>
            </a:r>
            <a:r>
              <a:rPr lang="en-US" altLang="zh-TW" sz="2800" b="1" dirty="0" smtClean="0"/>
              <a:t>no children</a:t>
            </a:r>
            <a:r>
              <a:rPr lang="en-US" altLang="zh-TW" sz="2800" dirty="0" smtClean="0"/>
              <a:t>.</a:t>
            </a:r>
          </a:p>
          <a:p>
            <a:pPr lvl="1"/>
            <a:r>
              <a:rPr lang="en-US" altLang="zh-TW" sz="2400" dirty="0" smtClean="0"/>
              <a:t>After replacing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by 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, you must also preserve the tree’s status as a binary search tree!!</a:t>
            </a:r>
          </a:p>
          <a:p>
            <a:pPr lvl="1"/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41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08920"/>
            <a:ext cx="6590454" cy="318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乘號 5"/>
          <p:cNvSpPr/>
          <p:nvPr/>
        </p:nvSpPr>
        <p:spPr bwMode="auto">
          <a:xfrm>
            <a:off x="5715000" y="3966307"/>
            <a:ext cx="1524000" cy="10668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16-9(b)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65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15/23)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7" lvl="1" indent="0">
              <a:buNone/>
            </a:pP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50949"/>
            <a:ext cx="5346059" cy="4742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5940152" y="1700808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Search key x can be</a:t>
            </a:r>
          </a:p>
          <a:p>
            <a:r>
              <a:rPr lang="en-US" altLang="zh-TW" dirty="0"/>
              <a:t>r</a:t>
            </a:r>
            <a:r>
              <a:rPr lang="en-US" altLang="zh-TW" dirty="0" smtClean="0"/>
              <a:t>eplaced by y.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35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16/23)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There are two suitable possibilities for the replacement.</a:t>
            </a:r>
          </a:p>
          <a:p>
            <a:pPr lvl="1"/>
            <a:r>
              <a:rPr lang="en-US" altLang="zh-TW" sz="2200" dirty="0" smtClean="0"/>
              <a:t>You can copy into </a:t>
            </a:r>
            <a:r>
              <a:rPr lang="en-US" altLang="zh-TW" sz="2200" i="1" dirty="0" smtClean="0"/>
              <a:t>N</a:t>
            </a:r>
            <a:r>
              <a:rPr lang="en-US" altLang="zh-TW" sz="2200" dirty="0" smtClean="0"/>
              <a:t> the item that is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immediately before/after</a:t>
            </a:r>
            <a:r>
              <a:rPr lang="en-US" altLang="zh-TW" sz="2200" dirty="0" smtClean="0"/>
              <a:t> </a:t>
            </a:r>
            <a:r>
              <a:rPr lang="en-US" altLang="zh-TW" sz="2200" i="1" dirty="0" smtClean="0"/>
              <a:t>N</a:t>
            </a:r>
            <a:r>
              <a:rPr lang="en-US" altLang="zh-TW" sz="2200" dirty="0" smtClean="0"/>
              <a:t> in the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sorted</a:t>
            </a:r>
            <a:r>
              <a:rPr lang="en-US" altLang="zh-TW" sz="2200" dirty="0" smtClean="0"/>
              <a:t> order.</a:t>
            </a:r>
          </a:p>
          <a:p>
            <a:pPr lvl="1"/>
            <a:r>
              <a:rPr lang="en-US" altLang="zh-TW" sz="2200" dirty="0" smtClean="0"/>
              <a:t>Suppose that we decide to use the node </a:t>
            </a:r>
            <a:r>
              <a:rPr lang="en-US" altLang="zh-TW" sz="2200" i="1" dirty="0" smtClean="0"/>
              <a:t>y</a:t>
            </a:r>
            <a:r>
              <a:rPr lang="en-US" altLang="zh-TW" sz="2200" dirty="0" smtClean="0"/>
              <a:t> whose entry comes immediately after </a:t>
            </a:r>
            <a:r>
              <a:rPr lang="en-US" altLang="zh-TW" sz="2200" i="1" dirty="0" smtClean="0"/>
              <a:t>N</a:t>
            </a:r>
            <a:r>
              <a:rPr lang="en-US" altLang="zh-TW" sz="2200" dirty="0" smtClean="0"/>
              <a:t>’s entry </a:t>
            </a:r>
            <a:r>
              <a:rPr lang="en-US" altLang="zh-TW" sz="2200" i="1" dirty="0" smtClean="0"/>
              <a:t>x</a:t>
            </a:r>
            <a:r>
              <a:rPr lang="en-US" altLang="zh-TW" sz="2200" dirty="0" smtClean="0"/>
              <a:t>.</a:t>
            </a:r>
          </a:p>
          <a:p>
            <a:pPr lvl="2"/>
            <a:r>
              <a:rPr lang="en-US" altLang="zh-TW" sz="2000" dirty="0" smtClean="0"/>
              <a:t>This entry is called </a:t>
            </a:r>
            <a:r>
              <a:rPr lang="en-US" altLang="zh-TW" sz="2000" i="1" dirty="0" smtClean="0"/>
              <a:t>x</a:t>
            </a:r>
            <a:r>
              <a:rPr lang="en-US" altLang="zh-TW" sz="2000" dirty="0" smtClean="0"/>
              <a:t>’s </a:t>
            </a:r>
            <a:r>
              <a:rPr lang="en-US" altLang="zh-TW" sz="2000" b="1" dirty="0" err="1" smtClean="0">
                <a:solidFill>
                  <a:srgbClr val="0070C0"/>
                </a:solidFill>
              </a:rPr>
              <a:t>inorder</a:t>
            </a:r>
            <a:r>
              <a:rPr lang="en-US" altLang="zh-TW" sz="2000" b="1" dirty="0" smtClean="0">
                <a:solidFill>
                  <a:srgbClr val="0070C0"/>
                </a:solidFill>
              </a:rPr>
              <a:t> successor</a:t>
            </a:r>
            <a:r>
              <a:rPr lang="en-US" altLang="zh-TW" sz="2000" dirty="0" smtClean="0"/>
              <a:t>.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43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656" y="3590130"/>
            <a:ext cx="3599656" cy="293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560" y="5666522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00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17/23)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sz="2800" dirty="0" smtClean="0"/>
              <a:t>How can you locate this node?</a:t>
            </a:r>
          </a:p>
          <a:p>
            <a:pPr lvl="1"/>
            <a:endParaRPr lang="en-US" altLang="zh-TW" sz="2400" dirty="0"/>
          </a:p>
          <a:p>
            <a:r>
              <a:rPr lang="en-US" altLang="zh-TW" sz="2800" dirty="0" smtClean="0"/>
              <a:t>Because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has two children, the </a:t>
            </a:r>
            <a:r>
              <a:rPr lang="en-US" altLang="zh-TW" sz="2800" dirty="0" err="1" smtClean="0"/>
              <a:t>inorder</a:t>
            </a:r>
            <a:r>
              <a:rPr lang="en-US" altLang="zh-TW" sz="2800" dirty="0" smtClean="0"/>
              <a:t> successor is in the</a:t>
            </a:r>
            <a:r>
              <a:rPr lang="en-US" altLang="zh-TW" sz="2800" b="1" dirty="0" smtClean="0"/>
              <a:t>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leftmost node</a:t>
            </a:r>
            <a:r>
              <a:rPr lang="en-US" altLang="zh-TW" sz="2800" b="1" dirty="0" smtClean="0"/>
              <a:t> </a:t>
            </a:r>
            <a:r>
              <a:rPr lang="en-US" altLang="zh-TW" sz="2800" dirty="0" smtClean="0"/>
              <a:t>of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’s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right subtree</a:t>
            </a:r>
            <a:r>
              <a:rPr lang="en-US" altLang="zh-TW" sz="2800" dirty="0" smtClean="0"/>
              <a:t>.</a:t>
            </a:r>
          </a:p>
          <a:p>
            <a:pPr lvl="1"/>
            <a:r>
              <a:rPr lang="en-US" altLang="zh-TW" sz="2400" dirty="0" smtClean="0"/>
              <a:t>You follow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’s right-child pointer to its </a:t>
            </a:r>
            <a:r>
              <a:rPr lang="en-US" altLang="zh-TW" sz="2400" b="1" dirty="0" smtClean="0"/>
              <a:t>right child</a:t>
            </a:r>
            <a:r>
              <a:rPr lang="en-US" altLang="zh-TW" sz="2400" dirty="0" smtClean="0"/>
              <a:t> </a:t>
            </a:r>
            <a:r>
              <a:rPr lang="en-US" altLang="zh-TW" sz="2400" i="1" dirty="0" smtClean="0"/>
              <a:t>C</a:t>
            </a:r>
            <a:r>
              <a:rPr lang="en-US" altLang="zh-TW" sz="2400" dirty="0" smtClean="0"/>
              <a:t> (must be present).</a:t>
            </a:r>
          </a:p>
          <a:p>
            <a:pPr lvl="1"/>
            <a:r>
              <a:rPr lang="en-US" altLang="zh-TW" sz="2400" dirty="0" smtClean="0"/>
              <a:t>Then, you descend the tree rooted at </a:t>
            </a:r>
            <a:r>
              <a:rPr lang="en-US" altLang="zh-TW" sz="2400" i="1" dirty="0" smtClean="0"/>
              <a:t>C</a:t>
            </a:r>
            <a:r>
              <a:rPr lang="en-US" altLang="zh-TW" sz="2400" dirty="0" smtClean="0"/>
              <a:t> by taking </a:t>
            </a:r>
            <a:r>
              <a:rPr lang="en-US" altLang="zh-TW" sz="2400" b="1" dirty="0" smtClean="0"/>
              <a:t>left branches</a:t>
            </a:r>
            <a:r>
              <a:rPr lang="en-US" altLang="zh-TW" sz="2400" dirty="0" smtClean="0"/>
              <a:t> at each node … </a:t>
            </a:r>
            <a:r>
              <a:rPr lang="en-US" altLang="zh-TW" sz="2400" u="sng" dirty="0" smtClean="0"/>
              <a:t>until you encounter a node </a:t>
            </a:r>
            <a:r>
              <a:rPr lang="en-US" altLang="zh-TW" sz="2400" i="1" u="sng" dirty="0" smtClean="0"/>
              <a:t>S</a:t>
            </a:r>
            <a:r>
              <a:rPr lang="en-US" altLang="zh-TW" sz="2400" u="sng" dirty="0" smtClean="0"/>
              <a:t> with no left child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Copy the item in </a:t>
            </a:r>
            <a:r>
              <a:rPr lang="en-US" altLang="zh-TW" sz="2400" i="1" dirty="0" smtClean="0"/>
              <a:t>S</a:t>
            </a:r>
            <a:r>
              <a:rPr lang="en-US" altLang="zh-TW" sz="2400" dirty="0" smtClean="0"/>
              <a:t> into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b="1" dirty="0" smtClean="0">
                <a:solidFill>
                  <a:srgbClr val="FF0000"/>
                </a:solidFill>
              </a:rPr>
              <a:t>REMOVE </a:t>
            </a:r>
            <a:r>
              <a:rPr lang="en-US" altLang="zh-TW" sz="2400" b="1" i="1" dirty="0" smtClean="0">
                <a:solidFill>
                  <a:srgbClr val="FF0000"/>
                </a:solidFill>
              </a:rPr>
              <a:t>S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!!</a:t>
            </a:r>
          </a:p>
          <a:p>
            <a:pPr lvl="2"/>
            <a:r>
              <a:rPr lang="en-US" altLang="zh-TW" dirty="0" smtClean="0"/>
              <a:t>Because </a:t>
            </a:r>
            <a:r>
              <a:rPr lang="en-US" altLang="zh-TW" i="1" dirty="0" smtClean="0"/>
              <a:t>S</a:t>
            </a:r>
            <a:r>
              <a:rPr lang="en-US" altLang="zh-TW" dirty="0" smtClean="0"/>
              <a:t> has no left child you can remove </a:t>
            </a:r>
            <a:r>
              <a:rPr lang="en-US" altLang="zh-TW" i="1" dirty="0" smtClean="0"/>
              <a:t>S</a:t>
            </a:r>
            <a:r>
              <a:rPr lang="en-US" altLang="zh-TW" dirty="0" smtClean="0"/>
              <a:t> from the tree </a:t>
            </a:r>
            <a:r>
              <a:rPr lang="en-US" altLang="zh-TW" b="1" dirty="0" smtClean="0">
                <a:solidFill>
                  <a:srgbClr val="00B0F0"/>
                </a:solidFill>
              </a:rPr>
              <a:t>as one of the two easy cases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44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540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(18/23)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Pseudocode of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removeNode</a:t>
            </a:r>
            <a:endParaRPr lang="zh-TW" alt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45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11560" y="1898823"/>
            <a:ext cx="7992888" cy="40318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(N: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a leaf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from the tree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has only one child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C)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was a left child of its parent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Make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C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left child of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Make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C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right child of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Find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S,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node that contains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’s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successor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Copy the item from node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into node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from the tree by using the previous technique</a:t>
            </a:r>
          </a:p>
          <a:p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for a leaf or a node with one child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 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9933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19/23)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46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39552" y="1118349"/>
            <a:ext cx="8136904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Remove node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N, </a:t>
            </a:r>
            <a:r>
              <a:rPr lang="en-US" altLang="zh-TW" sz="1600" i="1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pointed to by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a leaf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delete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} 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has only one child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C)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(C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the left child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nodeToConnectPtr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nodeToConnectPtr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delete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nodeToConnectPtr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}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11" name="右大括弧 10"/>
          <p:cNvSpPr/>
          <p:nvPr/>
        </p:nvSpPr>
        <p:spPr bwMode="auto">
          <a:xfrm>
            <a:off x="3995936" y="4581128"/>
            <a:ext cx="144016" cy="792088"/>
          </a:xfrm>
          <a:prstGeom prst="righ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090826" y="5435932"/>
            <a:ext cx="142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>
                <a:solidFill>
                  <a:srgbClr val="FF0000"/>
                </a:solidFill>
              </a:rPr>
              <a:t>Erratum!!</a:t>
            </a:r>
            <a:endParaRPr lang="zh-TW" altLang="en-US" b="1" u="none" dirty="0">
              <a:solidFill>
                <a:srgbClr val="FF0000"/>
              </a:solidFill>
            </a:endParaRPr>
          </a:p>
        </p:txBody>
      </p:sp>
      <p:cxnSp>
        <p:nvCxnSpPr>
          <p:cNvPr id="9" name="直線單箭頭接點 8"/>
          <p:cNvCxnSpPr>
            <a:stCxn id="7" idx="1"/>
          </p:cNvCxnSpPr>
          <p:nvPr/>
        </p:nvCxnSpPr>
        <p:spPr bwMode="auto">
          <a:xfrm flipH="1" flipV="1">
            <a:off x="4211960" y="5013176"/>
            <a:ext cx="878866" cy="6074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4391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(20/23)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47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01216" y="1905000"/>
            <a:ext cx="8075240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removeLeftmostNode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(),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newNodeValue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newNodeValue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34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(21/23)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48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7200" y="1327408"/>
            <a:ext cx="8229600" cy="40318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</a:t>
            </a:r>
            <a:r>
              <a:rPr lang="en-US" altLang="zh-TW" sz="1600" i="1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Removes the leftmost node in the subtree pointed to by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</a:t>
            </a:r>
            <a:r>
              <a:rPr lang="en-US" altLang="zh-TW" sz="1600" i="1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Sets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inorderSuccessor</a:t>
            </a:r>
            <a:r>
              <a:rPr lang="en-US" altLang="zh-TW" sz="1600" i="1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to the value in that node</a:t>
            </a:r>
          </a:p>
          <a:p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</a:t>
            </a:r>
            <a:r>
              <a:rPr lang="en-US" altLang="zh-TW" sz="1600" i="1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Returns a pointer to the revised subtree</a:t>
            </a:r>
          </a:p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removeLeftmostNode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inorderSuccessor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&amp;):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==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inorderSuccessor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} 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{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removeLeftmostNode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(),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inorderSuccesssor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7827130" y="5566802"/>
            <a:ext cx="1281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>
                <a:solidFill>
                  <a:srgbClr val="FF0000"/>
                </a:solidFill>
              </a:rPr>
              <a:t>Erratum!!</a:t>
            </a:r>
            <a:endParaRPr lang="zh-TW" altLang="en-US" b="1" u="none" dirty="0">
              <a:solidFill>
                <a:srgbClr val="FF0000"/>
              </a:solidFill>
            </a:endParaRPr>
          </a:p>
        </p:txBody>
      </p:sp>
      <p:cxnSp>
        <p:nvCxnSpPr>
          <p:cNvPr id="7" name="直線單箭頭接點 6"/>
          <p:cNvCxnSpPr>
            <a:stCxn id="6" idx="0"/>
          </p:cNvCxnSpPr>
          <p:nvPr/>
        </p:nvCxnSpPr>
        <p:spPr bwMode="auto">
          <a:xfrm flipH="1" flipV="1">
            <a:off x="8100392" y="4653136"/>
            <a:ext cx="367425" cy="9136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9" name="右大括弧 8"/>
          <p:cNvSpPr/>
          <p:nvPr/>
        </p:nvSpPr>
        <p:spPr bwMode="auto">
          <a:xfrm>
            <a:off x="7884368" y="4005064"/>
            <a:ext cx="144016" cy="1008112"/>
          </a:xfrm>
          <a:prstGeom prst="righ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77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(22/23)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public method 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remove</a:t>
            </a:r>
            <a:r>
              <a:rPr lang="en-US" altLang="zh-TW" sz="2400" dirty="0" smtClean="0"/>
              <a:t>: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49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5800" y="2286000"/>
            <a:ext cx="7620000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remove(target: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success =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removeValue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target, success)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success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9930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(23/23)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b="1" dirty="0" smtClean="0">
                <a:solidFill>
                  <a:srgbClr val="0070C0"/>
                </a:solidFill>
              </a:rPr>
              <a:t>Retrieving an entry</a:t>
            </a:r>
            <a:r>
              <a:rPr lang="en-US" altLang="zh-TW" sz="2400" dirty="0" smtClean="0">
                <a:solidFill>
                  <a:srgbClr val="0070C0"/>
                </a:solidFill>
              </a:rPr>
              <a:t> </a:t>
            </a:r>
            <a:r>
              <a:rPr lang="en-US" altLang="zh-TW" sz="2400" dirty="0" smtClean="0"/>
              <a:t>–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getEntry</a:t>
            </a:r>
            <a:r>
              <a:rPr lang="en-US" altLang="zh-TW" sz="2400" dirty="0" smtClean="0"/>
              <a:t>:</a:t>
            </a:r>
          </a:p>
          <a:p>
            <a:pPr lvl="1"/>
            <a:r>
              <a:rPr lang="en-US" altLang="zh-TW" sz="2200" dirty="0" smtClean="0"/>
              <a:t>Call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findNode</a:t>
            </a:r>
            <a:r>
              <a:rPr lang="en-US" altLang="zh-TW" sz="2200" dirty="0" smtClean="0"/>
              <a:t> to recursively checks whether the desired target is in a binary search tree.</a:t>
            </a:r>
          </a:p>
          <a:p>
            <a:pPr lvl="1"/>
            <a:r>
              <a:rPr lang="en-US" altLang="zh-TW" sz="2200" dirty="0" smtClean="0"/>
              <a:t>It checks the return value, and returns the desired target or throws an exception</a:t>
            </a:r>
            <a:endParaRPr lang="zh-TW" altLang="en-US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50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99592" y="3429000"/>
            <a:ext cx="7620000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findNode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target: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  <a:r>
              <a:rPr lang="zh-TW" altLang="en-US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==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zh-TW" altLang="en-US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findNode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(), target)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findNode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target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4696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4CC753-81AE-4D8D-8201-F50A630264E1}" type="slidenum">
              <a:rPr lang="zh-TW" altLang="en-US"/>
              <a:pPr>
                <a:defRPr/>
              </a:pPr>
              <a:t>51</a:t>
            </a:fld>
            <a:endParaRPr lang="en-US" altLang="zh-TW"/>
          </a:p>
        </p:txBody>
      </p:sp>
      <p:sp>
        <p:nvSpPr>
          <p:cNvPr id="1064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Saving a BST in a File (1/7)</a:t>
            </a:r>
          </a:p>
        </p:txBody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Saving a binary search tree and then restoring it to its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original shape</a:t>
            </a:r>
            <a:r>
              <a:rPr lang="en-US" altLang="zh-TW" sz="2400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Uses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preorder traversal</a:t>
            </a:r>
            <a:r>
              <a:rPr lang="en-US" altLang="zh-TW" sz="2200" dirty="0" smtClean="0">
                <a:solidFill>
                  <a:schemeClr val="tx2"/>
                </a:solidFill>
              </a:rPr>
              <a:t> to save the tree to a file.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106501" name="Oval 4"/>
          <p:cNvSpPr>
            <a:spLocks noChangeArrowheads="1"/>
          </p:cNvSpPr>
          <p:nvPr/>
        </p:nvSpPr>
        <p:spPr bwMode="auto">
          <a:xfrm>
            <a:off x="2173560" y="29969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106502" name="Oval 5"/>
          <p:cNvSpPr>
            <a:spLocks noChangeArrowheads="1"/>
          </p:cNvSpPr>
          <p:nvPr/>
        </p:nvSpPr>
        <p:spPr bwMode="auto">
          <a:xfrm>
            <a:off x="1792560" y="36065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106503" name="Oval 6"/>
          <p:cNvSpPr>
            <a:spLocks noChangeArrowheads="1"/>
          </p:cNvSpPr>
          <p:nvPr/>
        </p:nvSpPr>
        <p:spPr bwMode="auto">
          <a:xfrm>
            <a:off x="2554560" y="36065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106504" name="Oval 7"/>
          <p:cNvSpPr>
            <a:spLocks noChangeArrowheads="1"/>
          </p:cNvSpPr>
          <p:nvPr/>
        </p:nvSpPr>
        <p:spPr bwMode="auto">
          <a:xfrm>
            <a:off x="2249760" y="42161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106505" name="Oval 8"/>
          <p:cNvSpPr>
            <a:spLocks noChangeArrowheads="1"/>
          </p:cNvSpPr>
          <p:nvPr/>
        </p:nvSpPr>
        <p:spPr bwMode="auto">
          <a:xfrm>
            <a:off x="1868760" y="48257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106506" name="Oval 9"/>
          <p:cNvSpPr>
            <a:spLocks noChangeArrowheads="1"/>
          </p:cNvSpPr>
          <p:nvPr/>
        </p:nvSpPr>
        <p:spPr bwMode="auto">
          <a:xfrm>
            <a:off x="2630760" y="48257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106507" name="Oval 10"/>
          <p:cNvSpPr>
            <a:spLocks noChangeArrowheads="1"/>
          </p:cNvSpPr>
          <p:nvPr/>
        </p:nvSpPr>
        <p:spPr bwMode="auto">
          <a:xfrm>
            <a:off x="1411560" y="42161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106508" name="AutoShape 11"/>
          <p:cNvCxnSpPr>
            <a:cxnSpLocks noChangeShapeType="1"/>
            <a:stCxn id="106501" idx="3"/>
            <a:endCxn id="106502" idx="0"/>
          </p:cNvCxnSpPr>
          <p:nvPr/>
        </p:nvCxnSpPr>
        <p:spPr bwMode="auto">
          <a:xfrm flipH="1">
            <a:off x="1983060" y="3322390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09" name="AutoShape 12"/>
          <p:cNvCxnSpPr>
            <a:cxnSpLocks noChangeShapeType="1"/>
            <a:stCxn id="106501" idx="5"/>
            <a:endCxn id="106503" idx="0"/>
          </p:cNvCxnSpPr>
          <p:nvPr/>
        </p:nvCxnSpPr>
        <p:spPr bwMode="auto">
          <a:xfrm>
            <a:off x="2498998" y="3322390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0" name="AutoShape 13"/>
          <p:cNvCxnSpPr>
            <a:cxnSpLocks noChangeShapeType="1"/>
            <a:stCxn id="106502" idx="3"/>
            <a:endCxn id="106507" idx="0"/>
          </p:cNvCxnSpPr>
          <p:nvPr/>
        </p:nvCxnSpPr>
        <p:spPr bwMode="auto">
          <a:xfrm flipH="1">
            <a:off x="1602060" y="3931990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1" name="AutoShape 14"/>
          <p:cNvCxnSpPr>
            <a:cxnSpLocks noChangeShapeType="1"/>
            <a:stCxn id="106502" idx="5"/>
            <a:endCxn id="106504" idx="0"/>
          </p:cNvCxnSpPr>
          <p:nvPr/>
        </p:nvCxnSpPr>
        <p:spPr bwMode="auto">
          <a:xfrm>
            <a:off x="2117998" y="3931990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2" name="AutoShape 15"/>
          <p:cNvCxnSpPr>
            <a:cxnSpLocks noChangeShapeType="1"/>
            <a:stCxn id="106504" idx="3"/>
            <a:endCxn id="106505" idx="0"/>
          </p:cNvCxnSpPr>
          <p:nvPr/>
        </p:nvCxnSpPr>
        <p:spPr bwMode="auto">
          <a:xfrm flipH="1">
            <a:off x="2059260" y="4541590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3" name="AutoShape 16"/>
          <p:cNvCxnSpPr>
            <a:cxnSpLocks noChangeShapeType="1"/>
            <a:stCxn id="106504" idx="5"/>
            <a:endCxn id="106506" idx="0"/>
          </p:cNvCxnSpPr>
          <p:nvPr/>
        </p:nvCxnSpPr>
        <p:spPr bwMode="auto">
          <a:xfrm>
            <a:off x="2575198" y="4541590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625" name="Text Box 17"/>
          <p:cNvSpPr txBox="1">
            <a:spLocks noChangeArrowheads="1"/>
          </p:cNvSpPr>
          <p:nvPr/>
        </p:nvSpPr>
        <p:spPr bwMode="auto">
          <a:xfrm>
            <a:off x="2478360" y="5328990"/>
            <a:ext cx="127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Preorder:</a:t>
            </a:r>
          </a:p>
        </p:txBody>
      </p: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3656285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403411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443416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sp>
        <p:nvSpPr>
          <p:cNvPr id="68630" name="Text Box 22"/>
          <p:cNvSpPr txBox="1">
            <a:spLocks noChangeArrowheads="1"/>
          </p:cNvSpPr>
          <p:nvPr/>
        </p:nvSpPr>
        <p:spPr bwMode="auto">
          <a:xfrm>
            <a:off x="479611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68631" name="Text Box 23"/>
          <p:cNvSpPr txBox="1">
            <a:spLocks noChangeArrowheads="1"/>
          </p:cNvSpPr>
          <p:nvPr/>
        </p:nvSpPr>
        <p:spPr bwMode="auto">
          <a:xfrm>
            <a:off x="517711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68632" name="Text Box 24"/>
          <p:cNvSpPr txBox="1">
            <a:spLocks noChangeArrowheads="1"/>
          </p:cNvSpPr>
          <p:nvPr/>
        </p:nvSpPr>
        <p:spPr bwMode="auto">
          <a:xfrm>
            <a:off x="557716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68633" name="Text Box 25"/>
          <p:cNvSpPr txBox="1">
            <a:spLocks noChangeArrowheads="1"/>
          </p:cNvSpPr>
          <p:nvPr/>
        </p:nvSpPr>
        <p:spPr bwMode="auto">
          <a:xfrm>
            <a:off x="595816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68640" name="Oval 32"/>
          <p:cNvSpPr>
            <a:spLocks noChangeArrowheads="1"/>
          </p:cNvSpPr>
          <p:nvPr/>
        </p:nvSpPr>
        <p:spPr bwMode="auto">
          <a:xfrm>
            <a:off x="6974160" y="30001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68641" name="Oval 33"/>
          <p:cNvSpPr>
            <a:spLocks noChangeArrowheads="1"/>
          </p:cNvSpPr>
          <p:nvPr/>
        </p:nvSpPr>
        <p:spPr bwMode="auto">
          <a:xfrm>
            <a:off x="6593160" y="36097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68642" name="Oval 34"/>
          <p:cNvSpPr>
            <a:spLocks noChangeArrowheads="1"/>
          </p:cNvSpPr>
          <p:nvPr/>
        </p:nvSpPr>
        <p:spPr bwMode="auto">
          <a:xfrm>
            <a:off x="7355160" y="36097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68643" name="Oval 35"/>
          <p:cNvSpPr>
            <a:spLocks noChangeArrowheads="1"/>
          </p:cNvSpPr>
          <p:nvPr/>
        </p:nvSpPr>
        <p:spPr bwMode="auto">
          <a:xfrm>
            <a:off x="7050360" y="42193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68644" name="Oval 36"/>
          <p:cNvSpPr>
            <a:spLocks noChangeArrowheads="1"/>
          </p:cNvSpPr>
          <p:nvPr/>
        </p:nvSpPr>
        <p:spPr bwMode="auto">
          <a:xfrm>
            <a:off x="6669360" y="48289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68645" name="Oval 37"/>
          <p:cNvSpPr>
            <a:spLocks noChangeArrowheads="1"/>
          </p:cNvSpPr>
          <p:nvPr/>
        </p:nvSpPr>
        <p:spPr bwMode="auto">
          <a:xfrm>
            <a:off x="7431360" y="48289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68646" name="Oval 38"/>
          <p:cNvSpPr>
            <a:spLocks noChangeArrowheads="1"/>
          </p:cNvSpPr>
          <p:nvPr/>
        </p:nvSpPr>
        <p:spPr bwMode="auto">
          <a:xfrm>
            <a:off x="6212160" y="42193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68647" name="AutoShape 39"/>
          <p:cNvCxnSpPr>
            <a:cxnSpLocks noChangeShapeType="1"/>
            <a:stCxn id="68640" idx="3"/>
            <a:endCxn id="68641" idx="0"/>
          </p:cNvCxnSpPr>
          <p:nvPr/>
        </p:nvCxnSpPr>
        <p:spPr bwMode="auto">
          <a:xfrm flipH="1">
            <a:off x="6783660" y="3325565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48" name="AutoShape 40"/>
          <p:cNvCxnSpPr>
            <a:cxnSpLocks noChangeShapeType="1"/>
            <a:stCxn id="68640" idx="5"/>
            <a:endCxn id="68642" idx="0"/>
          </p:cNvCxnSpPr>
          <p:nvPr/>
        </p:nvCxnSpPr>
        <p:spPr bwMode="auto">
          <a:xfrm>
            <a:off x="7299598" y="3325565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49" name="AutoShape 41"/>
          <p:cNvCxnSpPr>
            <a:cxnSpLocks noChangeShapeType="1"/>
            <a:stCxn id="68641" idx="3"/>
            <a:endCxn id="68646" idx="0"/>
          </p:cNvCxnSpPr>
          <p:nvPr/>
        </p:nvCxnSpPr>
        <p:spPr bwMode="auto">
          <a:xfrm flipH="1">
            <a:off x="6402660" y="3935165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50" name="AutoShape 42"/>
          <p:cNvCxnSpPr>
            <a:cxnSpLocks noChangeShapeType="1"/>
            <a:stCxn id="68641" idx="5"/>
            <a:endCxn id="68643" idx="0"/>
          </p:cNvCxnSpPr>
          <p:nvPr/>
        </p:nvCxnSpPr>
        <p:spPr bwMode="auto">
          <a:xfrm>
            <a:off x="6918598" y="3935165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51" name="AutoShape 43"/>
          <p:cNvCxnSpPr>
            <a:cxnSpLocks noChangeShapeType="1"/>
            <a:stCxn id="68643" idx="3"/>
            <a:endCxn id="68644" idx="0"/>
          </p:cNvCxnSpPr>
          <p:nvPr/>
        </p:nvCxnSpPr>
        <p:spPr bwMode="auto">
          <a:xfrm flipH="1">
            <a:off x="6859860" y="4544765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52" name="AutoShape 44"/>
          <p:cNvCxnSpPr>
            <a:cxnSpLocks noChangeShapeType="1"/>
            <a:stCxn id="68643" idx="5"/>
            <a:endCxn id="68645" idx="0"/>
          </p:cNvCxnSpPr>
          <p:nvPr/>
        </p:nvCxnSpPr>
        <p:spPr bwMode="auto">
          <a:xfrm>
            <a:off x="7375798" y="4544765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653" name="Line 45"/>
          <p:cNvSpPr>
            <a:spLocks noChangeShapeType="1"/>
          </p:cNvSpPr>
          <p:nvPr/>
        </p:nvSpPr>
        <p:spPr bwMode="auto">
          <a:xfrm>
            <a:off x="3087960" y="4324102"/>
            <a:ext cx="838200" cy="762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8654" name="Line 46"/>
          <p:cNvSpPr>
            <a:spLocks noChangeShapeType="1"/>
          </p:cNvSpPr>
          <p:nvPr/>
        </p:nvSpPr>
        <p:spPr bwMode="auto">
          <a:xfrm flipV="1">
            <a:off x="4459560" y="4476502"/>
            <a:ext cx="12954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8655" name="Text Box 47"/>
          <p:cNvSpPr txBox="1">
            <a:spLocks noChangeArrowheads="1"/>
          </p:cNvSpPr>
          <p:nvPr/>
        </p:nvSpPr>
        <p:spPr bwMode="auto">
          <a:xfrm>
            <a:off x="4283968" y="3789040"/>
            <a:ext cx="15215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r</a:t>
            </a:r>
            <a:r>
              <a:rPr lang="en-US" altLang="zh-TW" u="none" dirty="0" smtClean="0">
                <a:latin typeface="Verdana" pitchFamily="34" charset="0"/>
              </a:rPr>
              <a:t>estore</a:t>
            </a:r>
          </a:p>
          <a:p>
            <a:pPr eaLnBrk="1" hangingPunct="1"/>
            <a:r>
              <a:rPr lang="en-US" altLang="zh-TW" u="none" dirty="0" smtClean="0">
                <a:latin typeface="Verdana" pitchFamily="34" charset="0"/>
              </a:rPr>
              <a:t>(using add)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68656" name="Text Box 48"/>
          <p:cNvSpPr txBox="1">
            <a:spLocks noChangeArrowheads="1"/>
          </p:cNvSpPr>
          <p:nvPr/>
        </p:nvSpPr>
        <p:spPr bwMode="auto">
          <a:xfrm>
            <a:off x="3316560" y="4185990"/>
            <a:ext cx="711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save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46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605780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adapted from </a:t>
            </a:r>
            <a:r>
              <a:rPr lang="en-US" altLang="zh-TW" sz="1600" dirty="0" smtClean="0"/>
              <a:t>FIGURE 16-15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63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8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5" grpId="0"/>
      <p:bldP spid="68627" grpId="0"/>
      <p:bldP spid="68628" grpId="0"/>
      <p:bldP spid="68629" grpId="0"/>
      <p:bldP spid="68630" grpId="0"/>
      <p:bldP spid="68631" grpId="0"/>
      <p:bldP spid="68632" grpId="0"/>
      <p:bldP spid="68633" grpId="0"/>
      <p:bldP spid="68640" grpId="0" animBg="1"/>
      <p:bldP spid="68641" grpId="0" animBg="1"/>
      <p:bldP spid="68642" grpId="0" animBg="1"/>
      <p:bldP spid="68643" grpId="0" animBg="1"/>
      <p:bldP spid="68644" grpId="0" animBg="1"/>
      <p:bldP spid="68645" grpId="0" animBg="1"/>
      <p:bldP spid="68646" grpId="0" animBg="1"/>
      <p:bldP spid="68653" grpId="0" animBg="1"/>
      <p:bldP spid="68654" grpId="0" animBg="1"/>
      <p:bldP spid="68655" grpId="0"/>
      <p:bldP spid="6865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E63CB0-18C9-436F-ADAD-3E0ED4F9B0B6}" type="slidenum">
              <a:rPr lang="zh-TW" altLang="en-US"/>
              <a:pPr>
                <a:defRPr/>
              </a:pPr>
              <a:t>52</a:t>
            </a:fld>
            <a:endParaRPr lang="en-US" altLang="zh-TW"/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Saving a BST in a File </a:t>
            </a:r>
            <a:r>
              <a:rPr lang="en-US" altLang="zh-TW" dirty="0" smtClean="0"/>
              <a:t>(2/7)</a:t>
            </a:r>
            <a:endParaRPr lang="zh-TW" altLang="en-US" dirty="0" smtClean="0"/>
          </a:p>
        </p:txBody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Saving a binary search tree and then restoring it to a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balanced shape</a:t>
            </a:r>
            <a:r>
              <a:rPr lang="en-US" altLang="zh-TW" sz="2800" dirty="0" smtClean="0">
                <a:solidFill>
                  <a:schemeClr val="tx2"/>
                </a:solidFill>
              </a:rPr>
              <a:t>:</a:t>
            </a:r>
          </a:p>
          <a:p>
            <a:pPr lvl="2" eaLnBrk="1" hangingPunct="1"/>
            <a:endParaRPr lang="en-US" altLang="zh-TW" sz="16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Uses 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inorder</a:t>
            </a:r>
            <a:r>
              <a:rPr lang="en-US" altLang="zh-TW" sz="2400" dirty="0" smtClean="0">
                <a:solidFill>
                  <a:schemeClr val="tx2"/>
                </a:solidFill>
              </a:rPr>
              <a:t> traversal to save the tree to a file.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To make the data </a:t>
            </a:r>
            <a:r>
              <a:rPr lang="en-US" altLang="zh-TW" b="1" dirty="0" smtClean="0">
                <a:solidFill>
                  <a:schemeClr val="tx2"/>
                </a:solidFill>
              </a:rPr>
              <a:t>sorted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To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restore</a:t>
            </a:r>
            <a:r>
              <a:rPr lang="en-US" altLang="zh-TW" sz="2400" dirty="0" smtClean="0">
                <a:solidFill>
                  <a:schemeClr val="tx2"/>
                </a:solidFill>
              </a:rPr>
              <a:t>,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need the number of nodes in the tree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Can determine the middle item and, in turn, the number of nodes in the left and right subtrees of the tree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dirty="0" smtClean="0">
                <a:solidFill>
                  <a:schemeClr val="tx2"/>
                </a:solidFill>
              </a:rPr>
              <a:t>s root.</a:t>
            </a:r>
          </a:p>
          <a:p>
            <a:pPr lvl="2" eaLnBrk="1" hangingPunct="1"/>
            <a:endParaRPr lang="zh-TW" altLang="en-US" sz="2400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27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75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75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75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75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75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E63CB0-18C9-436F-ADAD-3E0ED4F9B0B6}" type="slidenum">
              <a:rPr lang="zh-TW" altLang="en-US"/>
              <a:pPr>
                <a:defRPr/>
              </a:pPr>
              <a:t>53</a:t>
            </a:fld>
            <a:endParaRPr lang="en-US" altLang="zh-TW"/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Saving a BST in a File </a:t>
            </a:r>
            <a:r>
              <a:rPr lang="en-US" altLang="zh-TW" dirty="0" smtClean="0"/>
              <a:t>(3/7)</a:t>
            </a:r>
            <a:endParaRPr lang="zh-TW" altLang="en-US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2195513"/>
            <a:ext cx="7742238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051720" y="5158933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ea typeface="新細明體" panose="02020500000000000000" pitchFamily="18" charset="-120"/>
              </a:rPr>
              <a:t>A full tree saved in a </a:t>
            </a:r>
            <a:r>
              <a:rPr lang="en-US" altLang="zh-TW" dirty="0" smtClean="0">
                <a:ea typeface="新細明體" panose="02020500000000000000" pitchFamily="18" charset="-120"/>
              </a:rPr>
              <a:t>file by </a:t>
            </a:r>
            <a:r>
              <a:rPr lang="en-US" altLang="zh-TW" dirty="0">
                <a:ea typeface="新細明體" panose="02020500000000000000" pitchFamily="18" charset="-120"/>
              </a:rPr>
              <a:t>using </a:t>
            </a:r>
            <a:r>
              <a:rPr lang="en-US" altLang="zh-TW" dirty="0" err="1">
                <a:ea typeface="新細明體" panose="02020500000000000000" pitchFamily="18" charset="-120"/>
              </a:rPr>
              <a:t>inorder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traversal.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78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Saving a BST in a File </a:t>
            </a:r>
            <a:r>
              <a:rPr lang="en-US" altLang="zh-TW" dirty="0" smtClean="0"/>
              <a:t>(</a:t>
            </a:r>
            <a:r>
              <a:rPr lang="en-US" altLang="zh-TW" dirty="0"/>
              <a:t>4</a:t>
            </a:r>
            <a:r>
              <a:rPr lang="en-US" altLang="zh-TW" dirty="0" smtClean="0"/>
              <a:t>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83270"/>
            <a:ext cx="8229600" cy="5226050"/>
          </a:xfrm>
        </p:spPr>
        <p:txBody>
          <a:bodyPr/>
          <a:lstStyle/>
          <a:p>
            <a:r>
              <a:rPr lang="en-US" altLang="zh-TW" sz="2400" dirty="0" smtClean="0"/>
              <a:t>Restoring a </a:t>
            </a:r>
            <a:r>
              <a:rPr lang="en-US" altLang="zh-TW" sz="2400" b="1" dirty="0" smtClean="0"/>
              <a:t>full</a:t>
            </a:r>
            <a:r>
              <a:rPr lang="en-US" altLang="zh-TW" sz="2400" dirty="0" smtClean="0"/>
              <a:t> binary search tree with n nodes: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54</a:t>
            </a:fld>
            <a:endParaRPr lang="en-US" altLang="zh-TW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7504" y="1556792"/>
            <a:ext cx="8988152" cy="526297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readFullTree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n: integer):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(n &gt; 0)</a:t>
            </a:r>
            <a:r>
              <a:rPr lang="zh-TW" altLang="en-US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pointer to new node with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as its child pointers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 the left subtree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readFullTree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n / 2)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Get the root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next item from file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setItem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 the right subtree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readFullTree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n / 2)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return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cxnSp>
        <p:nvCxnSpPr>
          <p:cNvPr id="7" name="直線單箭頭接點 6"/>
          <p:cNvCxnSpPr>
            <a:stCxn id="6" idx="0"/>
          </p:cNvCxnSpPr>
          <p:nvPr/>
        </p:nvCxnSpPr>
        <p:spPr bwMode="auto">
          <a:xfrm flipH="1" flipV="1">
            <a:off x="8128926" y="3861048"/>
            <a:ext cx="374895" cy="7696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文字方塊 5"/>
          <p:cNvSpPr txBox="1"/>
          <p:nvPr/>
        </p:nvSpPr>
        <p:spPr>
          <a:xfrm>
            <a:off x="7899138" y="4630698"/>
            <a:ext cx="1209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>
                <a:solidFill>
                  <a:srgbClr val="FF0000"/>
                </a:solidFill>
              </a:rPr>
              <a:t>Erratum!!</a:t>
            </a:r>
            <a:endParaRPr lang="zh-TW" altLang="en-US" b="1" u="none" dirty="0">
              <a:solidFill>
                <a:srgbClr val="FF0000"/>
              </a:solidFill>
            </a:endParaRPr>
          </a:p>
        </p:txBody>
      </p:sp>
      <p:sp>
        <p:nvSpPr>
          <p:cNvPr id="10" name="右大括弧 9"/>
          <p:cNvSpPr/>
          <p:nvPr/>
        </p:nvSpPr>
        <p:spPr bwMode="auto">
          <a:xfrm>
            <a:off x="7905750" y="2852936"/>
            <a:ext cx="122634" cy="1656184"/>
          </a:xfrm>
          <a:prstGeom prst="righ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522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Saving a BST in a File </a:t>
            </a:r>
            <a:r>
              <a:rPr lang="en-US" altLang="zh-TW" dirty="0" smtClean="0"/>
              <a:t>(</a:t>
            </a:r>
            <a:r>
              <a:rPr lang="en-US" altLang="zh-TW" dirty="0"/>
              <a:t>5</a:t>
            </a:r>
            <a:r>
              <a:rPr lang="en-US" altLang="zh-TW" dirty="0" smtClean="0"/>
              <a:t>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If the tree to be restored is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not</a:t>
            </a:r>
            <a:r>
              <a:rPr lang="en-US" altLang="zh-TW" sz="2400" dirty="0" smtClean="0"/>
              <a:t> full:</a:t>
            </a:r>
          </a:p>
          <a:p>
            <a:pPr lvl="1"/>
            <a:r>
              <a:rPr lang="en-US" altLang="zh-TW" sz="2200" dirty="0" smtClean="0"/>
              <a:t>The first thing that comes into mind is that the resorted tree should be complete.</a:t>
            </a:r>
          </a:p>
          <a:p>
            <a:pPr lvl="1"/>
            <a:r>
              <a:rPr lang="en-US" altLang="zh-TW" sz="2200" dirty="0" smtClean="0"/>
              <a:t>But … you care only about minimizing the height of the restored tree. It does not matter where the nodes on the last level go.</a:t>
            </a:r>
            <a:endParaRPr lang="en-US" altLang="zh-TW" sz="2200" dirty="0"/>
          </a:p>
          <a:p>
            <a:pPr lvl="1"/>
            <a:endParaRPr lang="en-US" altLang="zh-TW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55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356992"/>
            <a:ext cx="2490192" cy="270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53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Saving a BST in a File </a:t>
            </a:r>
            <a:r>
              <a:rPr lang="en-US" altLang="zh-TW" dirty="0" smtClean="0"/>
              <a:t>(</a:t>
            </a:r>
            <a:r>
              <a:rPr lang="en-US" altLang="zh-TW" dirty="0"/>
              <a:t>6</a:t>
            </a:r>
            <a:r>
              <a:rPr lang="en-US" altLang="zh-TW" dirty="0" smtClean="0"/>
              <a:t>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 method </a:t>
            </a:r>
            <a:r>
              <a:rPr lang="en-US" altLang="zh-TW" sz="2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readFullTree</a:t>
            </a:r>
            <a:r>
              <a:rPr lang="en-US" altLang="zh-TW" sz="2800" dirty="0" smtClean="0"/>
              <a:t> is correct even if the tree is not full.</a:t>
            </a:r>
          </a:p>
          <a:p>
            <a:pPr lvl="1"/>
            <a:endParaRPr lang="en-US" altLang="zh-TW" sz="2400" dirty="0"/>
          </a:p>
          <a:p>
            <a:r>
              <a:rPr lang="en-US" altLang="zh-TW" sz="2800" dirty="0" smtClean="0"/>
              <a:t>However, you have to be a bit careful when computing the sizes of the left and right subtrees of the tree’s root.</a:t>
            </a:r>
          </a:p>
          <a:p>
            <a:pPr lvl="1"/>
            <a:r>
              <a:rPr lang="en-US" altLang="zh-TW" sz="2400" dirty="0" smtClean="0"/>
              <a:t>If n is odd, both subtrees are of size n/2.</a:t>
            </a:r>
          </a:p>
          <a:p>
            <a:pPr lvl="1"/>
            <a:r>
              <a:rPr lang="en-US" altLang="zh-TW" sz="2400" dirty="0" smtClean="0"/>
              <a:t>If n is even, you have to deal with the fact that one subtree will have one more node than the other.</a:t>
            </a:r>
          </a:p>
          <a:p>
            <a:pPr lvl="1"/>
            <a:endParaRPr lang="en-US" altLang="zh-TW" sz="2400" dirty="0"/>
          </a:p>
          <a:p>
            <a:pPr lvl="1"/>
            <a:r>
              <a:rPr lang="en-US" altLang="zh-TW" sz="2400" dirty="0" smtClean="0"/>
              <a:t>In this case, we put the extra node in the left subtree.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56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9808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Saving a BST in a File </a:t>
            </a:r>
            <a:r>
              <a:rPr lang="en-US" altLang="zh-TW" dirty="0" smtClean="0"/>
              <a:t>(</a:t>
            </a:r>
            <a:r>
              <a:rPr lang="en-US" altLang="zh-TW" dirty="0"/>
              <a:t>7</a:t>
            </a:r>
            <a:r>
              <a:rPr lang="en-US" altLang="zh-TW" dirty="0" smtClean="0"/>
              <a:t>/7)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57</a:t>
            </a:fld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5536" y="1243781"/>
            <a:ext cx="8424936" cy="526297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readTree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n: integer):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(n &gt; 0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pointer to new node with </a:t>
            </a:r>
            <a:r>
              <a:rPr lang="en-US" altLang="zh-TW" sz="1600" i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as its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child</a:t>
            </a:r>
          </a:p>
          <a:p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 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pointers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 the left subtree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readTree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n / 2)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Get the root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next item from file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setItem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 the right subtree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readTree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(n - 1) / 2)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sz="1600" b="1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7971146" y="4558690"/>
            <a:ext cx="1172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>
                <a:solidFill>
                  <a:srgbClr val="FF0000"/>
                </a:solidFill>
              </a:rPr>
              <a:t>Erratum!!</a:t>
            </a:r>
            <a:endParaRPr lang="zh-TW" altLang="en-US" b="1" u="none" dirty="0">
              <a:solidFill>
                <a:srgbClr val="FF0000"/>
              </a:solidFill>
            </a:endParaRPr>
          </a:p>
        </p:txBody>
      </p:sp>
      <p:cxnSp>
        <p:nvCxnSpPr>
          <p:cNvPr id="7" name="直線單箭頭接點 6"/>
          <p:cNvCxnSpPr>
            <a:stCxn id="6" idx="0"/>
          </p:cNvCxnSpPr>
          <p:nvPr/>
        </p:nvCxnSpPr>
        <p:spPr bwMode="auto">
          <a:xfrm flipH="1" flipV="1">
            <a:off x="8100392" y="3875270"/>
            <a:ext cx="457181" cy="6834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右大括弧 8"/>
          <p:cNvSpPr/>
          <p:nvPr/>
        </p:nvSpPr>
        <p:spPr bwMode="auto">
          <a:xfrm>
            <a:off x="7905750" y="2852936"/>
            <a:ext cx="122634" cy="1656184"/>
          </a:xfrm>
          <a:prstGeom prst="righ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048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417DA-CF36-4F14-92EA-9DCA8C4BDFC7}" type="slidenum">
              <a:rPr lang="zh-TW" altLang="en-US"/>
              <a:pPr>
                <a:defRPr/>
              </a:pPr>
              <a:t>58</a:t>
            </a:fld>
            <a:endParaRPr lang="en-US" altLang="zh-TW"/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Tree Sort (1/2)</a:t>
            </a:r>
          </a:p>
        </p:txBody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Tree Sort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Uses the ADT binary search tree to sort an array of integers into ascending order.</a:t>
            </a:r>
          </a:p>
          <a:p>
            <a:pPr lvl="1" eaLnBrk="1" hangingPunct="1"/>
            <a:endParaRPr lang="en-US" altLang="zh-TW" sz="1800" dirty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27248" y="2887776"/>
            <a:ext cx="8077200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treeSort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array, n: integer)</a:t>
            </a:r>
          </a:p>
          <a:p>
            <a:pPr>
              <a:defRPr/>
            </a:pP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Insert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lang="en-US" altLang="zh-TW" i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’s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entries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into a binary search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Traverse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 </a:t>
            </a:r>
            <a:r>
              <a:rPr lang="en-US" altLang="zh-TW" i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inorder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. As you visit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</a:t>
            </a:r>
            <a:r>
              <a:rPr lang="en-US" altLang="zh-TW" i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’s</a:t>
            </a:r>
            <a:endParaRPr lang="en-US" altLang="zh-TW" i="1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nodes, copy their data items into successive</a:t>
            </a:r>
          </a:p>
          <a:p>
            <a:pPr>
              <a:defRPr/>
            </a:pP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locations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5765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08B9F2-3B64-4DE7-8B88-437B33113D6D}" type="slidenum">
              <a:rPr lang="zh-TW" altLang="en-US"/>
              <a:pPr>
                <a:defRPr/>
              </a:pPr>
              <a:t>59</a:t>
            </a:fld>
            <a:endParaRPr lang="en-US" altLang="zh-TW"/>
          </a:p>
        </p:txBody>
      </p:sp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Tree Sort (2/2)</a:t>
            </a: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Insertion: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Each insertion into a binary search tree requires O(</a:t>
            </a:r>
            <a:r>
              <a:rPr lang="en-US" altLang="zh-TW" dirty="0" err="1" smtClean="0">
                <a:solidFill>
                  <a:schemeClr val="tx2"/>
                </a:solidFill>
              </a:rPr>
              <a:t>log</a:t>
            </a:r>
            <a:r>
              <a:rPr lang="en-US" altLang="zh-TW" i="1" dirty="0" err="1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) operations in the average case.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And O(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) operations in the worst case.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Thus, 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-node insertions require O(</a:t>
            </a:r>
            <a:r>
              <a:rPr lang="en-US" altLang="zh-TW" i="1" dirty="0" smtClean="0">
                <a:solidFill>
                  <a:schemeClr val="tx2"/>
                </a:solidFill>
              </a:rPr>
              <a:t>n </a:t>
            </a:r>
            <a:r>
              <a:rPr lang="en-US" altLang="zh-TW" dirty="0" smtClean="0">
                <a:solidFill>
                  <a:schemeClr val="tx2"/>
                </a:solidFill>
              </a:rPr>
              <a:t>log 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) operations in the average case, and O(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baseline="30000" dirty="0" smtClean="0">
                <a:solidFill>
                  <a:schemeClr val="tx2"/>
                </a:solidFill>
              </a:rPr>
              <a:t>2</a:t>
            </a:r>
            <a:r>
              <a:rPr lang="en-US" altLang="zh-TW" dirty="0" smtClean="0">
                <a:solidFill>
                  <a:schemeClr val="tx2"/>
                </a:solidFill>
              </a:rPr>
              <a:t>) operations in the worst case.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0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The 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inorder</a:t>
            </a:r>
            <a:r>
              <a:rPr lang="en-US" altLang="zh-TW" sz="2400" dirty="0" smtClean="0">
                <a:solidFill>
                  <a:schemeClr val="tx2"/>
                </a:solidFill>
              </a:rPr>
              <a:t> traversal: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O(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) in all cases.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Sum up: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Average case: O(</a:t>
            </a:r>
            <a:r>
              <a:rPr lang="en-US" altLang="zh-TW" i="1" dirty="0" smtClean="0">
                <a:solidFill>
                  <a:schemeClr val="tx2"/>
                </a:solidFill>
              </a:rPr>
              <a:t>n </a:t>
            </a:r>
            <a:r>
              <a:rPr lang="en-US" altLang="zh-TW" dirty="0" smtClean="0">
                <a:solidFill>
                  <a:schemeClr val="tx2"/>
                </a:solidFill>
              </a:rPr>
              <a:t>log 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Worst case: O(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baseline="30000" dirty="0" smtClean="0">
                <a:solidFill>
                  <a:schemeClr val="tx2"/>
                </a:solidFill>
              </a:rPr>
              <a:t>2</a:t>
            </a:r>
            <a:r>
              <a:rPr lang="en-US" altLang="zh-TW" dirty="0" smtClean="0">
                <a:solidFill>
                  <a:schemeClr val="tx2"/>
                </a:solidFill>
              </a:rPr>
              <a:t>)</a:t>
            </a:r>
            <a:endParaRPr lang="zh-TW" altLang="en-US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2880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8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55FBBE-4C21-4092-954D-9AAB7FCBF01B}" type="slidenum">
              <a:rPr lang="zh-TW" altLang="en-US"/>
              <a:pPr>
                <a:defRPr/>
              </a:pPr>
              <a:t>60</a:t>
            </a:fld>
            <a:endParaRPr lang="en-US" altLang="zh-TW"/>
          </a:p>
        </p:txBody>
      </p:sp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General Trees (1/3)</a:t>
            </a: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Each node can have an arbitrary number of children.</a:t>
            </a:r>
          </a:p>
        </p:txBody>
      </p:sp>
      <p:pic>
        <p:nvPicPr>
          <p:cNvPr id="108549" name="Picture 16" descr="fig10_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032" y="2708920"/>
            <a:ext cx="5000892" cy="2777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16-18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1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55FBBE-4C21-4092-954D-9AAB7FCBF01B}" type="slidenum">
              <a:rPr lang="zh-TW" altLang="en-US"/>
              <a:pPr>
                <a:defRPr/>
              </a:pPr>
              <a:t>61</a:t>
            </a:fld>
            <a:endParaRPr lang="en-US" altLang="zh-TW"/>
          </a:p>
        </p:txBody>
      </p:sp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General Trees (2/3)</a:t>
            </a: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 binary tree can represent a general tree.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Each node has two pointers: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The left pointer points to the node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dirty="0" smtClean="0">
                <a:solidFill>
                  <a:schemeClr val="tx2"/>
                </a:solidFill>
              </a:rPr>
              <a:t>s oldest (first) child.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The right pointer points to the node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dirty="0" smtClean="0">
                <a:solidFill>
                  <a:schemeClr val="tx2"/>
                </a:solidFill>
              </a:rPr>
              <a:t>s next sibling.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</p:txBody>
      </p:sp>
      <p:pic>
        <p:nvPicPr>
          <p:cNvPr id="108550" name="Picture 18" descr="fig10_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85750"/>
            <a:ext cx="5446674" cy="230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1" name="Picture 19" descr="fig10_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368" y="2983316"/>
            <a:ext cx="1794048" cy="310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16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E33675-3EFD-4CA5-9A3A-8537AE7D800B}" type="slidenum">
              <a:rPr lang="zh-TW" altLang="en-US"/>
              <a:pPr>
                <a:defRPr/>
              </a:pPr>
              <a:t>62</a:t>
            </a:fld>
            <a:endParaRPr lang="en-US" altLang="zh-TW"/>
          </a:p>
        </p:txBody>
      </p:sp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General Trees (3/3)</a:t>
            </a:r>
          </a:p>
        </p:txBody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An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</a:rPr>
              <a:t>-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ary</a:t>
            </a:r>
            <a:r>
              <a:rPr lang="en-US" altLang="zh-TW" sz="2400" dirty="0" smtClean="0">
                <a:solidFill>
                  <a:schemeClr val="tx2"/>
                </a:solidFill>
              </a:rPr>
              <a:t> tree is a general tree whose nodes can have no more than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</a:rPr>
              <a:t> children each. </a:t>
            </a:r>
          </a:p>
          <a:p>
            <a:pPr lvl="1" eaLnBrk="1" hangingPunct="1"/>
            <a:endParaRPr lang="en-US" altLang="zh-TW" sz="12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In implementation, each node points directly to its children.</a:t>
            </a:r>
            <a:endParaRPr lang="en-US" altLang="zh-TW" dirty="0" smtClean="0">
              <a:solidFill>
                <a:schemeClr val="tx2"/>
              </a:solidFill>
            </a:endParaRPr>
          </a:p>
        </p:txBody>
      </p:sp>
      <p:pic>
        <p:nvPicPr>
          <p:cNvPr id="109573" name="Picture 11" descr="fig10_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140968"/>
            <a:ext cx="5484934" cy="259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 Implementations</a:t>
            </a:r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16-20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28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15586</TotalTime>
  <Words>3904</Words>
  <Application>Microsoft Office PowerPoint</Application>
  <PresentationFormat>如螢幕大小 (4:3)</PresentationFormat>
  <Paragraphs>773</Paragraphs>
  <Slides>62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62</vt:i4>
      </vt:variant>
    </vt:vector>
  </HeadingPairs>
  <TitlesOfParts>
    <vt:vector size="72" baseType="lpstr">
      <vt:lpstr>新細明體</vt:lpstr>
      <vt:lpstr>Arial</vt:lpstr>
      <vt:lpstr>Calibri</vt:lpstr>
      <vt:lpstr>Courier New</vt:lpstr>
      <vt:lpstr>Lucida Sans Typewriter</vt:lpstr>
      <vt:lpstr>Times</vt:lpstr>
      <vt:lpstr>Verdana</vt:lpstr>
      <vt:lpstr>Wingdings</vt:lpstr>
      <vt:lpstr>1_Edge</vt:lpstr>
      <vt:lpstr>Office 佈景主題</vt:lpstr>
      <vt:lpstr> Tree Implementations </vt:lpstr>
      <vt:lpstr>The Nodes in a Binary Tree</vt:lpstr>
      <vt:lpstr>An Array-Based Representation (1/3)</vt:lpstr>
      <vt:lpstr>An Array-Based Representation (2/3)</vt:lpstr>
      <vt:lpstr>An Array-Based Representation (3/3)</vt:lpstr>
      <vt:lpstr>A Link-Based Representation (1/3)</vt:lpstr>
      <vt:lpstr>A Link-Based Representation (2/3)</vt:lpstr>
      <vt:lpstr>A Link-Based Representation (3/3)</vt:lpstr>
      <vt:lpstr>A Link-Based Implementation of Binary Tree (1/19)</vt:lpstr>
      <vt:lpstr>A Link-Based Implementation of Binary Tree (2/19)</vt:lpstr>
      <vt:lpstr>A Link-Based Implementation of Binary Tree (3/19)</vt:lpstr>
      <vt:lpstr>A Link-Based Implementation of Binary Tree (4/19)</vt:lpstr>
      <vt:lpstr>A Link-Based Implementation of Binary Tree (5/19)</vt:lpstr>
      <vt:lpstr>A Link-Based Implementation of Binary Tree (6/19)</vt:lpstr>
      <vt:lpstr>A Link-Based Implementation of Binary Tree (7/19)</vt:lpstr>
      <vt:lpstr>A Link-Based Implementation of Binary Tree (8/19)</vt:lpstr>
      <vt:lpstr>A Link-Based Implementation of Binary Tree (9/19)</vt:lpstr>
      <vt:lpstr>A Link-Based Implementation of Binary Tree (10/19)</vt:lpstr>
      <vt:lpstr>A Link-Based Implementation of Binary Tree (11/19)</vt:lpstr>
      <vt:lpstr>A Link-Based Implementation of Binary Tree (12/19)</vt:lpstr>
      <vt:lpstr>A Link-Based Implementation of Binary Tree (13/19)</vt:lpstr>
      <vt:lpstr>A Link-Based Implementation of Binary Tree (14/19)</vt:lpstr>
      <vt:lpstr>A Link-Based Implementation of Binary Tree (15/19)</vt:lpstr>
      <vt:lpstr>A Link-Based Implementation of Binary Tree (16/19)</vt:lpstr>
      <vt:lpstr>A Link-Based Implementation of Binary Tree (17/19)</vt:lpstr>
      <vt:lpstr>A Link-Based Implementation of Binary Tree (18/19)</vt:lpstr>
      <vt:lpstr>A Link-Based Implementation of Binary Tree (19/19)</vt:lpstr>
      <vt:lpstr>A Link-Based Implementation of BST (1/23)</vt:lpstr>
      <vt:lpstr>A Link-Based Implementation of BST (2/23)</vt:lpstr>
      <vt:lpstr>A Link-Based Implementation of BST (3/23)</vt:lpstr>
      <vt:lpstr>A Link-Based Implementation of BST (4/23)</vt:lpstr>
      <vt:lpstr>A Link-Based Implementation of BST (5/23)</vt:lpstr>
      <vt:lpstr>A Link-Based Implementation of BST (6/23)</vt:lpstr>
      <vt:lpstr>A Link-Based Implementation of BST (7/23)</vt:lpstr>
      <vt:lpstr>A Link-Based Implementation of BST (8/23)</vt:lpstr>
      <vt:lpstr>A Link-Based Implementation of BST (9/23)</vt:lpstr>
      <vt:lpstr>A Link-Based Implementation of BST (10/23)</vt:lpstr>
      <vt:lpstr>A Link-Based Implementation of BST (11/23)</vt:lpstr>
      <vt:lpstr>A Link-Based Implementation of BST (12/23)</vt:lpstr>
      <vt:lpstr>A Link-Based Implementation of BST (13/23)</vt:lpstr>
      <vt:lpstr>A Link-Based Implementation of BST (14/23)</vt:lpstr>
      <vt:lpstr>A Link-Based Implementation of BST (15/23)</vt:lpstr>
      <vt:lpstr>A Link-Based Implementation of BST (16/23)</vt:lpstr>
      <vt:lpstr>A Link-Based Implementation of BST (17/23)</vt:lpstr>
      <vt:lpstr>A Link-Based Implementation of BST (18/23)</vt:lpstr>
      <vt:lpstr>A Link-Based Implementation of BST (19/23)</vt:lpstr>
      <vt:lpstr>A Link-Based Implementation of BST (20/23)</vt:lpstr>
      <vt:lpstr>A Link-Based Implementation of BST (21/23)</vt:lpstr>
      <vt:lpstr>A Link-Based Implementation of BST (22/23)</vt:lpstr>
      <vt:lpstr>A Link-Based Implementation of BST (23/23)</vt:lpstr>
      <vt:lpstr>Saving a BST in a File (1/7)</vt:lpstr>
      <vt:lpstr>Saving a BST in a File (2/7)</vt:lpstr>
      <vt:lpstr>Saving a BST in a File (3/7)</vt:lpstr>
      <vt:lpstr>Saving a BST in a File (4/7)</vt:lpstr>
      <vt:lpstr>Saving a BST in a File (5/7)</vt:lpstr>
      <vt:lpstr>Saving a BST in a File (6/7)</vt:lpstr>
      <vt:lpstr>Saving a BST in a File (7/7)</vt:lpstr>
      <vt:lpstr>Tree Sort (1/2)</vt:lpstr>
      <vt:lpstr>Tree Sort (2/2)</vt:lpstr>
      <vt:lpstr>General Trees (1/3)</vt:lpstr>
      <vt:lpstr>General Trees (2/3)</vt:lpstr>
      <vt:lpstr>General Trees (3/3)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694</cp:revision>
  <dcterms:created xsi:type="dcterms:W3CDTF">2009-06-21T02:54:00Z</dcterms:created>
  <dcterms:modified xsi:type="dcterms:W3CDTF">2017-12-04T09:48:21Z</dcterms:modified>
</cp:coreProperties>
</file>