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81" r:id="rId3"/>
    <p:sldId id="288" r:id="rId4"/>
    <p:sldId id="261" r:id="rId5"/>
    <p:sldId id="263" r:id="rId6"/>
    <p:sldId id="284" r:id="rId7"/>
    <p:sldId id="285" r:id="rId8"/>
    <p:sldId id="262" r:id="rId9"/>
    <p:sldId id="282" r:id="rId10"/>
    <p:sldId id="264" r:id="rId11"/>
    <p:sldId id="265" r:id="rId12"/>
    <p:sldId id="283" r:id="rId13"/>
    <p:sldId id="266" r:id="rId14"/>
    <p:sldId id="289" r:id="rId15"/>
    <p:sldId id="286" r:id="rId16"/>
    <p:sldId id="290" r:id="rId17"/>
    <p:sldId id="268" r:id="rId18"/>
    <p:sldId id="269" r:id="rId19"/>
    <p:sldId id="287" r:id="rId20"/>
    <p:sldId id="271" r:id="rId21"/>
    <p:sldId id="291" r:id="rId22"/>
    <p:sldId id="292" r:id="rId23"/>
    <p:sldId id="275" r:id="rId24"/>
    <p:sldId id="276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304" autoAdjust="0"/>
  </p:normalViewPr>
  <p:slideViewPr>
    <p:cSldViewPr snapToGrid="0">
      <p:cViewPr varScale="1">
        <p:scale>
          <a:sx n="64" d="100"/>
          <a:sy n="64" d="100"/>
        </p:scale>
        <p:origin x="102" y="168"/>
      </p:cViewPr>
      <p:guideLst/>
    </p:cSldViewPr>
  </p:slideViewPr>
  <p:outlineViewPr>
    <p:cViewPr>
      <p:scale>
        <a:sx n="33" d="100"/>
        <a:sy n="33" d="100"/>
      </p:scale>
      <p:origin x="0" y="-243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4AB5C-C4DD-4752-9832-D33C467FB3DA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1D5C-7C2B-4E23-B3EF-93A9744405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29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Try simulate the dot yourself!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5882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Problem 1.52 (in U.S. ed.)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02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38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2722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901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006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*. That is,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TW" dirty="0" smtClean="0"/>
                  <a:t>It is easy to see that L(A) and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are the complement of each other with respect to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*. That is,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 smtClean="0"/>
                  <a:t>* </a:t>
                </a:r>
                <a:r>
                  <a:rPr lang="en-US" altLang="zh-TW" dirty="0"/>
                  <a:t>-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). </a:t>
                </a:r>
                <a:br>
                  <a:rPr lang="en-US" altLang="zh-TW" dirty="0"/>
                </a:br>
                <a:r>
                  <a:rPr lang="en-US" altLang="zh-TW" dirty="0"/>
                  <a:t>Hence,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= empty. Determining if L(A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) is empty is decidable due to Theorem 4.5, and so determining if L(A) = </a:t>
                </a:r>
                <a:r>
                  <a:rPr lang="el-GR" altLang="zh-TW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altLang="zh-TW" dirty="0"/>
                  <a:t>* is decidable as well.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6063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L(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⊆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L(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≡ 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L(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∩ 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L(</a:t>
            </a:r>
            <a:r>
              <a:rPr lang="en-US" altLang="zh-TW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TW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的補集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∅ </a:t>
            </a:r>
          </a:p>
          <a:p>
            <a:pPr marL="228600" indent="-228600">
              <a:buAutoNum type="arabicPeriod"/>
            </a:pP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DFA is closed under complementation</a:t>
            </a:r>
          </a:p>
          <a:p>
            <a:pPr marL="228600" indent="-228600">
              <a:buAutoNum type="arabicPeriod"/>
            </a:pPr>
            <a:r>
              <a:rPr lang="en-US" altLang="zh-TW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 Language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⊆ CFG</a:t>
            </a:r>
          </a:p>
          <a:p>
            <a:pPr marL="0" indent="0">
              <a:buNone/>
            </a:pPr>
            <a:r>
              <a:rPr lang="zh-TW" alt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所以如果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CFG(M) </a:t>
            </a:r>
            <a:r>
              <a:rPr lang="zh-TW" alt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跟  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L(N) </a:t>
            </a:r>
            <a:r>
              <a:rPr lang="zh-TW" alt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 </a:t>
            </a:r>
            <a:r>
              <a:rPr lang="en-US" altLang="zh-TW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 </a:t>
            </a:r>
            <a:r>
              <a:rPr lang="zh-TW" alt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作交集，</a:t>
            </a:r>
            <a:r>
              <a:rPr lang="zh-TW" altLang="en-US" dirty="0" smtClean="0"/>
              <a:t>應該可以得到 </a:t>
            </a:r>
            <a:r>
              <a:rPr lang="en-US" altLang="zh-TW" dirty="0" smtClean="0"/>
              <a:t>Theorem 4.8 </a:t>
            </a:r>
            <a:r>
              <a:rPr lang="zh-TW" altLang="en-US" dirty="0" smtClean="0"/>
              <a:t>需要的條件。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2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733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10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L</a:t>
            </a:r>
            <a:r>
              <a:rPr lang="en-US" altLang="zh-TW" baseline="0" dirty="0" smtClean="0"/>
              <a:t> (G) \cap  (\Sigma* x \Sigma*) = L (G’&lt;</a:t>
            </a:r>
            <a:r>
              <a:rPr lang="en-US" altLang="zh-TW" baseline="0" dirty="0" err="1" smtClean="0"/>
              <a:t>G,x</a:t>
            </a:r>
            <a:r>
              <a:rPr lang="en-US" altLang="zh-TW" baseline="0" dirty="0" smtClean="0"/>
              <a:t>&gt;)</a:t>
            </a:r>
            <a:br>
              <a:rPr lang="en-US" altLang="zh-TW" baseline="0" dirty="0" smtClean="0"/>
            </a:br>
            <a:r>
              <a:rPr lang="en-US" altLang="zh-TW" baseline="0" dirty="0" smtClean="0"/>
              <a:t>Build TM T=“On input &lt;</a:t>
            </a:r>
            <a:r>
              <a:rPr lang="en-US" altLang="zh-TW" baseline="0" dirty="0" err="1" smtClean="0"/>
              <a:t>G,x</a:t>
            </a:r>
            <a:r>
              <a:rPr lang="en-US" altLang="zh-TW" baseline="0" dirty="0" smtClean="0"/>
              <a:t>&gt; where G is a CFG and x is a string</a:t>
            </a:r>
          </a:p>
          <a:p>
            <a:r>
              <a:rPr lang="en-US" altLang="zh-TW" baseline="0" dirty="0" smtClean="0"/>
              <a:t>	1. Let G’&lt;</a:t>
            </a:r>
            <a:r>
              <a:rPr lang="en-US" altLang="zh-TW" baseline="0" dirty="0" err="1" smtClean="0"/>
              <a:t>G,x</a:t>
            </a:r>
            <a:r>
              <a:rPr lang="en-US" altLang="zh-TW" baseline="0" dirty="0" smtClean="0"/>
              <a:t>&gt; be the CFG of …</a:t>
            </a:r>
          </a:p>
          <a:p>
            <a:r>
              <a:rPr lang="en-US" altLang="zh-TW" baseline="0" dirty="0" smtClean="0"/>
              <a:t>	2. Run a decider R:=</a:t>
            </a:r>
            <a:r>
              <a:rPr lang="en-US" altLang="zh-TW" baseline="0" dirty="0" smtClean="0"/>
              <a:t>R(Ecfg) </a:t>
            </a:r>
            <a:r>
              <a:rPr lang="en-US" altLang="zh-TW" baseline="0" dirty="0" smtClean="0"/>
              <a:t>on &lt;G’&lt;</a:t>
            </a:r>
            <a:r>
              <a:rPr lang="en-US" altLang="zh-TW" baseline="0" dirty="0" err="1" smtClean="0"/>
              <a:t>G,x</a:t>
            </a:r>
            <a:r>
              <a:rPr lang="en-US" altLang="zh-TW" baseline="0" dirty="0" smtClean="0"/>
              <a:t>&gt;&gt;</a:t>
            </a:r>
          </a:p>
          <a:p>
            <a:r>
              <a:rPr lang="en-US" altLang="zh-TW" baseline="0" dirty="0" smtClean="0"/>
              <a:t>	3. If R accepts which means x is not accepted on G’ , so T rejects; otherwise, accepts. R always halts</a:t>
            </a:r>
          </a:p>
          <a:p>
            <a:r>
              <a:rPr lang="en-US" altLang="zh-TW" baseline="0" dirty="0" smtClean="0"/>
              <a:t>If x is a substring of some w \in L(G) then L(G) \cap (RE) \</a:t>
            </a:r>
            <a:r>
              <a:rPr lang="en-US" altLang="zh-TW" baseline="0" dirty="0" err="1" smtClean="0"/>
              <a:t>neq</a:t>
            </a:r>
            <a:r>
              <a:rPr lang="en-US" altLang="zh-TW" baseline="0" dirty="0" smtClean="0"/>
              <a:t> \</a:t>
            </a:r>
            <a:r>
              <a:rPr lang="en-US" altLang="zh-TW" baseline="0" dirty="0" err="1" smtClean="0"/>
              <a:t>emptyset</a:t>
            </a:r>
            <a:endParaRPr lang="en-US" altLang="zh-TW" baseline="0" dirty="0" smtClean="0"/>
          </a:p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0284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211A1-293A-495E-8CD2-2ED92962D3D8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834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Valid : contains legal alphabet from 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768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TW" altLang="en-US" sz="1200" dirty="0" smtClean="0"/>
                  <a:t>更正：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zh-TW" altLang="en-US" dirty="0" smtClean="0"/>
                  <a:t> 到 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 的調整是針對「即將進入</a:t>
                </a:r>
                <a:r>
                  <a:rPr lang="en-US" altLang="zh-TW" dirty="0" smtClean="0"/>
                  <a:t>accept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」而非</a:t>
                </a:r>
                <a:r>
                  <a:rPr lang="en-US" altLang="zh-TW" dirty="0" smtClean="0"/>
                  <a:t>reject state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目標：當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會被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接受時，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沒有</a:t>
                </a:r>
                <a:r>
                  <a:rPr lang="en-US" altLang="zh-TW" dirty="0" smtClean="0"/>
                  <a:t>useless state</a:t>
                </a:r>
                <a:r>
                  <a:rPr lang="zh-TW" altLang="en-US" dirty="0" smtClean="0"/>
                  <a:t>；不會時，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有</a:t>
                </a:r>
                <a:r>
                  <a:rPr lang="en-US" altLang="zh-TW" dirty="0" smtClean="0"/>
                  <a:t>useless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（至少，於調整時加入的那些用於準備遍訪各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用的那些</a:t>
                </a:r>
                <a:r>
                  <a:rPr lang="en-US" altLang="zh-TW" dirty="0" smtClean="0"/>
                  <a:t>states</a:t>
                </a:r>
                <a:r>
                  <a:rPr lang="zh-TW" altLang="en-US" dirty="0" smtClean="0"/>
                  <a:t>即為</a:t>
                </a:r>
                <a:r>
                  <a:rPr lang="en-US" altLang="zh-TW" dirty="0" smtClean="0"/>
                  <a:t>useless</a:t>
                </a:r>
                <a:r>
                  <a:rPr lang="en-US" altLang="zh-TW" baseline="0" dirty="0" smtClean="0"/>
                  <a:t> state</a:t>
                </a:r>
                <a:r>
                  <a:rPr lang="zh-TW" altLang="en-US" baseline="0" dirty="0" smtClean="0"/>
                  <a:t>）。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zh-TW" altLang="en-US" sz="1200" dirty="0" smtClean="0"/>
                  <a:t>更正：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</a:t>
                </a:r>
                <a:r>
                  <a:rPr lang="zh-TW" altLang="en-US" dirty="0" smtClean="0"/>
                  <a:t> 到 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</a:t>
                </a:r>
                <a:r>
                  <a:rPr lang="en-US" altLang="zh-TW" sz="1200" b="0" i="0" smtClean="0">
                    <a:latin typeface="Cambria Math" panose="02040503050406030204" pitchFamily="18" charset="0"/>
                  </a:rPr>
                  <a:t>′</a:t>
                </a:r>
                <a:r>
                  <a:rPr lang="zh-TW" altLang="en-US" dirty="0" smtClean="0"/>
                  <a:t> 的調整是針對「即將進入</a:t>
                </a:r>
                <a:r>
                  <a:rPr lang="en-US" altLang="zh-TW" dirty="0" smtClean="0"/>
                  <a:t>accept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」而非</a:t>
                </a:r>
                <a:r>
                  <a:rPr lang="en-US" altLang="zh-TW" dirty="0" smtClean="0"/>
                  <a:t>reject state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pPr/>
                <a:r>
                  <a:rPr lang="zh-TW" altLang="en-US" dirty="0" smtClean="0"/>
                  <a:t>目標：當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𝑤</a:t>
                </a:r>
                <a:r>
                  <a:rPr lang="zh-TW" altLang="en-US" dirty="0" smtClean="0"/>
                  <a:t>會被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</a:t>
                </a:r>
                <a:r>
                  <a:rPr lang="zh-TW" altLang="en-US" dirty="0" smtClean="0"/>
                  <a:t>接受時，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𝑀′′</a:t>
                </a:r>
                <a:r>
                  <a:rPr lang="zh-TW" altLang="en-US" dirty="0" smtClean="0"/>
                  <a:t>沒有</a:t>
                </a:r>
                <a:r>
                  <a:rPr lang="en-US" altLang="zh-TW" dirty="0" smtClean="0"/>
                  <a:t>useless state</a:t>
                </a:r>
                <a:r>
                  <a:rPr lang="zh-TW" altLang="en-US" dirty="0" smtClean="0"/>
                  <a:t>；不會時，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𝑀′′</a:t>
                </a:r>
                <a:r>
                  <a:rPr lang="zh-TW" altLang="en-US" dirty="0" smtClean="0"/>
                  <a:t>有</a:t>
                </a:r>
                <a:r>
                  <a:rPr lang="en-US" altLang="zh-TW" dirty="0" smtClean="0"/>
                  <a:t>useless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（至少，於調整時加入的那些用於準備遍訪各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用的那些</a:t>
                </a:r>
                <a:r>
                  <a:rPr lang="en-US" altLang="zh-TW" dirty="0" smtClean="0"/>
                  <a:t>states</a:t>
                </a:r>
                <a:r>
                  <a:rPr lang="zh-TW" altLang="en-US" dirty="0" smtClean="0"/>
                  <a:t>即為</a:t>
                </a:r>
                <a:r>
                  <a:rPr lang="en-US" altLang="zh-TW" dirty="0" smtClean="0"/>
                  <a:t>useless</a:t>
                </a:r>
                <a:r>
                  <a:rPr lang="en-US" altLang="zh-TW" baseline="0" dirty="0" smtClean="0"/>
                  <a:t> state</a:t>
                </a:r>
                <a:r>
                  <a:rPr lang="zh-TW" altLang="en-US" baseline="0" dirty="0" smtClean="0"/>
                  <a:t>）。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34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7.png"/><Relationship Id="rId21" Type="http://schemas.openxmlformats.org/officeDocument/2006/relationships/image" Target="../media/image36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9.png"/><Relationship Id="rId5" Type="http://schemas.openxmlformats.org/officeDocument/2006/relationships/image" Target="../media/image19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10" Type="http://schemas.openxmlformats.org/officeDocument/2006/relationships/image" Target="../media/image24.png"/><Relationship Id="rId19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1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Willy Chang</a:t>
            </a:r>
          </a:p>
          <a:p>
            <a:r>
              <a:rPr lang="en-US" altLang="zh-TW" sz="3200" dirty="0" smtClean="0"/>
              <a:t>2017/06/14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/>
              <a:t>like the </a:t>
            </a:r>
            <a:r>
              <a:rPr lang="en-US" altLang="zh-TW" sz="3600" i="1" dirty="0"/>
              <a:t>ideas</a:t>
            </a:r>
            <a:r>
              <a:rPr lang="en-US" altLang="zh-TW" sz="3600" dirty="0"/>
              <a:t> rather </a:t>
            </a:r>
            <a:r>
              <a:rPr lang="en-US" altLang="zh-TW" sz="3600" dirty="0" smtClean="0"/>
              <a:t>than </a:t>
            </a:r>
            <a:r>
              <a:rPr lang="en-US" altLang="zh-TW" sz="3600" i="1" dirty="0"/>
              <a:t>completed solutions</a:t>
            </a:r>
            <a:r>
              <a:rPr lang="en-US" altLang="zh-TW" sz="3600" dirty="0"/>
              <a:t>. </a:t>
            </a:r>
          </a:p>
          <a:p>
            <a:pPr marL="0" indent="0" algn="ctr">
              <a:buNone/>
            </a:pPr>
            <a:r>
              <a:rPr lang="en-US" altLang="zh-TW" sz="3600" dirty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i="1" dirty="0" smtClean="0"/>
              <a:t>CAUTION</a:t>
            </a:r>
            <a:endParaRPr lang="zh-TW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9677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</a:t>
            </a:r>
            <a:r>
              <a:rPr lang="en-US" altLang="zh-TW" dirty="0"/>
              <a:t>– </a:t>
            </a:r>
            <a:r>
              <a:rPr lang="en-US" altLang="zh-TW" dirty="0" smtClean="0"/>
              <a:t>Q1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文字方塊 168"/>
              <p:cNvSpPr txBox="1"/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 smtClean="0"/>
                  <a:t>We give the definition of the </a:t>
                </a:r>
                <a:r>
                  <a:rPr lang="en-US" altLang="zh-TW" sz="2400" dirty="0"/>
                  <a:t>Turing </a:t>
                </a:r>
                <a:r>
                  <a:rPr lang="en-US" altLang="zh-TW" sz="2400" dirty="0" smtClean="0"/>
                  <a:t>machine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l-GR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𝛤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𝑟𝑒𝑗𝑒𝑐𝑡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b="0" i="0" dirty="0" smtClean="0">
                    <a:ea typeface="Cambria Math" panose="02040503050406030204" pitchFamily="18" charset="0"/>
                  </a:rPr>
                  <a:t>, where</a:t>
                </a:r>
                <a:r>
                  <a:rPr lang="el-GR" altLang="zh-TW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={0, 1,#,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˽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sz="2400" b="0" i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9" name="文字方塊 1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51" y="1919194"/>
                <a:ext cx="10331990" cy="887166"/>
              </a:xfrm>
              <a:prstGeom prst="rect">
                <a:avLst/>
              </a:prstGeom>
              <a:blipFill rotWithShape="0">
                <a:blip r:embed="rId2"/>
                <a:stretch>
                  <a:fillRect l="-885" t="-5517" b="-1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3806991" y="3102796"/>
            <a:ext cx="3725476" cy="3116232"/>
            <a:chOff x="926315" y="3042075"/>
            <a:chExt cx="3725476" cy="3116232"/>
          </a:xfrm>
        </p:grpSpPr>
        <p:cxnSp>
          <p:nvCxnSpPr>
            <p:cNvPr id="65" name="直線單箭頭接點 6"/>
            <p:cNvCxnSpPr>
              <a:stCxn id="66" idx="6"/>
            </p:cNvCxnSpPr>
            <p:nvPr/>
          </p:nvCxnSpPr>
          <p:spPr>
            <a:xfrm>
              <a:off x="1952143" y="4002518"/>
              <a:ext cx="8604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橢圓 3"/>
                <p:cNvSpPr/>
                <p:nvPr/>
              </p:nvSpPr>
              <p:spPr>
                <a:xfrm>
                  <a:off x="1520143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橢圓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0143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直線單箭頭接點 7"/>
            <p:cNvCxnSpPr>
              <a:endCxn id="66" idx="2"/>
            </p:cNvCxnSpPr>
            <p:nvPr/>
          </p:nvCxnSpPr>
          <p:spPr>
            <a:xfrm>
              <a:off x="1281037" y="4002518"/>
              <a:ext cx="2391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字方塊 14"/>
                <p:cNvSpPr txBox="1"/>
                <p:nvPr/>
              </p:nvSpPr>
              <p:spPr>
                <a:xfrm>
                  <a:off x="1931765" y="3683565"/>
                  <a:ext cx="8710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6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1765" y="3683565"/>
                  <a:ext cx="871072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直線單箭頭接點 24"/>
            <p:cNvCxnSpPr>
              <a:stCxn id="73" idx="7"/>
              <a:endCxn id="75" idx="1"/>
            </p:cNvCxnSpPr>
            <p:nvPr/>
          </p:nvCxnSpPr>
          <p:spPr>
            <a:xfrm>
              <a:off x="3181354" y="3849783"/>
              <a:ext cx="9870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單箭頭接點 34"/>
            <p:cNvCxnSpPr>
              <a:stCxn id="75" idx="3"/>
              <a:endCxn id="73" idx="5"/>
            </p:cNvCxnSpPr>
            <p:nvPr/>
          </p:nvCxnSpPr>
          <p:spPr>
            <a:xfrm flipH="1">
              <a:off x="3181354" y="4155253"/>
              <a:ext cx="9870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橢圓 12"/>
                <p:cNvSpPr/>
                <p:nvPr/>
              </p:nvSpPr>
              <p:spPr>
                <a:xfrm>
                  <a:off x="2812619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2619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橢圓 25"/>
                <p:cNvSpPr/>
                <p:nvPr/>
              </p:nvSpPr>
              <p:spPr>
                <a:xfrm>
                  <a:off x="4105095" y="3786518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橢圓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5095" y="3786518"/>
                  <a:ext cx="432000" cy="432000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字方塊 39"/>
                <p:cNvSpPr txBox="1"/>
                <p:nvPr/>
              </p:nvSpPr>
              <p:spPr>
                <a:xfrm>
                  <a:off x="3259903" y="3517653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77" name="文字方塊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9903" y="3517653"/>
                  <a:ext cx="859851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文字方塊 40"/>
                <p:cNvSpPr txBox="1"/>
                <p:nvPr/>
              </p:nvSpPr>
              <p:spPr>
                <a:xfrm>
                  <a:off x="3258141" y="3860132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79" name="文字方塊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41" y="3860132"/>
                  <a:ext cx="859851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橢圓 17"/>
                <p:cNvSpPr/>
                <p:nvPr/>
              </p:nvSpPr>
              <p:spPr>
                <a:xfrm>
                  <a:off x="1412143" y="5004883"/>
                  <a:ext cx="648000" cy="432000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𝑎𝑐𝑐𝑒𝑝𝑡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橢圓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2143" y="5004883"/>
                  <a:ext cx="648000" cy="432000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mpd="sng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直線單箭頭接點 18"/>
            <p:cNvCxnSpPr>
              <a:endCxn id="88" idx="0"/>
            </p:cNvCxnSpPr>
            <p:nvPr/>
          </p:nvCxnSpPr>
          <p:spPr>
            <a:xfrm>
              <a:off x="1736143" y="4218518"/>
              <a:ext cx="0" cy="78636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文字方塊 23"/>
                <p:cNvSpPr txBox="1"/>
                <p:nvPr/>
              </p:nvSpPr>
              <p:spPr>
                <a:xfrm>
                  <a:off x="926315" y="4456811"/>
                  <a:ext cx="85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1" name="文字方塊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315" y="4456811"/>
                  <a:ext cx="850233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" name="Group 4"/>
            <p:cNvGrpSpPr/>
            <p:nvPr/>
          </p:nvGrpSpPr>
          <p:grpSpPr>
            <a:xfrm rot="10800000">
              <a:off x="1736140" y="3368795"/>
              <a:ext cx="2579827" cy="402705"/>
              <a:chOff x="4315076" y="4216379"/>
              <a:chExt cx="6121705" cy="873338"/>
            </a:xfrm>
          </p:grpSpPr>
          <p:cxnSp>
            <p:nvCxnSpPr>
              <p:cNvPr id="92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單箭頭接點 77"/>
              <p:cNvCxnSpPr/>
              <p:nvPr/>
            </p:nvCxnSpPr>
            <p:spPr>
              <a:xfrm>
                <a:off x="10436781" y="4216379"/>
                <a:ext cx="0" cy="86897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單箭頭接點 86"/>
              <p:cNvCxnSpPr/>
              <p:nvPr/>
            </p:nvCxnSpPr>
            <p:spPr>
              <a:xfrm flipV="1">
                <a:off x="4315076" y="4218517"/>
                <a:ext cx="6019" cy="871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文字方塊 14"/>
                <p:cNvSpPr txBox="1"/>
                <p:nvPr/>
              </p:nvSpPr>
              <p:spPr>
                <a:xfrm>
                  <a:off x="2590587" y="3042075"/>
                  <a:ext cx="8710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→#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5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587" y="3042075"/>
                  <a:ext cx="871072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弧形 83"/>
            <p:cNvSpPr/>
            <p:nvPr/>
          </p:nvSpPr>
          <p:spPr>
            <a:xfrm flipV="1">
              <a:off x="2880805" y="4182827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弧形 83"/>
            <p:cNvSpPr/>
            <p:nvPr/>
          </p:nvSpPr>
          <p:spPr>
            <a:xfrm flipV="1">
              <a:off x="4175777" y="4182827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字方塊 14"/>
                <p:cNvSpPr txBox="1"/>
                <p:nvPr/>
              </p:nvSpPr>
              <p:spPr>
                <a:xfrm>
                  <a:off x="2670832" y="4630830"/>
                  <a:ext cx="71057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0832" y="4630830"/>
                  <a:ext cx="710579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文字方塊 14"/>
                <p:cNvSpPr txBox="1"/>
                <p:nvPr/>
              </p:nvSpPr>
              <p:spPr>
                <a:xfrm>
                  <a:off x="3958140" y="4630830"/>
                  <a:ext cx="6936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140" y="4630830"/>
                  <a:ext cx="69365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0" name="Group 99"/>
            <p:cNvGrpSpPr/>
            <p:nvPr/>
          </p:nvGrpSpPr>
          <p:grpSpPr>
            <a:xfrm>
              <a:off x="1725138" y="4938607"/>
              <a:ext cx="2579827" cy="905832"/>
              <a:chOff x="4315076" y="3125258"/>
              <a:chExt cx="6121705" cy="1964459"/>
            </a:xfrm>
          </p:grpSpPr>
          <p:cxnSp>
            <p:nvCxnSpPr>
              <p:cNvPr id="101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線單箭頭接點 77"/>
              <p:cNvCxnSpPr/>
              <p:nvPr/>
            </p:nvCxnSpPr>
            <p:spPr>
              <a:xfrm>
                <a:off x="10436781" y="3125258"/>
                <a:ext cx="0" cy="196009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線單箭頭接點 86"/>
              <p:cNvCxnSpPr/>
              <p:nvPr/>
            </p:nvCxnSpPr>
            <p:spPr>
              <a:xfrm flipV="1">
                <a:off x="4315076" y="4218517"/>
                <a:ext cx="6019" cy="871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文字方塊 14"/>
                <p:cNvSpPr txBox="1"/>
                <p:nvPr/>
              </p:nvSpPr>
              <p:spPr>
                <a:xfrm>
                  <a:off x="2595476" y="5850530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0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476" y="5850530"/>
                  <a:ext cx="839012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1" name="Group 110"/>
            <p:cNvGrpSpPr/>
            <p:nvPr/>
          </p:nvGrpSpPr>
          <p:grpSpPr>
            <a:xfrm>
              <a:off x="2084022" y="4938607"/>
              <a:ext cx="920537" cy="289878"/>
              <a:chOff x="4316015" y="4216379"/>
              <a:chExt cx="6120766" cy="868971"/>
            </a:xfrm>
          </p:grpSpPr>
          <p:cxnSp>
            <p:nvCxnSpPr>
              <p:cNvPr id="112" name="直線單箭頭接點 75"/>
              <p:cNvCxnSpPr/>
              <p:nvPr/>
            </p:nvCxnSpPr>
            <p:spPr>
              <a:xfrm flipH="1">
                <a:off x="4316015" y="5077984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線單箭頭接點 77"/>
              <p:cNvCxnSpPr/>
              <p:nvPr/>
            </p:nvCxnSpPr>
            <p:spPr>
              <a:xfrm>
                <a:off x="10436781" y="4216379"/>
                <a:ext cx="0" cy="86897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文字方塊 14"/>
                <p:cNvSpPr txBox="1"/>
                <p:nvPr/>
              </p:nvSpPr>
              <p:spPr>
                <a:xfrm>
                  <a:off x="2590587" y="5282994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→0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587" y="5282994"/>
                  <a:ext cx="839012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4095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</a:t>
            </a:r>
            <a:r>
              <a:rPr lang="en-US" altLang="zh-TW" dirty="0" smtClean="0"/>
              <a:t>Q2 (1/4)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We give </a:t>
                </a:r>
                <a:r>
                  <a:rPr lang="en-US" altLang="zh-TW" dirty="0"/>
                  <a:t>an enumerator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finite set of states.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output alphabet</a:t>
                </a:r>
                <a:r>
                  <a:rPr lang="en-US" altLang="zh-TW" dirty="0" smtClean="0"/>
                  <a:t>, not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'#'.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work tape </a:t>
                </a:r>
                <a:r>
                  <a:rPr lang="en-US" altLang="zh-TW" dirty="0" smtClean="0"/>
                  <a:t>alphabet.</a:t>
                </a:r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{#}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i="1" dirty="0" smtClean="0"/>
                  <a:t>		          work tape	printer tape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initial state.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state that stops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8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operates on </a:t>
                </a:r>
                <a:r>
                  <a:rPr lang="en-US" altLang="zh-TW" dirty="0"/>
                  <a:t>the </a:t>
                </a:r>
                <a:r>
                  <a:rPr lang="en-US" altLang="zh-TW" i="1" dirty="0"/>
                  <a:t>work 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 may write something as output on the </a:t>
                </a:r>
                <a:r>
                  <a:rPr lang="en-US" altLang="zh-TW" i="1" dirty="0" smtClean="0"/>
                  <a:t>printer tape</a:t>
                </a:r>
                <a:r>
                  <a:rPr lang="en-US" altLang="zh-TW" dirty="0" smtClean="0"/>
                  <a:t>,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'#', </a:t>
                </a:r>
                <a:r>
                  <a:rPr lang="en-US" altLang="zh-TW" dirty="0"/>
                  <a:t>which stands </a:t>
                </a:r>
                <a:r>
                  <a:rPr lang="en-US" altLang="zh-TW" dirty="0" smtClean="0"/>
                  <a:t>for the separator between output strings.</a:t>
                </a:r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machine keeps </a:t>
                </a:r>
                <a:r>
                  <a:rPr lang="en-US" altLang="zh-TW" dirty="0" smtClean="0"/>
                  <a:t>working until it reaches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string on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grows in one direction and looks like: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	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3</a:t>
                </a:r>
                <a:r>
                  <a:rPr lang="en-US" altLang="zh-TW" dirty="0" smtClean="0"/>
                  <a:t># ...</a:t>
                </a:r>
                <a:endParaRPr lang="en-US" altLang="zh-TW" dirty="0"/>
              </a:p>
              <a:p>
                <a:r>
                  <a:rPr lang="en-US" altLang="zh-TW" dirty="0" smtClean="0"/>
                  <a:t>For </a:t>
                </a:r>
                <a:r>
                  <a:rPr lang="en-US" altLang="zh-TW" dirty="0"/>
                  <a:t>any C</a:t>
                </a:r>
                <a:r>
                  <a:rPr lang="en-US" altLang="zh-TW" baseline="-25000" dirty="0"/>
                  <a:t>i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that occurs </a:t>
                </a:r>
                <a:r>
                  <a:rPr lang="en-US" altLang="zh-TW" dirty="0"/>
                  <a:t>in the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it’s the member of the enumerated </a:t>
                </a:r>
                <a:r>
                  <a:rPr lang="en-US" altLang="zh-TW" dirty="0"/>
                  <a:t>language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1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(3/4)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an example, we make the enumerator enumerate the language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1, 2, …</m:t>
                        </m:r>
                      </m:e>
                    </m:d>
                  </m:oMath>
                </a14:m>
                <a:r>
                  <a:rPr lang="en-US" dirty="0" smtClean="0"/>
                  <a:t>.  So strings like 1, 11, 1111 will be enumerated by it while 111, 111111 will not.  Since the language is infinite,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 smtClean="0"/>
                  <a:t> will never stop.</a:t>
                </a:r>
              </a:p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  The states and the transitions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go as follows (We skip the output symbol on the diagram when it</a:t>
                </a:r>
                <a:r>
                  <a:rPr lang="en-US" altLang="zh-TW" dirty="0"/>
                  <a:t>’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s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.) :</a:t>
                </a:r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85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(4/4)</a:t>
            </a:r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1698403" y="2333481"/>
            <a:ext cx="8688395" cy="2484613"/>
            <a:chOff x="1698403" y="2333481"/>
            <a:chExt cx="8688395" cy="2484613"/>
          </a:xfrm>
        </p:grpSpPr>
        <p:cxnSp>
          <p:nvCxnSpPr>
            <p:cNvPr id="5" name="直線單箭頭接點 6"/>
            <p:cNvCxnSpPr>
              <a:stCxn id="48" idx="6"/>
              <a:endCxn id="38" idx="2"/>
            </p:cNvCxnSpPr>
            <p:nvPr/>
          </p:nvCxnSpPr>
          <p:spPr>
            <a:xfrm>
              <a:off x="3544839" y="3159922"/>
              <a:ext cx="8512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橢圓 3"/>
                <p:cNvSpPr/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橢圓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線單箭頭接點 7"/>
            <p:cNvCxnSpPr>
              <a:endCxn id="6" idx="2"/>
            </p:cNvCxnSpPr>
            <p:nvPr/>
          </p:nvCxnSpPr>
          <p:spPr>
            <a:xfrm>
              <a:off x="1698403" y="3159922"/>
              <a:ext cx="2391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8"/>
            <p:cNvCxnSpPr>
              <a:stCxn id="170" idx="7"/>
              <a:endCxn id="105" idx="3"/>
            </p:cNvCxnSpPr>
            <p:nvPr/>
          </p:nvCxnSpPr>
          <p:spPr>
            <a:xfrm flipV="1">
              <a:off x="4789906" y="3314991"/>
              <a:ext cx="975238" cy="113436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>
              <a:off x="7303126" y="3389766"/>
              <a:ext cx="2689860" cy="293004"/>
              <a:chOff x="4315076" y="3125258"/>
              <a:chExt cx="6121705" cy="1964463"/>
            </a:xfrm>
          </p:grpSpPr>
          <p:cxnSp>
            <p:nvCxnSpPr>
              <p:cNvPr id="30" name="直線單箭頭接點 75"/>
              <p:cNvCxnSpPr/>
              <p:nvPr/>
            </p:nvCxnSpPr>
            <p:spPr>
              <a:xfrm flipH="1">
                <a:off x="4316016" y="5050741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單箭頭接點 77"/>
              <p:cNvCxnSpPr/>
              <p:nvPr/>
            </p:nvCxnSpPr>
            <p:spPr>
              <a:xfrm>
                <a:off x="10436781" y="3125258"/>
                <a:ext cx="0" cy="196009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單箭頭接點 86"/>
              <p:cNvCxnSpPr/>
              <p:nvPr/>
            </p:nvCxnSpPr>
            <p:spPr>
              <a:xfrm flipV="1">
                <a:off x="4315076" y="3364909"/>
                <a:ext cx="0" cy="172481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字方塊 14"/>
                <p:cNvSpPr txBox="1"/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2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橢圓 12"/>
                <p:cNvSpPr/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直線單箭頭接點 6"/>
            <p:cNvCxnSpPr>
              <a:stCxn id="38" idx="6"/>
              <a:endCxn id="105" idx="2"/>
            </p:cNvCxnSpPr>
            <p:nvPr/>
          </p:nvCxnSpPr>
          <p:spPr>
            <a:xfrm>
              <a:off x="4828108" y="3159922"/>
              <a:ext cx="873771" cy="23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單箭頭接點 6"/>
            <p:cNvCxnSpPr>
              <a:stCxn id="6" idx="6"/>
              <a:endCxn id="48" idx="2"/>
            </p:cNvCxnSpPr>
            <p:nvPr/>
          </p:nvCxnSpPr>
          <p:spPr>
            <a:xfrm>
              <a:off x="2369509" y="3159922"/>
              <a:ext cx="74333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橢圓 12"/>
                <p:cNvSpPr/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字方塊 14"/>
                <p:cNvSpPr txBox="1"/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字方塊 14"/>
                <p:cNvSpPr txBox="1"/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文字方塊 14"/>
                <p:cNvSpPr txBox="1"/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6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橢圓 12"/>
                <p:cNvSpPr/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弧形 83"/>
            <p:cNvSpPr/>
            <p:nvPr/>
          </p:nvSpPr>
          <p:spPr>
            <a:xfrm rot="10800000" flipV="1">
              <a:off x="5774001" y="264125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0" name="直線單箭頭接點 6"/>
            <p:cNvCxnSpPr>
              <a:stCxn id="105" idx="6"/>
              <a:endCxn id="111" idx="2"/>
            </p:cNvCxnSpPr>
            <p:nvPr/>
          </p:nvCxnSpPr>
          <p:spPr>
            <a:xfrm>
              <a:off x="6133879" y="3162256"/>
              <a:ext cx="95796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橢圓 12"/>
                <p:cNvSpPr/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文字方塊 14"/>
                <p:cNvSpPr txBox="1"/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 #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直線單箭頭接點 6"/>
            <p:cNvCxnSpPr>
              <a:stCxn id="111" idx="6"/>
              <a:endCxn id="116" idx="2"/>
            </p:cNvCxnSpPr>
            <p:nvPr/>
          </p:nvCxnSpPr>
          <p:spPr>
            <a:xfrm>
              <a:off x="7523840" y="3162256"/>
              <a:ext cx="9363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橢圓 12"/>
                <p:cNvSpPr/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文字方塊 14"/>
                <p:cNvSpPr txBox="1"/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1" name="弧形 83"/>
            <p:cNvSpPr/>
            <p:nvPr/>
          </p:nvSpPr>
          <p:spPr>
            <a:xfrm rot="10800000" flipV="1">
              <a:off x="8528378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文字方塊 14"/>
                <p:cNvSpPr txBox="1"/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1,0→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2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2" name="直線單箭頭接點 6"/>
            <p:cNvCxnSpPr>
              <a:stCxn id="116" idx="6"/>
              <a:endCxn id="133" idx="2"/>
            </p:cNvCxnSpPr>
            <p:nvPr/>
          </p:nvCxnSpPr>
          <p:spPr>
            <a:xfrm>
              <a:off x="8892235" y="3162256"/>
              <a:ext cx="8859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橢圓 12"/>
                <p:cNvSpPr/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3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文字方塊 14"/>
                <p:cNvSpPr txBox="1"/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34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弧形 83"/>
            <p:cNvSpPr/>
            <p:nvPr/>
          </p:nvSpPr>
          <p:spPr>
            <a:xfrm rot="10800000" flipV="1">
              <a:off x="7155625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文字方塊 14"/>
                <p:cNvSpPr txBox="1"/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0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1" name="弧形 83"/>
            <p:cNvSpPr/>
            <p:nvPr/>
          </p:nvSpPr>
          <p:spPr>
            <a:xfrm rot="10800000" flipV="1">
              <a:off x="9836146" y="263443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文字方塊 14"/>
                <p:cNvSpPr txBox="1"/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文字方塊 14"/>
                <p:cNvSpPr txBox="1"/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橢圓 12"/>
                <p:cNvSpPr/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1" name="直線單箭頭接點 18"/>
            <p:cNvCxnSpPr>
              <a:endCxn id="150" idx="0"/>
            </p:cNvCxnSpPr>
            <p:nvPr/>
          </p:nvCxnSpPr>
          <p:spPr>
            <a:xfrm>
              <a:off x="7307840" y="3817648"/>
              <a:ext cx="0" cy="56844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文字方塊 14"/>
                <p:cNvSpPr txBox="1"/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5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2" name="弧形 83"/>
            <p:cNvSpPr/>
            <p:nvPr/>
          </p:nvSpPr>
          <p:spPr>
            <a:xfrm rot="16200000" flipV="1">
              <a:off x="7477682" y="438864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文字方塊 14"/>
                <p:cNvSpPr txBox="1"/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63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橢圓 12"/>
                <p:cNvSpPr/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4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直線單箭頭接點 6"/>
            <p:cNvCxnSpPr>
              <a:stCxn id="150" idx="2"/>
              <a:endCxn id="164" idx="6"/>
            </p:cNvCxnSpPr>
            <p:nvPr/>
          </p:nvCxnSpPr>
          <p:spPr>
            <a:xfrm flipH="1" flipV="1">
              <a:off x="6342484" y="4602093"/>
              <a:ext cx="74935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文字方塊 14"/>
                <p:cNvSpPr txBox="1"/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6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橢圓 12"/>
                <p:cNvSpPr/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直線單箭頭接點 6"/>
            <p:cNvCxnSpPr>
              <a:stCxn id="164" idx="2"/>
              <a:endCxn id="170" idx="6"/>
            </p:cNvCxnSpPr>
            <p:nvPr/>
          </p:nvCxnSpPr>
          <p:spPr>
            <a:xfrm flipH="1">
              <a:off x="4853171" y="4602093"/>
              <a:ext cx="10573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文字方塊 14"/>
                <p:cNvSpPr txBox="1"/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7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文字方塊 14"/>
                <p:cNvSpPr txBox="1"/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81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4665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Q3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490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Since outside the </a:t>
            </a:r>
            <a:r>
              <a:rPr lang="en-US" altLang="zh-TW" dirty="0"/>
              <a:t>input </a:t>
            </a:r>
            <a:r>
              <a:rPr lang="en-US" altLang="zh-TW" dirty="0" smtClean="0"/>
              <a:t>portion such TM can do whatever a normal TM does, the restriction on its power will then lie in the </a:t>
            </a:r>
            <a:r>
              <a:rPr lang="en-US" altLang="zh-TW" dirty="0"/>
              <a:t>read-only part </a:t>
            </a:r>
            <a:r>
              <a:rPr lang="en-US" altLang="zh-TW" dirty="0" smtClean="0"/>
              <a:t>(on input portion). </a:t>
            </a:r>
          </a:p>
          <a:p>
            <a:r>
              <a:rPr lang="en-US" altLang="zh-TW" dirty="0" smtClean="0"/>
              <a:t>We will show that given one this kind of input read-only machines, </a:t>
            </a:r>
            <a:r>
              <a:rPr lang="en-US" altLang="zh-TW" dirty="0"/>
              <a:t>its distinguishability </a:t>
            </a:r>
            <a:r>
              <a:rPr lang="en-US" altLang="zh-TW" dirty="0" smtClean="0"/>
              <a:t>on input strings has an upper bound.</a:t>
            </a:r>
          </a:p>
          <a:p>
            <a:pPr marL="228600" lvl="1">
              <a:spcBef>
                <a:spcPts val="1000"/>
              </a:spcBef>
            </a:pPr>
            <a:r>
              <a:rPr lang="en-US" altLang="zh-TW" sz="2800" dirty="0" smtClean="0"/>
              <a:t>Since the possible input strings are infinite, if your distinguishability is bounded, you will treat some strings the same.  And if we let those strings being treated the same form a group, “bounded” tells us that we will only have finite groups.</a:t>
            </a:r>
          </a:p>
        </p:txBody>
      </p:sp>
    </p:spTree>
    <p:extLst>
      <p:ext uri="{BB962C8B-B14F-4D97-AF65-F5344CB8AC3E}">
        <p14:creationId xmlns:p14="http://schemas.microsoft.com/office/powerpoint/2010/main" val="1436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</a:t>
            </a:r>
            <a:r>
              <a:rPr lang="en-US" altLang="zh-TW" dirty="0" smtClean="0"/>
              <a:t>Q3 (2/6)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theorem, these groups are called </a:t>
            </a:r>
            <a:r>
              <a:rPr lang="en-US" i="1" dirty="0"/>
              <a:t>equivalence </a:t>
            </a:r>
            <a:r>
              <a:rPr lang="en-US" i="1" dirty="0" smtClean="0"/>
              <a:t>classes</a:t>
            </a:r>
            <a:r>
              <a:rPr lang="en-US" dirty="0" smtClean="0"/>
              <a:t>.</a:t>
            </a:r>
          </a:p>
          <a:p>
            <a:r>
              <a:rPr lang="en-US" altLang="zh-TW" dirty="0" smtClean="0"/>
              <a:t>And according to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theorem,</a:t>
            </a:r>
            <a:r>
              <a:rPr lang="en-US" dirty="0" smtClean="0"/>
              <a:t> </a:t>
            </a:r>
            <a:r>
              <a:rPr lang="en-US" dirty="0"/>
              <a:t>if you are talking about a </a:t>
            </a:r>
            <a:r>
              <a:rPr lang="en-US" dirty="0" smtClean="0"/>
              <a:t>language with finite </a:t>
            </a:r>
            <a:r>
              <a:rPr lang="en-US" dirty="0"/>
              <a:t>equivalence </a:t>
            </a:r>
            <a:r>
              <a:rPr lang="en-US" dirty="0" smtClean="0"/>
              <a:t>classes, you are talking about a </a:t>
            </a:r>
            <a:r>
              <a:rPr lang="en-US" altLang="zh-TW" dirty="0"/>
              <a:t>regular </a:t>
            </a:r>
            <a:r>
              <a:rPr lang="en-US" altLang="zh-TW" dirty="0" smtClean="0"/>
              <a:t>language.  (</a:t>
            </a:r>
            <a:r>
              <a:rPr lang="en-US" altLang="zh-TW" dirty="0"/>
              <a:t>You can find more details of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 in the chapter 1’s </a:t>
            </a:r>
            <a:r>
              <a:rPr lang="en-US" altLang="zh-TW" dirty="0" smtClean="0"/>
              <a:t>PROBLEMS </a:t>
            </a:r>
            <a:r>
              <a:rPr lang="en-US" altLang="zh-TW" dirty="0"/>
              <a:t>section in the textbook</a:t>
            </a:r>
            <a:r>
              <a:rPr lang="en-US" altLang="zh-TW" dirty="0" smtClean="0"/>
              <a:t>.)</a:t>
            </a:r>
          </a:p>
          <a:p>
            <a:r>
              <a:rPr lang="en-US" altLang="zh-TW" dirty="0" smtClean="0"/>
              <a:t>So by showing the upper bound of the machine's distinguishability on strings, showing it can only separate strings into finite groups, we have showed that such kind of machines can only define/recognize regular languages.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5812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Q3 (3/6)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 us say, on the tape, the input string portion is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the rest </a:t>
                </a:r>
                <a:r>
                  <a:rPr lang="en-US" altLang="zh-TW" dirty="0" smtClean="0"/>
                  <a:t>is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.  With one such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, how many kinds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can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distinguish?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may cross </a:t>
                </a:r>
                <a:r>
                  <a:rPr lang="en-US" altLang="zh-TW" dirty="0"/>
                  <a:t>the boundary between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several times.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Let's say there is a time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crosses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boundary, </a:t>
                </a:r>
                <a:r>
                  <a:rPr lang="en-US" altLang="zh-TW" dirty="0"/>
                  <a:t>moving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, getting into the input portion, doing </a:t>
                </a:r>
                <a:r>
                  <a:rPr lang="en-US" altLang="zh-TW" dirty="0"/>
                  <a:t>so </a:t>
                </a:r>
                <a:r>
                  <a:rPr lang="en-US" altLang="zh-TW" dirty="0" smtClean="0"/>
                  <a:t>on some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; and </a:t>
                </a:r>
                <a:r>
                  <a:rPr lang="en-US" altLang="zh-TW" dirty="0"/>
                  <a:t>then (if ever) it </a:t>
                </a:r>
                <a:r>
                  <a:rPr lang="en-US" altLang="zh-TW" dirty="0" smtClean="0"/>
                  <a:t>comes out from the input portion on some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Y</a:t>
                </a:r>
                <a:r>
                  <a:rPr lang="en-US" altLang="zh-TW" dirty="0" smtClean="0"/>
                  <a:t>ou can find </a:t>
                </a:r>
                <a:r>
                  <a:rPr lang="en-US" altLang="zh-TW" dirty="0"/>
                  <a:t>that no </a:t>
                </a:r>
                <a:r>
                  <a:rPr lang="en-US" altLang="zh-TW" dirty="0" smtClean="0"/>
                  <a:t>matter when, because of the determinism and the read-only constraint</a:t>
                </a:r>
                <a:r>
                  <a:rPr lang="en-US" altLang="zh-TW" dirty="0"/>
                  <a:t>,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ever enters the input portion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o</a:t>
                </a:r>
                <a:r>
                  <a:rPr lang="en-US" altLang="zh-TW" dirty="0" smtClean="0"/>
                  <a:t>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 again, it will still come </a:t>
                </a:r>
                <a:r>
                  <a:rPr lang="en-US" altLang="zh-TW" dirty="0"/>
                  <a:t>out 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on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  The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 here is only decided by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 and </a:t>
                </a:r>
                <a:r>
                  <a:rPr lang="en-US" altLang="zh-TW" dirty="0" smtClean="0"/>
                  <a:t>the content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(unchangable).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  <a:blipFill rotWithShape="0">
                <a:blip r:embed="rId3"/>
                <a:stretch>
                  <a:fillRect l="-1195" t="-2100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群組 26"/>
          <p:cNvGrpSpPr/>
          <p:nvPr/>
        </p:nvGrpSpPr>
        <p:grpSpPr>
          <a:xfrm>
            <a:off x="7315200" y="686796"/>
            <a:ext cx="2443311" cy="969462"/>
            <a:chOff x="7854696" y="641076"/>
            <a:chExt cx="2443311" cy="969462"/>
          </a:xfrm>
        </p:grpSpPr>
        <p:cxnSp>
          <p:nvCxnSpPr>
            <p:cNvPr id="23" name="直線單箭頭接點 22"/>
            <p:cNvCxnSpPr/>
            <p:nvPr/>
          </p:nvCxnSpPr>
          <p:spPr>
            <a:xfrm flipH="1">
              <a:off x="9446336" y="1435607"/>
              <a:ext cx="81381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/>
            <p:nvPr/>
          </p:nvCxnSpPr>
          <p:spPr>
            <a:xfrm flipH="1">
              <a:off x="7854696" y="1435608"/>
              <a:ext cx="1581912" cy="11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群組 18"/>
            <p:cNvGrpSpPr/>
            <p:nvPr/>
          </p:nvGrpSpPr>
          <p:grpSpPr>
            <a:xfrm>
              <a:off x="7854696" y="641076"/>
              <a:ext cx="2443311" cy="969462"/>
              <a:chOff x="7388352" y="886968"/>
              <a:chExt cx="2443311" cy="969462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7388352" y="886968"/>
                <a:ext cx="2395728" cy="599924"/>
                <a:chOff x="7388352" y="886968"/>
                <a:chExt cx="2395728" cy="599924"/>
              </a:xfrm>
            </p:grpSpPr>
            <p:grpSp>
              <p:nvGrpSpPr>
                <p:cNvPr id="10" name="群組 9"/>
                <p:cNvGrpSpPr/>
                <p:nvPr/>
              </p:nvGrpSpPr>
              <p:grpSpPr>
                <a:xfrm>
                  <a:off x="7388352" y="1117560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8" name="群組 7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" name="矩形 3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" name="直線接點 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直線接點 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" name="文字方塊 8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p:cxnSp>
              <p:nvCxnSpPr>
                <p:cNvPr id="11" name="直線單箭頭接點 10"/>
                <p:cNvCxnSpPr/>
                <p:nvPr/>
              </p:nvCxnSpPr>
              <p:spPr>
                <a:xfrm>
                  <a:off x="7516368" y="886968"/>
                  <a:ext cx="0" cy="252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字方塊 17"/>
                  <p:cNvSpPr txBox="1"/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8" name="文字方塊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字方塊 16"/>
                  <p:cNvSpPr txBox="1"/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7" name="文字方塊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580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Q3 (4/6)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So let us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to denote this </a:t>
                </a:r>
                <a:r>
                  <a:rPr lang="en-US" altLang="zh-TW" dirty="0" smtClean="0"/>
                  <a:t>relationship.  </a:t>
                </a:r>
                <a:r>
                  <a:rPr lang="en-US" altLang="zh-TW" dirty="0"/>
                  <a:t>I</a:t>
                </a:r>
                <a:r>
                  <a:rPr lang="en-US" altLang="zh-TW" dirty="0" smtClean="0"/>
                  <a:t>f there is another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it would then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On any possible input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, the relationship can </a:t>
                </a:r>
                <a:r>
                  <a:rPr lang="en-US" altLang="zh-TW" dirty="0"/>
                  <a:t>be </a:t>
                </a:r>
                <a:r>
                  <a:rPr lang="en-US" altLang="zh-TW" dirty="0" smtClean="0"/>
                  <a:t>denoted as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e>
                        </m: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∪{⨂}</m:t>
                        </m:r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274320" indent="-457200">
                  <a:buNone/>
                </a:pPr>
                <a:r>
                  <a:rPr lang="en-US" altLang="zh-TW" dirty="0" smtClean="0"/>
                  <a:t>   where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/>
                  <a:t> is the </a:t>
                </a:r>
                <a:r>
                  <a:rPr lang="en-US" altLang="zh-TW" dirty="0" smtClean="0"/>
                  <a:t>states </a:t>
                </a:r>
                <a:r>
                  <a:rPr lang="en-US" altLang="zh-TW" dirty="0"/>
                  <a:t>of the </a:t>
                </a:r>
                <a:r>
                  <a:rPr lang="en-US" altLang="zh-TW" dirty="0" smtClean="0"/>
                  <a:t>machine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⊠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altLang="zh-TW" dirty="0" smtClean="0"/>
                  <a:t> are the pseudo states used as follows: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群組 46"/>
          <p:cNvGrpSpPr/>
          <p:nvPr/>
        </p:nvGrpSpPr>
        <p:grpSpPr>
          <a:xfrm>
            <a:off x="6274341" y="763074"/>
            <a:ext cx="4272503" cy="838179"/>
            <a:chOff x="6274341" y="763074"/>
            <a:chExt cx="4272503" cy="838179"/>
          </a:xfrm>
        </p:grpSpPr>
        <p:grpSp>
          <p:nvGrpSpPr>
            <p:cNvPr id="44" name="群組 43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12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1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1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13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橢圓 1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橢圓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直線單箭頭接點 18"/>
                <p:cNvCxnSpPr>
                  <a:stCxn id="18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單箭頭接點 23"/>
                <p:cNvCxnSpPr>
                  <a:stCxn id="18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群組 33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35" name="群組 34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39" name="群組 38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42" name="直線接點 41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接點 42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" name="文字方塊 39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橢圓 35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橢圓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7" name="直線單箭頭接點 36"/>
                <p:cNvCxnSpPr>
                  <a:stCxn id="36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單箭頭接點 37"/>
                <p:cNvCxnSpPr>
                  <a:stCxn id="36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向右箭號 45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5" name="群組 71"/>
          <p:cNvGrpSpPr/>
          <p:nvPr/>
        </p:nvGrpSpPr>
        <p:grpSpPr>
          <a:xfrm>
            <a:off x="6563590" y="4912881"/>
            <a:ext cx="4272503" cy="838179"/>
            <a:chOff x="6274341" y="763074"/>
            <a:chExt cx="4272503" cy="838179"/>
          </a:xfrm>
        </p:grpSpPr>
        <p:grpSp>
          <p:nvGrpSpPr>
            <p:cNvPr id="96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98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09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13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15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16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4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0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0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1" name="直線單箭頭接點 87"/>
                <p:cNvCxnSpPr>
                  <a:stCxn id="110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直線單箭頭接點 88"/>
                <p:cNvCxnSpPr>
                  <a:stCxn id="110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00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04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06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07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5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27432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⨂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1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 l="-13725" r="-9804" b="-7843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2" name="直線單箭頭接點 78"/>
                <p:cNvCxnSpPr>
                  <a:stCxn id="101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線單箭頭接點 79"/>
                <p:cNvCxnSpPr>
                  <a:stCxn id="101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7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8" name="群組 47"/>
          <p:cNvGrpSpPr/>
          <p:nvPr/>
        </p:nvGrpSpPr>
        <p:grpSpPr>
          <a:xfrm>
            <a:off x="1201042" y="4918989"/>
            <a:ext cx="4272503" cy="838179"/>
            <a:chOff x="6274341" y="763074"/>
            <a:chExt cx="4272503" cy="838179"/>
          </a:xfrm>
        </p:grpSpPr>
        <p:grpSp>
          <p:nvGrpSpPr>
            <p:cNvPr id="119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121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32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6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8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9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7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3" name="橢圓 62"/>
                    <p:cNvSpPr/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9144" rIns="9144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oMath>
                        </m:oMathPara>
                      </a14:m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3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8"/>
                      <a:stretch>
                        <a:fillRect l="-11765" r="-5882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4" name="直線單箭頭接點 63"/>
                <p:cNvCxnSpPr>
                  <a:stCxn id="133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線單箭頭接點 64"/>
                <p:cNvCxnSpPr>
                  <a:stCxn id="133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23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27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29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0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1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8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4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24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9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5" name="直線單箭頭接點 54"/>
                <p:cNvCxnSpPr>
                  <a:stCxn id="12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線單箭頭接點 55"/>
                <p:cNvCxnSpPr>
                  <a:stCxn id="12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0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7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</a:t>
            </a:r>
            <a:r>
              <a:rPr lang="en-US" altLang="zh-TW" dirty="0" smtClean="0"/>
              <a:t>Q3 (5/6)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We need a pseudo 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⊠</m:t>
                    </m:r>
                  </m:oMath>
                </a14:m>
                <a:r>
                  <a:rPr lang="en-US" altLang="zh-TW" dirty="0" smtClean="0"/>
                  <a:t> to </a:t>
                </a:r>
                <a:r>
                  <a:rPr lang="en-US" altLang="zh-TW" dirty="0"/>
                  <a:t>denote the state that leads to </a:t>
                </a:r>
                <a:r>
                  <a:rPr lang="en-US" altLang="zh-TW" i="1" dirty="0"/>
                  <a:t>the first head-out-from-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i="1" dirty="0"/>
                  <a:t> transition </a:t>
                </a:r>
                <a:r>
                  <a:rPr lang="en-US" altLang="zh-TW" dirty="0"/>
                  <a:t>since </a:t>
                </a:r>
                <a:r>
                  <a:rPr lang="en-US" altLang="zh-TW" dirty="0" smtClean="0"/>
                  <a:t>there isn</a:t>
                </a:r>
                <a:r>
                  <a:rPr lang="en-US" altLang="zh-TW" dirty="0"/>
                  <a:t>’</a:t>
                </a:r>
                <a:r>
                  <a:rPr lang="en-US" altLang="zh-TW" dirty="0" smtClean="0"/>
                  <a:t>t actually one for that.  So if the first head-out move happens on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</a:t>
                </a: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And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altLang="zh-TW" dirty="0" smtClean="0"/>
                  <a:t> for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case that the head </a:t>
                </a:r>
                <a:r>
                  <a:rPr lang="en-US" altLang="zh-TW" dirty="0"/>
                  <a:t>never comes out from </a:t>
                </a:r>
                <a:r>
                  <a:rPr lang="en-US" altLang="zh-TW" dirty="0" smtClean="0"/>
                  <a:t>the input portion again after entering it on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" name="群組 71"/>
          <p:cNvGrpSpPr/>
          <p:nvPr/>
        </p:nvGrpSpPr>
        <p:grpSpPr>
          <a:xfrm>
            <a:off x="6563590" y="4912881"/>
            <a:ext cx="4272503" cy="838179"/>
            <a:chOff x="6274341" y="763074"/>
            <a:chExt cx="4272503" cy="838179"/>
          </a:xfrm>
        </p:grpSpPr>
        <p:grpSp>
          <p:nvGrpSpPr>
            <p:cNvPr id="97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99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0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14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16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17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5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1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1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2" name="直線單箭頭接點 87"/>
                <p:cNvCxnSpPr>
                  <a:stCxn id="111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線單箭頭接點 88"/>
                <p:cNvCxnSpPr>
                  <a:stCxn id="111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01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05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07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08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6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2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27432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⨂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2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3725" r="-9804" b="-7843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3" name="直線單箭頭接點 78"/>
                <p:cNvCxnSpPr>
                  <a:stCxn id="102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線單箭頭接點 79"/>
                <p:cNvCxnSpPr>
                  <a:stCxn id="102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9" name="群組 47"/>
          <p:cNvGrpSpPr/>
          <p:nvPr/>
        </p:nvGrpSpPr>
        <p:grpSpPr>
          <a:xfrm>
            <a:off x="1201042" y="4918989"/>
            <a:ext cx="4272503" cy="838179"/>
            <a:chOff x="6274341" y="763074"/>
            <a:chExt cx="4272503" cy="838179"/>
          </a:xfrm>
        </p:grpSpPr>
        <p:grpSp>
          <p:nvGrpSpPr>
            <p:cNvPr id="120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122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33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7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9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40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8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4" name="橢圓 62"/>
                    <p:cNvSpPr/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9144" rIns="9144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oMath>
                        </m:oMathPara>
                      </a14:m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4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 l="-11765" r="-5882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5" name="直線單箭頭接點 63"/>
                <p:cNvCxnSpPr>
                  <a:stCxn id="13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線單箭頭接點 64"/>
                <p:cNvCxnSpPr>
                  <a:stCxn id="13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24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28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0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1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9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25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6" name="直線單箭頭接點 54"/>
                <p:cNvCxnSpPr>
                  <a:stCxn id="125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線單箭頭接點 55"/>
                <p:cNvCxnSpPr>
                  <a:stCxn id="125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1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332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Q3 (6/6)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Now, if there are two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having a </a:t>
                </a:r>
                <a:r>
                  <a:rPr lang="en-US" altLang="zh-TW" dirty="0" smtClean="0"/>
                  <a:t>same</a:t>
                </a:r>
                <a:r>
                  <a:rPr lang="en-US" altLang="zh-TW" dirty="0"/>
                  <a:t> relationship </a:t>
                </a:r>
                <a:r>
                  <a:rPr lang="en-US" altLang="zh-TW" dirty="0" smtClean="0"/>
                  <a:t>table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altLang="zh-TW" dirty="0" smtClean="0"/>
                  <a:t>),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will treat them </a:t>
                </a:r>
                <a:r>
                  <a:rPr lang="en-US" altLang="zh-TW" dirty="0" smtClean="0"/>
                  <a:t>the same.  Namely, they are undistinguishable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; the strings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fall into the same group.</a:t>
                </a:r>
              </a:p>
              <a:p>
                <a:r>
                  <a:rPr lang="en-US" altLang="zh-TW" dirty="0" smtClean="0"/>
                  <a:t>Since the possibilities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TW" dirty="0" smtClean="0"/>
                  <a:t> has an upper bound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/>
                  <a:t>, we’ve </a:t>
                </a:r>
                <a:r>
                  <a:rPr lang="en-US" altLang="zh-TW" dirty="0" smtClean="0"/>
                  <a:t>found an upper </a:t>
                </a:r>
                <a:r>
                  <a:rPr lang="en-US" altLang="zh-TW" dirty="0"/>
                  <a:t>bound for </a:t>
                </a:r>
                <a:r>
                  <a:rPr lang="en-US" altLang="zh-TW" dirty="0" smtClean="0"/>
                  <a:t>the number of groups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can separate inputs into, a bound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’s </a:t>
                </a:r>
                <a:r>
                  <a:rPr lang="en-US" altLang="zh-TW" dirty="0" smtClean="0"/>
                  <a:t>distinguishability.</a:t>
                </a:r>
              </a:p>
              <a:p>
                <a:r>
                  <a:rPr lang="en-US" altLang="zh-TW" dirty="0" smtClean="0"/>
                  <a:t>According </a:t>
                </a:r>
                <a:r>
                  <a:rPr lang="en-US" altLang="zh-TW" dirty="0"/>
                  <a:t>to </a:t>
                </a:r>
                <a:r>
                  <a:rPr lang="en-US" altLang="zh-TW" dirty="0" err="1"/>
                  <a:t>Myhill-Nerode</a:t>
                </a:r>
                <a:r>
                  <a:rPr lang="en-US" altLang="zh-TW" dirty="0"/>
                  <a:t> theorem,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separate strings into </a:t>
                </a:r>
                <a:r>
                  <a:rPr lang="en-US" dirty="0"/>
                  <a:t>finite </a:t>
                </a:r>
                <a:r>
                  <a:rPr lang="en-US" dirty="0" smtClean="0"/>
                  <a:t>groups (equivalence classes),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define/recognize a </a:t>
                </a:r>
                <a:r>
                  <a:rPr lang="en-US" altLang="zh-TW" dirty="0"/>
                  <a:t>regular language.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  <a:blipFill rotWithShape="0">
                <a:blip r:embed="rId3"/>
                <a:stretch>
                  <a:fillRect l="-1043" t="-2051" r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1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</a:t>
            </a:r>
            <a:r>
              <a:rPr lang="en-US" altLang="zh-TW" dirty="0"/>
              <a:t>– 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𝐴𝐿𝐿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𝐷𝐹𝐴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𝐷𝐹𝐴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)=</m:t>
                        </m:r>
                        <m:sSup>
                          <m:s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TW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 smtClean="0"/>
                  <a:t>.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Show that ALL</a:t>
                </a:r>
                <a:r>
                  <a:rPr lang="en-US" altLang="zh-TW" baseline="-25000" dirty="0" smtClean="0"/>
                  <a:t>DFA</a:t>
                </a:r>
                <a:r>
                  <a:rPr lang="en-US" altLang="zh-TW" dirty="0" smtClean="0"/>
                  <a:t> is </a:t>
                </a:r>
                <a:r>
                  <a:rPr lang="en-US" altLang="zh-TW" dirty="0"/>
                  <a:t>decidable.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Construct </a:t>
                </a:r>
                <a:r>
                  <a:rPr lang="en-US" altLang="zh-TW" dirty="0"/>
                  <a:t>a Turing machine M to decide the ALL</a:t>
                </a:r>
                <a:r>
                  <a:rPr lang="en-US" altLang="zh-TW" baseline="-25000" dirty="0"/>
                  <a:t>DFA</a:t>
                </a:r>
                <a:r>
                  <a:rPr lang="en-US" altLang="zh-TW" dirty="0"/>
                  <a:t> </a:t>
                </a:r>
                <a:r>
                  <a:rPr lang="en-US" altLang="zh-TW" dirty="0" smtClean="0"/>
                  <a:t>problem.</a:t>
                </a:r>
              </a:p>
              <a:p>
                <a:r>
                  <a:rPr lang="en-US" altLang="zh-TW" dirty="0" smtClean="0"/>
                  <a:t>M =" </a:t>
                </a:r>
                <a:r>
                  <a:rPr lang="en-US" altLang="zh-TW" dirty="0"/>
                  <a:t>On input x,</a:t>
                </a:r>
              </a:p>
              <a:p>
                <a:pPr lvl="1"/>
                <a:r>
                  <a:rPr lang="en-US" altLang="zh-TW" dirty="0"/>
                  <a:t>D</a:t>
                </a:r>
                <a:r>
                  <a:rPr lang="en-US" altLang="zh-TW" dirty="0" smtClean="0"/>
                  <a:t>enote </a:t>
                </a:r>
                <a:r>
                  <a:rPr lang="en-US" altLang="zh-TW" dirty="0"/>
                  <a:t>the DFA by </a:t>
                </a:r>
                <a:r>
                  <a:rPr lang="en-US" altLang="zh-TW" dirty="0" smtClean="0"/>
                  <a:t>A </a:t>
                </a:r>
                <a:r>
                  <a:rPr lang="en-US" altLang="zh-TW" dirty="0"/>
                  <a:t>= (</a:t>
                </a:r>
                <a:r>
                  <a:rPr lang="en-US" altLang="zh-TW" dirty="0" smtClean="0"/>
                  <a:t>Q,</a:t>
                </a:r>
                <a:r>
                  <a:rPr lang="el-GR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TW" dirty="0" smtClean="0"/>
                  <a:t>,q</a:t>
                </a:r>
                <a:r>
                  <a:rPr lang="en-US" altLang="zh-TW" baseline="-25000" dirty="0" smtClean="0"/>
                  <a:t>0</a:t>
                </a:r>
                <a:r>
                  <a:rPr lang="en-US" altLang="zh-TW" dirty="0" smtClean="0"/>
                  <a:t>,F).</a:t>
                </a:r>
                <a:endParaRPr lang="en-US" altLang="zh-TW" dirty="0"/>
              </a:p>
              <a:p>
                <a:pPr lvl="1"/>
                <a:r>
                  <a:rPr lang="en-US" altLang="zh-TW" dirty="0"/>
                  <a:t>Construct </a:t>
                </a:r>
                <a:r>
                  <a:rPr lang="en-US" altLang="zh-TW" dirty="0" smtClean="0"/>
                  <a:t>DFA 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: 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 = complement of A.</a:t>
                </a:r>
              </a:p>
              <a:p>
                <a:pPr lvl="1"/>
                <a:r>
                  <a:rPr lang="en-US" altLang="zh-TW" dirty="0" smtClean="0"/>
                  <a:t>Run &lt;A</a:t>
                </a:r>
                <a:r>
                  <a:rPr lang="en-US" altLang="zh-TW" baseline="30000" dirty="0" smtClean="0"/>
                  <a:t>C</a:t>
                </a:r>
                <a:r>
                  <a:rPr lang="en-US" altLang="zh-TW" dirty="0" smtClean="0"/>
                  <a:t>&gt; on the Turing machine T that decides the E</a:t>
                </a:r>
                <a:r>
                  <a:rPr lang="en-US" altLang="zh-TW" baseline="-25000" dirty="0" smtClean="0"/>
                  <a:t>DFA</a:t>
                </a:r>
                <a:r>
                  <a:rPr lang="en-US" altLang="zh-TW" dirty="0" smtClean="0"/>
                  <a:t> problem (Theorem 4.4).</a:t>
                </a:r>
              </a:p>
              <a:p>
                <a:pPr lvl="1"/>
                <a:r>
                  <a:rPr lang="en-US" altLang="zh-TW" dirty="0" smtClean="0"/>
                  <a:t>If </a:t>
                </a:r>
                <a:r>
                  <a:rPr lang="en-US" altLang="zh-TW" dirty="0"/>
                  <a:t>T accepts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accept x.</a:t>
                </a:r>
              </a:p>
              <a:p>
                <a:pPr lvl="1"/>
                <a:r>
                  <a:rPr lang="en-US" altLang="zh-TW" dirty="0"/>
                  <a:t>If T rejects &lt;A</a:t>
                </a:r>
                <a:r>
                  <a:rPr lang="en-US" altLang="zh-TW" baseline="30000" dirty="0"/>
                  <a:t>C</a:t>
                </a:r>
                <a:r>
                  <a:rPr lang="en-US" altLang="zh-TW" dirty="0"/>
                  <a:t>&gt;, then reject x</a:t>
                </a:r>
                <a:r>
                  <a:rPr lang="en-US" altLang="zh-TW" dirty="0" smtClean="0"/>
                  <a:t>."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3081" b="-112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57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HW#8</a:t>
            </a:r>
            <a:r>
              <a:rPr lang="en-US" altLang="zh-TW" dirty="0"/>
              <a:t> – </a:t>
            </a:r>
            <a:r>
              <a:rPr lang="en-US" dirty="0" smtClean="0"/>
              <a:t>Q6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Hints: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)⊆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)∩</m:t>
                    </m:r>
                    <m:bar>
                      <m:barPr>
                        <m:pos m:val="top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i="1" dirty="0"/>
                          <m:t> </m:t>
                        </m:r>
                      </m:e>
                    </m:ba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We know how to manipulate a DFA.</a:t>
                </a:r>
              </a:p>
              <a:p>
                <a:r>
                  <a:rPr lang="en-US" dirty="0" smtClean="0"/>
                  <a:t>We know how to convert a PDA into its corresponding CFG.</a:t>
                </a:r>
                <a:r>
                  <a:rPr lang="zh-TW" altLang="en-US" dirty="0" smtClean="0"/>
                  <a:t> </a:t>
                </a:r>
                <a:r>
                  <a:rPr lang="en-US" altLang="zh-TW" sz="2000" dirty="0" smtClean="0"/>
                  <a:t>(Lemma 2.27)</a:t>
                </a:r>
                <a:endParaRPr lang="en-US" dirty="0" smtClean="0"/>
              </a:p>
              <a:p>
                <a:r>
                  <a:rPr lang="en-US" dirty="0" smtClean="0"/>
                  <a:t>Through Theorem 4.8, we know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CFG</m:t>
                        </m:r>
                      </m:sub>
                    </m:sSub>
                  </m:oMath>
                </a14:m>
                <a:r>
                  <a:rPr lang="en-US" dirty="0" smtClean="0"/>
                  <a:t> is a decidable language.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1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HW#8</a:t>
            </a:r>
            <a:r>
              <a:rPr lang="en-US" altLang="zh-TW" dirty="0"/>
              <a:t> – </a:t>
            </a:r>
            <a:r>
              <a:rPr lang="en-US" dirty="0" smtClean="0"/>
              <a:t>Q7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Hints:</a:t>
                </a:r>
              </a:p>
              <a:p>
                <a:r>
                  <a:rPr lang="en-US" dirty="0"/>
                  <a:t>A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𝐶𝐹𝐺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does NOT need to have a rule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′→</m:t>
                    </m:r>
                    <m:r>
                      <a:rPr lang="zh-TW" alt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 just in order to generate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But 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𝐶𝐹𝐺</m:t>
                    </m:r>
                  </m:oMath>
                </a14:m>
                <a:r>
                  <a:rPr lang="en-US" dirty="0" smtClean="0"/>
                  <a:t> in Chomsky Normal Form does! </a:t>
                </a:r>
              </a:p>
              <a:p>
                <a:pPr lvl="1"/>
                <a:r>
                  <a:rPr lang="en-US" dirty="0" smtClean="0"/>
                  <a:t>A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𝐶𝐹𝐺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in Chomsky Normal Form generates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iff</a:t>
                </a:r>
                <a:r>
                  <a:rPr lang="en-US" dirty="0" smtClean="0"/>
                  <a:t> it has the rule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512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– 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</p:spPr>
            <p:txBody>
              <a:bodyPr/>
              <a:lstStyle/>
              <a:p>
                <a:r>
                  <a:rPr lang="en-US" altLang="zh-TW" dirty="0" smtClean="0"/>
                  <a:t>By contradiction, you will find that this problem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telling </a:t>
                </a:r>
                <a:r>
                  <a:rPr lang="en-US" altLang="zh-TW" dirty="0"/>
                  <a:t>you </a:t>
                </a:r>
                <a:r>
                  <a:rPr lang="en-US" altLang="zh-TW" dirty="0" smtClean="0"/>
                  <a:t>that “the </a:t>
                </a:r>
                <a:r>
                  <a:rPr lang="en-US" altLang="zh-TW" dirty="0"/>
                  <a:t>language consisting of all descriptions of deciders is not </a:t>
                </a:r>
                <a:r>
                  <a:rPr lang="en-US" altLang="zh-TW" dirty="0" smtClean="0"/>
                  <a:t>Turing-recognizable.”</a:t>
                </a:r>
              </a:p>
              <a:p>
                <a:r>
                  <a:rPr lang="en-US" altLang="zh-TW" dirty="0" smtClean="0"/>
                  <a:t>We will construct the proof by </a:t>
                </a:r>
                <a:r>
                  <a:rPr lang="en-US" altLang="zh-TW" dirty="0" err="1"/>
                  <a:t>diagonalization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is Turing-recognizable,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be a enumerator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just as which we had discussed in Theorem 3.21. </a:t>
                </a:r>
              </a:p>
              <a:p>
                <a:r>
                  <a:rPr lang="en-US" altLang="zh-TW" dirty="0" smtClean="0"/>
                  <a:t>And let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strings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generates.</a:t>
                </a:r>
              </a:p>
              <a:p>
                <a:r>
                  <a:rPr lang="en-US" altLang="zh-TW" dirty="0" smtClean="0"/>
                  <a:t>We take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lexicographical</a:t>
                </a:r>
                <a:r>
                  <a:rPr lang="en-US" altLang="zh-TW" dirty="0" smtClean="0"/>
                  <a:t> order,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altLang="zh-TW" dirty="0" smtClean="0"/>
                  <a:t> . So for each string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, it has its own order number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  <a:blipFill rotWithShape="0">
                <a:blip r:embed="rId3"/>
                <a:stretch>
                  <a:fillRect l="-1036" t="-2020" r="-14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63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Q2 (2/2)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define the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any </a:t>
                </a:r>
                <a:r>
                  <a:rPr lang="en-US" altLang="zh-TW" dirty="0" smtClean="0"/>
                  <a:t>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: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Compute the order number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>
                    <a:ea typeface="Cambria Math" panose="02040503050406030204" pitchFamily="18" charset="0"/>
                  </a:rPr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sz="2800" dirty="0"/>
                  <a:t> to generate the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err="1"/>
                  <a:t>th</a:t>
                </a:r>
                <a:r>
                  <a:rPr lang="en-US" altLang="zh-TW" sz="2800" dirty="0"/>
                  <a:t> output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on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accepts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 smtClean="0"/>
                  <a:t>reject</a:t>
                </a:r>
                <a:r>
                  <a:rPr lang="en-US" altLang="zh-TW" sz="2800" dirty="0" smtClean="0"/>
                  <a:t>; </a:t>
                </a:r>
                <a:r>
                  <a:rPr lang="en-US" altLang="zh-TW" sz="2800" dirty="0"/>
                  <a:t>o</a:t>
                </a:r>
                <a:r>
                  <a:rPr lang="en-US" altLang="zh-TW" sz="2800" dirty="0" smtClean="0"/>
                  <a:t>therwise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 smtClean="0"/>
                  <a:t>.”</a:t>
                </a:r>
              </a:p>
              <a:p>
                <a:r>
                  <a:rPr lang="en-US" altLang="zh-TW" dirty="0" smtClean="0"/>
                  <a:t>Since every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is a decider,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a decider; the 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 decidable language.</a:t>
                </a:r>
              </a:p>
              <a:p>
                <a:r>
                  <a:rPr lang="en-US" altLang="zh-TW" dirty="0" smtClean="0"/>
                  <a:t>But as the </a:t>
                </a:r>
                <a:r>
                  <a:rPr lang="en-US" altLang="zh-TW" dirty="0" err="1" smtClean="0"/>
                  <a:t>diagonalization</a:t>
                </a:r>
                <a:r>
                  <a:rPr lang="en-US" altLang="zh-TW" dirty="0" smtClean="0"/>
                  <a:t> we’ve showed above,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i.e.,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not decided by any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that were described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. Q.E.D.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  <a:blipFill rotWithShape="0">
                <a:blip r:embed="rId2"/>
                <a:stretch>
                  <a:fillRect l="-1043" t="-2075" b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5989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077" r="-402778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98165" t="-3077" r="-299083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97248" t="-3077" r="-100000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04688" r="-498165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89855" r="-498165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294118" r="-498165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294118" r="-4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00926" t="-294118" r="-201852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418750" r="-49816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510769" r="-4981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510769" r="-402778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01852" t="-510769" r="-92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57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Hints:</a:t>
            </a:r>
          </a:p>
          <a:p>
            <a:r>
              <a:rPr lang="en-US" dirty="0" smtClean="0"/>
              <a:t>The idea is like the one we applied in </a:t>
            </a:r>
            <a:r>
              <a:rPr lang="en-US" dirty="0"/>
              <a:t>HW8</a:t>
            </a:r>
            <a:r>
              <a:rPr lang="en-US" altLang="zh-TW" dirty="0"/>
              <a:t> –</a:t>
            </a:r>
            <a:r>
              <a:rPr lang="en-US" dirty="0"/>
              <a:t> </a:t>
            </a:r>
            <a:r>
              <a:rPr lang="en-US" dirty="0" smtClean="0"/>
              <a:t>Q6.</a:t>
            </a:r>
          </a:p>
          <a:p>
            <a:r>
              <a:rPr lang="en-US" dirty="0" smtClean="0"/>
              <a:t>Substring relationships can be described in a regular expression.</a:t>
            </a:r>
          </a:p>
          <a:p>
            <a:r>
              <a:rPr lang="en-US" dirty="0" smtClean="0"/>
              <a:t>Run another machine to make use of Theorem 4.8.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6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This proof is by contradiction.  To get the contradiction we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 and use this assumption to 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decidable.  (This proof is similar to that of Theorem 5.4.)</a:t>
                </a:r>
              </a:p>
              <a:p>
                <a:r>
                  <a:rPr lang="en-US" altLang="zh-TW" dirty="0" smtClean="0"/>
                  <a:t>If there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were a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then we could define a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“On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altLang="zh-TW" dirty="0"/>
                  <a:t> 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dirty="0"/>
                  <a:t> is a CFG: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sz="2800" dirty="0"/>
                  <a:t>, where G</a:t>
                </a:r>
                <a:r>
                  <a:rPr lang="en-US" altLang="zh-TW" sz="2800" baseline="-25000" dirty="0"/>
                  <a:t>1</a:t>
                </a:r>
                <a:r>
                  <a:rPr lang="en-US" altLang="zh-TW" sz="2800" dirty="0"/>
                  <a:t> is a CFG that generates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accepts,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/>
                  <a:t>; 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rejects, </a:t>
                </a:r>
                <a:r>
                  <a:rPr lang="en-US" altLang="zh-TW" sz="2800" i="1" dirty="0"/>
                  <a:t>reject</a:t>
                </a:r>
                <a:r>
                  <a:rPr lang="en-US" altLang="zh-TW" sz="2800" dirty="0" smtClean="0"/>
                  <a:t>.”</a:t>
                </a:r>
                <a:endParaRPr lang="en-US" altLang="zh-TW" sz="2800" dirty="0"/>
              </a:p>
              <a:p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is </a:t>
                </a:r>
                <a:r>
                  <a:rPr lang="en-US" altLang="zh-TW" dirty="0" smtClean="0"/>
                  <a:t>undecidable by Theorem 5.13, </a:t>
                </a:r>
                <a:r>
                  <a:rPr lang="en-US" altLang="zh-TW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must be </a:t>
                </a:r>
                <a:r>
                  <a:rPr lang="en-US" altLang="zh-TW" dirty="0"/>
                  <a:t>undecidable</a:t>
                </a:r>
                <a:r>
                  <a:rPr lang="en-US" altLang="zh-TW" dirty="0" smtClean="0"/>
                  <a:t>.  Q.E.D.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  <a:blipFill rotWithShape="0">
                <a:blip r:embed="rId2"/>
                <a:stretch>
                  <a:fillRect l="-1043" t="-2094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6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484416"/>
            <a:ext cx="10823369" cy="4606122"/>
          </a:xfrm>
        </p:spPr>
        <p:txBody>
          <a:bodyPr>
            <a:normAutofit/>
          </a:bodyPr>
          <a:lstStyle/>
          <a:p>
            <a:r>
              <a:rPr lang="en-US" altLang="zh-TW" dirty="0"/>
              <a:t>Given a TM </a:t>
            </a:r>
            <a:r>
              <a:rPr lang="en-US" altLang="zh-TW" b="1" dirty="0"/>
              <a:t>M</a:t>
            </a:r>
            <a:r>
              <a:rPr lang="en-US" altLang="zh-TW" dirty="0"/>
              <a:t> and input w, we can </a:t>
            </a:r>
            <a:r>
              <a:rPr lang="en-US" altLang="zh-TW" dirty="0">
                <a:solidFill>
                  <a:srgbClr val="FF0000"/>
                </a:solidFill>
              </a:rPr>
              <a:t>construct a 2DFA </a:t>
            </a:r>
            <a:r>
              <a:rPr lang="en-US" altLang="zh-TW" b="1" dirty="0">
                <a:solidFill>
                  <a:srgbClr val="FF0000"/>
                </a:solidFill>
              </a:rPr>
              <a:t>M’</a:t>
            </a:r>
            <a:r>
              <a:rPr lang="en-US" altLang="zh-TW" dirty="0">
                <a:solidFill>
                  <a:srgbClr val="FF0000"/>
                </a:solidFill>
              </a:rPr>
              <a:t> to test if </a:t>
            </a:r>
            <a:r>
              <a:rPr lang="en-US" altLang="zh-TW" b="1" dirty="0">
                <a:solidFill>
                  <a:srgbClr val="FF0000"/>
                </a:solidFill>
              </a:rPr>
              <a:t>M</a:t>
            </a:r>
            <a:r>
              <a:rPr lang="en-US" altLang="zh-TW" dirty="0">
                <a:solidFill>
                  <a:srgbClr val="FF0000"/>
                </a:solidFill>
              </a:rPr>
              <a:t> accepts w</a:t>
            </a:r>
            <a:r>
              <a:rPr lang="en-US" altLang="zh-TW" dirty="0"/>
              <a:t>.   </a:t>
            </a:r>
          </a:p>
          <a:p>
            <a:r>
              <a:rPr lang="en-US" altLang="zh-TW" dirty="0"/>
              <a:t>Given a TM </a:t>
            </a:r>
            <a:r>
              <a:rPr lang="en-US" altLang="zh-TW" b="1" dirty="0"/>
              <a:t>D</a:t>
            </a:r>
            <a:r>
              <a:rPr lang="en-US" altLang="zh-TW" dirty="0"/>
              <a:t> can decide E</a:t>
            </a:r>
            <a:r>
              <a:rPr lang="en-US" altLang="zh-TW" baseline="-25000" dirty="0"/>
              <a:t>2DFA</a:t>
            </a:r>
            <a:r>
              <a:rPr lang="en-US" altLang="zh-TW" dirty="0"/>
              <a:t>, we can decide E</a:t>
            </a:r>
            <a:r>
              <a:rPr lang="en-US" altLang="zh-TW" baseline="-25000" dirty="0"/>
              <a:t>TM</a:t>
            </a:r>
            <a:r>
              <a:rPr lang="en-US" altLang="zh-TW" dirty="0"/>
              <a:t> based on </a:t>
            </a:r>
            <a:r>
              <a:rPr lang="en-US" altLang="zh-TW" b="1" dirty="0"/>
              <a:t>D</a:t>
            </a:r>
            <a:r>
              <a:rPr lang="en-US" altLang="zh-TW" dirty="0"/>
              <a:t>. </a:t>
            </a:r>
            <a:r>
              <a:rPr lang="en-US" altLang="zh-TW" dirty="0">
                <a:solidFill>
                  <a:srgbClr val="FF0000"/>
                </a:solidFill>
              </a:rPr>
              <a:t>(Reduction: E</a:t>
            </a:r>
            <a:r>
              <a:rPr lang="en-US" altLang="zh-TW" baseline="-25000" dirty="0">
                <a:solidFill>
                  <a:srgbClr val="FF0000"/>
                </a:solidFill>
              </a:rPr>
              <a:t>TM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zh-TW" altLang="en-US" dirty="0">
                <a:solidFill>
                  <a:srgbClr val="FF0000"/>
                </a:solidFill>
              </a:rPr>
              <a:t>→ </a:t>
            </a:r>
            <a:r>
              <a:rPr lang="en-US" altLang="zh-TW" dirty="0">
                <a:solidFill>
                  <a:srgbClr val="FF0000"/>
                </a:solidFill>
              </a:rPr>
              <a:t>E</a:t>
            </a:r>
            <a:r>
              <a:rPr lang="en-US" altLang="zh-TW" baseline="-25000" dirty="0">
                <a:solidFill>
                  <a:srgbClr val="FF0000"/>
                </a:solidFill>
              </a:rPr>
              <a:t>2DFA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dirty="0"/>
              <a:t>That is,</a:t>
            </a:r>
          </a:p>
          <a:p>
            <a:pPr>
              <a:buNone/>
            </a:pPr>
            <a:r>
              <a:rPr lang="en-US" altLang="zh-TW" i="1" dirty="0"/>
              <a:t>M = “On input &lt;M&gt;,</a:t>
            </a:r>
          </a:p>
          <a:p>
            <a:pPr marL="914400" lvl="1" indent="-514350">
              <a:buAutoNum type="arabicPeriod"/>
            </a:pPr>
            <a:r>
              <a:rPr lang="en-US" altLang="zh-TW" dirty="0" smtClean="0"/>
              <a:t>Construct a 2DFA </a:t>
            </a:r>
            <a:r>
              <a:rPr lang="en-US" altLang="zh-TW" b="1" i="1" dirty="0" smtClean="0"/>
              <a:t>M’</a:t>
            </a:r>
            <a:r>
              <a:rPr lang="en-US" altLang="zh-TW" i="1" dirty="0" smtClean="0"/>
              <a:t> which recognizes the accepting </a:t>
            </a:r>
            <a:r>
              <a:rPr lang="en-US" altLang="zh-TW" i="1" dirty="0" smtClean="0">
                <a:solidFill>
                  <a:srgbClr val="FF0000"/>
                </a:solidFill>
              </a:rPr>
              <a:t>computation history of </a:t>
            </a:r>
            <a:r>
              <a:rPr lang="en-US" altLang="zh-TW" b="1" i="1" dirty="0" smtClean="0">
                <a:solidFill>
                  <a:srgbClr val="FF0000"/>
                </a:solidFill>
              </a:rPr>
              <a:t>M</a:t>
            </a:r>
            <a:r>
              <a:rPr lang="en-US" altLang="zh-TW" i="1" dirty="0" smtClean="0"/>
              <a:t>.</a:t>
            </a:r>
          </a:p>
          <a:p>
            <a:pPr marL="914400" lvl="1" indent="-514350">
              <a:buFont typeface="Arial" pitchFamily="34" charset="0"/>
              <a:buAutoNum type="arabicPeriod"/>
            </a:pPr>
            <a:r>
              <a:rPr lang="en-US" altLang="zh-TW" dirty="0" smtClean="0"/>
              <a:t>Run </a:t>
            </a:r>
            <a:r>
              <a:rPr lang="en-US" altLang="zh-TW" i="1" dirty="0" smtClean="0"/>
              <a:t>D on </a:t>
            </a:r>
            <a:r>
              <a:rPr lang="en-US" altLang="zh-TW" b="1" i="1" dirty="0" smtClean="0"/>
              <a:t>M’</a:t>
            </a:r>
            <a:r>
              <a:rPr lang="en-US" altLang="zh-TW" i="1" dirty="0" smtClean="0"/>
              <a:t>. If D accepts, </a:t>
            </a:r>
            <a:r>
              <a:rPr lang="en-US" altLang="zh-TW" i="1" dirty="0" smtClean="0">
                <a:solidFill>
                  <a:srgbClr val="FF0000"/>
                </a:solidFill>
              </a:rPr>
              <a:t>accept</a:t>
            </a:r>
            <a:r>
              <a:rPr lang="en-US" altLang="zh-TW" i="1" dirty="0" smtClean="0"/>
              <a:t>. Otherwise, </a:t>
            </a:r>
            <a:r>
              <a:rPr lang="en-US" altLang="zh-TW" i="1" dirty="0" smtClean="0">
                <a:solidFill>
                  <a:srgbClr val="FF0000"/>
                </a:solidFill>
              </a:rPr>
              <a:t>reject</a:t>
            </a:r>
            <a:r>
              <a:rPr lang="en-US" altLang="zh-TW" i="1" dirty="0" smtClean="0"/>
              <a:t>.”</a:t>
            </a:r>
            <a:endParaRPr lang="en-US" altLang="zh-TW" sz="32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838200" y="5408087"/>
            <a:ext cx="80815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/>
              <a:t>→ </a:t>
            </a:r>
            <a:r>
              <a:rPr lang="en-US" altLang="zh-TW" sz="2800" dirty="0"/>
              <a:t>Since E</a:t>
            </a:r>
            <a:r>
              <a:rPr lang="en-US" altLang="zh-TW" sz="2800" baseline="-25000" dirty="0"/>
              <a:t>TM</a:t>
            </a:r>
            <a:r>
              <a:rPr lang="en-US" altLang="zh-TW" sz="2800" dirty="0"/>
              <a:t> is </a:t>
            </a:r>
            <a:r>
              <a:rPr lang="en-US" altLang="zh-TW" sz="2800" dirty="0" err="1"/>
              <a:t>undecidable</a:t>
            </a:r>
            <a:r>
              <a:rPr lang="en-US" altLang="zh-TW" sz="2800" dirty="0"/>
              <a:t>, we meet a contradiction.</a:t>
            </a:r>
          </a:p>
          <a:p>
            <a:r>
              <a:rPr lang="zh-TW" altLang="en-US" sz="2800" dirty="0"/>
              <a:t>→ </a:t>
            </a:r>
            <a:r>
              <a:rPr lang="en-US" altLang="zh-TW" sz="2800" dirty="0"/>
              <a:t>E</a:t>
            </a:r>
            <a:r>
              <a:rPr lang="en-US" altLang="zh-TW" sz="2800" baseline="-25000" dirty="0"/>
              <a:t>2DFA</a:t>
            </a:r>
            <a:r>
              <a:rPr lang="en-US" altLang="zh-TW" sz="2800" dirty="0"/>
              <a:t> is </a:t>
            </a:r>
            <a:r>
              <a:rPr lang="en-US" altLang="zh-TW" sz="2800" dirty="0" err="1"/>
              <a:t>undecidable</a:t>
            </a:r>
            <a:r>
              <a:rPr lang="en-US" altLang="zh-TW" sz="2800" dirty="0"/>
              <a:t>.</a:t>
            </a:r>
            <a:endParaRPr lang="zh-TW" altLang="en-US" sz="28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H</a:t>
            </a:r>
            <a:r>
              <a:rPr lang="en-US" altLang="zh-TW" dirty="0" smtClean="0"/>
              <a:t>W#10 – Q2 (1/2)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4555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 – Q2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To construct </a:t>
            </a:r>
            <a:r>
              <a:rPr lang="en-US" altLang="zh-TW" b="1" dirty="0"/>
              <a:t>M</a:t>
            </a:r>
            <a:r>
              <a:rPr lang="en-US" altLang="zh-TW" b="1" dirty="0" smtClean="0"/>
              <a:t>’:</a:t>
            </a:r>
            <a:endParaRPr lang="en-US" altLang="zh-TW" dirty="0" smtClean="0"/>
          </a:p>
          <a:p>
            <a:r>
              <a:rPr lang="en-US" altLang="zh-TW" dirty="0" smtClean="0"/>
              <a:t>For a TM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and an input w,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accepts an accepting computation history for </a:t>
            </a:r>
            <a:r>
              <a:rPr lang="en-US" altLang="zh-TW" b="1" dirty="0" smtClean="0"/>
              <a:t>M</a:t>
            </a:r>
            <a:r>
              <a:rPr lang="en-US" altLang="zh-TW" dirty="0" smtClean="0"/>
              <a:t> on w.</a:t>
            </a:r>
          </a:p>
          <a:p>
            <a:pPr lvl="1"/>
            <a:r>
              <a:rPr lang="en-US" altLang="zh-TW" dirty="0" smtClean="0"/>
              <a:t>We assume a computation history should look like:</a:t>
            </a:r>
          </a:p>
          <a:p>
            <a:pPr lvl="1">
              <a:buNone/>
            </a:pPr>
            <a:r>
              <a:rPr lang="en-US" altLang="zh-TW" dirty="0" smtClean="0"/>
              <a:t>			 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#C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#C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#...#C</a:t>
            </a:r>
            <a:r>
              <a:rPr lang="en-US" altLang="zh-TW" baseline="-25000" dirty="0" smtClean="0"/>
              <a:t>k</a:t>
            </a:r>
          </a:p>
          <a:p>
            <a:pPr lvl="1"/>
            <a:r>
              <a:rPr lang="en-US" altLang="zh-TW" dirty="0" smtClean="0"/>
              <a:t>And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will decide the computation history by checking following 2 conditions: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C</a:t>
            </a:r>
            <a:r>
              <a:rPr lang="en-US" altLang="zh-TW" baseline="-25000" dirty="0" smtClean="0"/>
              <a:t>k</a:t>
            </a:r>
            <a:r>
              <a:rPr lang="en-US" altLang="zh-TW" dirty="0" smtClean="0"/>
              <a:t> are valid start and accepting configurations.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Check if 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contains q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and C</a:t>
            </a:r>
            <a:r>
              <a:rPr lang="en-US" altLang="zh-TW" baseline="-25000" dirty="0" smtClean="0"/>
              <a:t>k</a:t>
            </a:r>
            <a:r>
              <a:rPr lang="en-US" altLang="zh-TW" dirty="0" smtClean="0"/>
              <a:t> contains </a:t>
            </a: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accept</a:t>
            </a:r>
            <a:r>
              <a:rPr lang="en-US" altLang="zh-TW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zh-TW" dirty="0" smtClean="0"/>
              <a:t>For each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, C</a:t>
            </a:r>
            <a:r>
              <a:rPr lang="en-US" altLang="zh-TW" baseline="-25000" dirty="0" smtClean="0"/>
              <a:t>i+1</a:t>
            </a:r>
            <a:r>
              <a:rPr lang="en-US" altLang="zh-TW" dirty="0" smtClean="0"/>
              <a:t> will legally follow from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.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Using two heads, we check if the symbol of C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 applying to the transition function leads to the corresponding position of C</a:t>
            </a:r>
            <a:r>
              <a:rPr lang="en-US" altLang="zh-TW" baseline="-25000" dirty="0" smtClean="0"/>
              <a:t>i+1 ,</a:t>
            </a:r>
            <a:r>
              <a:rPr lang="en-US" altLang="zh-TW" dirty="0" smtClean="0"/>
              <a:t> </a:t>
            </a:r>
          </a:p>
          <a:p>
            <a:pPr marL="1371600" lvl="2" indent="-514350">
              <a:buFont typeface="Wingdings" pitchFamily="2" charset="2"/>
              <a:buChar char="Ø"/>
            </a:pPr>
            <a:r>
              <a:rPr lang="en-US" altLang="zh-TW" dirty="0" smtClean="0"/>
              <a:t>L(M)=L(‘M)=</a:t>
            </a:r>
            <a:r>
              <a:rPr lang="en-US" altLang="zh-TW" dirty="0" err="1" smtClean="0"/>
              <a:t>emptyset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If both conditions holds, </a:t>
            </a:r>
            <a:r>
              <a:rPr lang="en-US" altLang="zh-TW" b="1" dirty="0" smtClean="0"/>
              <a:t>M’</a:t>
            </a:r>
            <a:r>
              <a:rPr lang="en-US" altLang="zh-TW" dirty="0" smtClean="0"/>
              <a:t> accepts. Otherwise, reject.</a:t>
            </a:r>
          </a:p>
        </p:txBody>
      </p:sp>
    </p:spTree>
    <p:extLst>
      <p:ext uri="{BB962C8B-B14F-4D97-AF65-F5344CB8AC3E}">
        <p14:creationId xmlns:p14="http://schemas.microsoft.com/office/powerpoint/2010/main" val="280542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Q4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Turing machine having a state that will never be entered on any input string.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We now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is reducible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, which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known to </a:t>
                </a:r>
                <a:r>
                  <a:rPr lang="en-US" altLang="zh-TW" dirty="0"/>
                  <a:t>be undecidable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dirty="0"/>
                  <a:t> is a Turing machine that decides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; we can construct </a:t>
                </a:r>
                <a:r>
                  <a:rPr lang="en-US" altLang="zh-TW" dirty="0"/>
                  <a:t>a Turing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(details in the next slide).</a:t>
                </a:r>
                <a:endParaRPr lang="en-US" altLang="zh-TW" dirty="0"/>
              </a:p>
              <a:p>
                <a:r>
                  <a:rPr lang="en-US" altLang="zh-TW" dirty="0" smtClean="0"/>
                  <a:t>And by thus, we’ve showed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undecidable either.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Q4 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sz="25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500" dirty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: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If </a:t>
                </a:r>
                <a:r>
                  <a:rPr lang="en-US" altLang="zh-TW" sz="2500" dirty="0"/>
                  <a:t>the input is not a valid representation of a Turing machine and a string, </a:t>
                </a:r>
                <a:r>
                  <a:rPr lang="en-US" altLang="zh-TW" sz="2500" i="1" dirty="0"/>
                  <a:t>reject</a:t>
                </a:r>
                <a:r>
                  <a:rPr lang="en-US" altLang="zh-TW" sz="25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Construct </a:t>
                </a:r>
                <a:r>
                  <a:rPr lang="en-US" altLang="zh-TW" sz="2500" dirty="0"/>
                  <a:t>TM</a:t>
                </a:r>
                <a:r>
                  <a:rPr lang="en-US" altLang="zh-TW" sz="25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“Reject any input except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, and with input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 run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on it; </a:t>
                </a:r>
                <a:r>
                  <a:rPr lang="en-US" altLang="zh-TW" sz="2500" i="1" dirty="0" smtClean="0"/>
                  <a:t>accept</a:t>
                </a:r>
                <a:r>
                  <a:rPr lang="en-US" altLang="zh-TW" sz="2500" dirty="0" smtClean="0"/>
                  <a:t> </a:t>
                </a:r>
                <a:r>
                  <a:rPr lang="en-US" altLang="zh-TW" sz="2500" dirty="0"/>
                  <a:t>or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the same </a:t>
                </a:r>
                <a:r>
                  <a:rPr lang="en-US" altLang="zh-TW" sz="2500" dirty="0"/>
                  <a:t>as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does.”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Modify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into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zh-TW" sz="2500" dirty="0" smtClean="0"/>
                  <a:t>: whenever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is about to enter the accept state</a:t>
                </a:r>
                <a:r>
                  <a:rPr lang="en-US" altLang="zh-TW" sz="2500" dirty="0"/>
                  <a:t>, </a:t>
                </a:r>
                <a:r>
                  <a:rPr lang="en-US" altLang="zh-TW" sz="2500" dirty="0" smtClean="0"/>
                  <a:t>we make it enter a set of states that lead it to visit every </a:t>
                </a:r>
                <a:r>
                  <a:rPr lang="en-US" altLang="zh-TW" sz="2500" dirty="0"/>
                  <a:t>other </a:t>
                </a:r>
                <a:r>
                  <a:rPr lang="en-US" altLang="zh-TW" sz="2500" dirty="0" smtClean="0"/>
                  <a:t>state first (except </a:t>
                </a:r>
                <a:r>
                  <a:rPr lang="en-US" altLang="zh-TW" sz="2500" dirty="0"/>
                  <a:t>for the </a:t>
                </a:r>
                <a:r>
                  <a:rPr lang="en-US" altLang="zh-TW" sz="2500" dirty="0" smtClean="0"/>
                  <a:t>reject state), and end in the accept state. </a:t>
                </a:r>
                <a:r>
                  <a:rPr lang="en-US" altLang="zh-TW" sz="2500" dirty="0"/>
                  <a:t>This can be done by adding a new tape symbol, writing it to two consecutive </a:t>
                </a:r>
                <a:r>
                  <a:rPr lang="en-US" altLang="zh-TW" sz="2500" dirty="0" smtClean="0"/>
                  <a:t>cells on the tape, </a:t>
                </a:r>
                <a:r>
                  <a:rPr lang="en-US" altLang="zh-TW" sz="2500" dirty="0"/>
                  <a:t>and then moving back and forth </a:t>
                </a:r>
                <a:r>
                  <a:rPr lang="en-US" altLang="zh-TW" sz="2500" dirty="0" smtClean="0"/>
                  <a:t>on </a:t>
                </a:r>
                <a:r>
                  <a:rPr lang="en-US" altLang="zh-TW" sz="2500" dirty="0"/>
                  <a:t>them while visiting </a:t>
                </a:r>
                <a:r>
                  <a:rPr lang="en-US" altLang="zh-TW" sz="2500" dirty="0" smtClean="0"/>
                  <a:t>other states.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sz="25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,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if </a:t>
                </a:r>
                <a:r>
                  <a:rPr lang="en-US" altLang="zh-TW" sz="2500" dirty="0"/>
                  <a:t>it </a:t>
                </a:r>
                <a:r>
                  <a:rPr lang="en-US" altLang="zh-TW" sz="2500" dirty="0" smtClean="0"/>
                  <a:t>accepts; </a:t>
                </a:r>
                <a:r>
                  <a:rPr lang="en-US" altLang="zh-TW" sz="2500" i="1" dirty="0" smtClean="0"/>
                  <a:t>accept </a:t>
                </a:r>
                <a:r>
                  <a:rPr lang="en-US" altLang="zh-TW" sz="2500" dirty="0" smtClean="0"/>
                  <a:t>otherwise.”</a:t>
                </a:r>
                <a:endParaRPr lang="en-US" altLang="zh-TW" sz="25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 rotWithShape="0">
                <a:blip r:embed="rId3"/>
                <a:stretch>
                  <a:fillRect l="-1043" t="-173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2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3860</TotalTime>
  <Words>1312</Words>
  <Application>Microsoft Office PowerPoint</Application>
  <PresentationFormat>寬螢幕</PresentationFormat>
  <Paragraphs>264</Paragraphs>
  <Slides>24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Theory of Computing TA times #4</vt:lpstr>
      <vt:lpstr>CAUTION</vt:lpstr>
      <vt:lpstr>HW#8 – Q1</vt:lpstr>
      <vt:lpstr>HW#8 – Q2 (1/4)</vt:lpstr>
      <vt:lpstr>HW#8 – Q2 (2/4)</vt:lpstr>
      <vt:lpstr>HW#8 – Q2 (3/4)</vt:lpstr>
      <vt:lpstr>HW#8 – Q2 (4/4)</vt:lpstr>
      <vt:lpstr>HW#8* – Q3 (1/6)</vt:lpstr>
      <vt:lpstr>HW#8* – Q3 (2/6)</vt:lpstr>
      <vt:lpstr>HW#8* – Q3 (3/6)</vt:lpstr>
      <vt:lpstr>HW#8* – Q3 (4/6)</vt:lpstr>
      <vt:lpstr>HW#8* – Q3 (5/6)</vt:lpstr>
      <vt:lpstr>HW#8* – Q3 (6/6)</vt:lpstr>
      <vt:lpstr>HW#8 – Q5</vt:lpstr>
      <vt:lpstr>HW#8 – Q6</vt:lpstr>
      <vt:lpstr>HW#8 – Q7</vt:lpstr>
      <vt:lpstr>HW#9 – Q2 (1/2)</vt:lpstr>
      <vt:lpstr>HW#9 – Q2 (2/2)</vt:lpstr>
      <vt:lpstr>HW#9 – Q3</vt:lpstr>
      <vt:lpstr>HW#9 – Q5</vt:lpstr>
      <vt:lpstr>HW#10 – Q2 (1/2)</vt:lpstr>
      <vt:lpstr>HW#10 – Q2 (2/2)</vt:lpstr>
      <vt:lpstr>HW#10* – Q4 (1/2)</vt:lpstr>
      <vt:lpstr>HW#10* – Q4 (2/2)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#4</dc:title>
  <cp:lastModifiedBy>Aoihitomi</cp:lastModifiedBy>
  <cp:revision>582</cp:revision>
  <dcterms:created xsi:type="dcterms:W3CDTF">2014-05-15T02:09:34Z</dcterms:created>
  <dcterms:modified xsi:type="dcterms:W3CDTF">2017-06-14T10:42:02Z</dcterms:modified>
</cp:coreProperties>
</file>