
<file path=[Content_Types].xml><?xml version="1.0" encoding="utf-8"?>
<Types xmlns="http://schemas.openxmlformats.org/package/2006/content-types">
  <Default Extension="png" ContentType="image/png"/>
  <Default Extension="bin" ContentType="application/vnd.openxmlformats-officedocument.oleObject"/>
  <Default Extension="pdf" ContentType="application/pdf"/>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9"/>
  </p:notesMasterIdLst>
  <p:handoutMasterIdLst>
    <p:handoutMasterId r:id="rId60"/>
  </p:handoutMasterIdLst>
  <p:sldIdLst>
    <p:sldId id="256" r:id="rId2"/>
    <p:sldId id="331" r:id="rId3"/>
    <p:sldId id="379" r:id="rId4"/>
    <p:sldId id="380" r:id="rId5"/>
    <p:sldId id="375" r:id="rId6"/>
    <p:sldId id="287" r:id="rId7"/>
    <p:sldId id="288" r:id="rId8"/>
    <p:sldId id="292" r:id="rId9"/>
    <p:sldId id="293" r:id="rId10"/>
    <p:sldId id="376" r:id="rId11"/>
    <p:sldId id="324" r:id="rId12"/>
    <p:sldId id="325" r:id="rId13"/>
    <p:sldId id="381" r:id="rId14"/>
    <p:sldId id="327" r:id="rId15"/>
    <p:sldId id="336" r:id="rId16"/>
    <p:sldId id="328" r:id="rId17"/>
    <p:sldId id="329" r:id="rId18"/>
    <p:sldId id="382" r:id="rId19"/>
    <p:sldId id="383" r:id="rId20"/>
    <p:sldId id="384" r:id="rId21"/>
    <p:sldId id="385" r:id="rId22"/>
    <p:sldId id="386" r:id="rId23"/>
    <p:sldId id="311" r:id="rId24"/>
    <p:sldId id="312" r:id="rId25"/>
    <p:sldId id="314" r:id="rId26"/>
    <p:sldId id="313" r:id="rId27"/>
    <p:sldId id="316" r:id="rId28"/>
    <p:sldId id="315" r:id="rId29"/>
    <p:sldId id="377" r:id="rId30"/>
    <p:sldId id="387" r:id="rId31"/>
    <p:sldId id="339" r:id="rId32"/>
    <p:sldId id="340" r:id="rId33"/>
    <p:sldId id="365" r:id="rId34"/>
    <p:sldId id="366" r:id="rId35"/>
    <p:sldId id="367" r:id="rId36"/>
    <p:sldId id="368" r:id="rId37"/>
    <p:sldId id="369" r:id="rId38"/>
    <p:sldId id="370" r:id="rId39"/>
    <p:sldId id="371" r:id="rId40"/>
    <p:sldId id="372" r:id="rId41"/>
    <p:sldId id="373" r:id="rId42"/>
    <p:sldId id="374" r:id="rId43"/>
    <p:sldId id="388" r:id="rId44"/>
    <p:sldId id="389" r:id="rId45"/>
    <p:sldId id="390" r:id="rId46"/>
    <p:sldId id="391" r:id="rId47"/>
    <p:sldId id="392" r:id="rId48"/>
    <p:sldId id="393" r:id="rId49"/>
    <p:sldId id="394" r:id="rId50"/>
    <p:sldId id="395" r:id="rId51"/>
    <p:sldId id="396" r:id="rId52"/>
    <p:sldId id="398" r:id="rId53"/>
    <p:sldId id="399" r:id="rId54"/>
    <p:sldId id="397" r:id="rId55"/>
    <p:sldId id="400" r:id="rId56"/>
    <p:sldId id="323" r:id="rId57"/>
    <p:sldId id="378" r:id="rId5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Times New Roman" charset="0"/>
        <a:ea typeface="新細明體" charset="-120"/>
        <a:cs typeface="+mn-cs"/>
      </a:defRPr>
    </a:lvl1pPr>
    <a:lvl2pPr marL="457200" algn="l" rtl="0" eaLnBrk="0" fontAlgn="base" hangingPunct="0">
      <a:spcBef>
        <a:spcPct val="0"/>
      </a:spcBef>
      <a:spcAft>
        <a:spcPct val="0"/>
      </a:spcAft>
      <a:defRPr sz="2000" kern="1200">
        <a:solidFill>
          <a:schemeClr val="tx1"/>
        </a:solidFill>
        <a:latin typeface="Times New Roman" charset="0"/>
        <a:ea typeface="新細明體" charset="-120"/>
        <a:cs typeface="+mn-cs"/>
      </a:defRPr>
    </a:lvl2pPr>
    <a:lvl3pPr marL="914400" algn="l" rtl="0" eaLnBrk="0" fontAlgn="base" hangingPunct="0">
      <a:spcBef>
        <a:spcPct val="0"/>
      </a:spcBef>
      <a:spcAft>
        <a:spcPct val="0"/>
      </a:spcAft>
      <a:defRPr sz="2000" kern="1200">
        <a:solidFill>
          <a:schemeClr val="tx1"/>
        </a:solidFill>
        <a:latin typeface="Times New Roman" charset="0"/>
        <a:ea typeface="新細明體" charset="-120"/>
        <a:cs typeface="+mn-cs"/>
      </a:defRPr>
    </a:lvl3pPr>
    <a:lvl4pPr marL="1371600" algn="l" rtl="0" eaLnBrk="0" fontAlgn="base" hangingPunct="0">
      <a:spcBef>
        <a:spcPct val="0"/>
      </a:spcBef>
      <a:spcAft>
        <a:spcPct val="0"/>
      </a:spcAft>
      <a:defRPr sz="2000" kern="1200">
        <a:solidFill>
          <a:schemeClr val="tx1"/>
        </a:solidFill>
        <a:latin typeface="Times New Roman" charset="0"/>
        <a:ea typeface="新細明體" charset="-120"/>
        <a:cs typeface="+mn-cs"/>
      </a:defRPr>
    </a:lvl4pPr>
    <a:lvl5pPr marL="1828800" algn="l" rtl="0" eaLnBrk="0" fontAlgn="base" hangingPunct="0">
      <a:spcBef>
        <a:spcPct val="0"/>
      </a:spcBef>
      <a:spcAft>
        <a:spcPct val="0"/>
      </a:spcAft>
      <a:defRPr sz="2000" kern="1200">
        <a:solidFill>
          <a:schemeClr val="tx1"/>
        </a:solidFill>
        <a:latin typeface="Times New Roman" charset="0"/>
        <a:ea typeface="新細明體" charset="-120"/>
        <a:cs typeface="+mn-cs"/>
      </a:defRPr>
    </a:lvl5pPr>
    <a:lvl6pPr marL="2286000" algn="l" defTabSz="914400" rtl="0" eaLnBrk="1" latinLnBrk="0" hangingPunct="1">
      <a:defRPr sz="2000" kern="1200">
        <a:solidFill>
          <a:schemeClr val="tx1"/>
        </a:solidFill>
        <a:latin typeface="Times New Roman" charset="0"/>
        <a:ea typeface="新細明體" charset="-120"/>
        <a:cs typeface="+mn-cs"/>
      </a:defRPr>
    </a:lvl6pPr>
    <a:lvl7pPr marL="2743200" algn="l" defTabSz="914400" rtl="0" eaLnBrk="1" latinLnBrk="0" hangingPunct="1">
      <a:defRPr sz="2000" kern="1200">
        <a:solidFill>
          <a:schemeClr val="tx1"/>
        </a:solidFill>
        <a:latin typeface="Times New Roman" charset="0"/>
        <a:ea typeface="新細明體" charset="-120"/>
        <a:cs typeface="+mn-cs"/>
      </a:defRPr>
    </a:lvl7pPr>
    <a:lvl8pPr marL="3200400" algn="l" defTabSz="914400" rtl="0" eaLnBrk="1" latinLnBrk="0" hangingPunct="1">
      <a:defRPr sz="2000" kern="1200">
        <a:solidFill>
          <a:schemeClr val="tx1"/>
        </a:solidFill>
        <a:latin typeface="Times New Roman" charset="0"/>
        <a:ea typeface="新細明體" charset="-120"/>
        <a:cs typeface="+mn-cs"/>
      </a:defRPr>
    </a:lvl8pPr>
    <a:lvl9pPr marL="3657600" algn="l" defTabSz="914400" rtl="0" eaLnBrk="1" latinLnBrk="0" hangingPunct="1">
      <a:defRPr sz="2000" kern="1200">
        <a:solidFill>
          <a:schemeClr val="tx1"/>
        </a:solidFill>
        <a:latin typeface="Times New Roman"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80" autoAdjust="0"/>
  </p:normalViewPr>
  <p:slideViewPr>
    <p:cSldViewPr snapToGrid="0">
      <p:cViewPr>
        <p:scale>
          <a:sx n="100" d="100"/>
          <a:sy n="100" d="100"/>
        </p:scale>
        <p:origin x="-2338"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186" y="15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EBDC1B-6146-8B4F-ADAA-B1BAE52EE31A}"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2168749A-CCED-F94B-85DD-583BF6BB6ECA}">
      <dgm:prSet/>
      <dgm:spPr>
        <a:solidFill>
          <a:schemeClr val="bg1"/>
        </a:solidFill>
        <a:effectLst>
          <a:glow rad="101600">
            <a:schemeClr val="accent1">
              <a:alpha val="75000"/>
            </a:schemeClr>
          </a:glow>
          <a:softEdge rad="101600"/>
        </a:effectLst>
      </dgm:spPr>
      <dgm:t>
        <a:bodyPr/>
        <a:lstStyle/>
        <a:p>
          <a:pPr rtl="0"/>
          <a:r>
            <a:rPr lang="en-US" dirty="0" smtClean="0"/>
            <a:t>Commonly used to create a one-way password file</a:t>
          </a:r>
          <a:endParaRPr lang="en-US" dirty="0"/>
        </a:p>
      </dgm:t>
    </dgm:pt>
    <dgm:pt modelId="{6C916D29-5426-E845-97F0-AA734D75502E}" type="parTrans" cxnId="{49DE799D-F643-4742-B3EA-CFA13418E709}">
      <dgm:prSet/>
      <dgm:spPr/>
      <dgm:t>
        <a:bodyPr/>
        <a:lstStyle/>
        <a:p>
          <a:endParaRPr lang="en-US"/>
        </a:p>
      </dgm:t>
    </dgm:pt>
    <dgm:pt modelId="{2666BCAD-EF2E-ED48-8EB0-7FA10ED7AB39}" type="sibTrans" cxnId="{49DE799D-F643-4742-B3EA-CFA13418E709}">
      <dgm:prSet/>
      <dgm:spPr/>
      <dgm:t>
        <a:bodyPr/>
        <a:lstStyle/>
        <a:p>
          <a:endParaRPr lang="en-US"/>
        </a:p>
      </dgm:t>
    </dgm:pt>
    <dgm:pt modelId="{45CB8223-24EF-DA44-B0F7-261AFC2D85F1}">
      <dgm:prSet/>
      <dgm:spPr>
        <a:ln>
          <a:solidFill>
            <a:schemeClr val="tx1"/>
          </a:solidFill>
        </a:ln>
      </dgm:spPr>
      <dgm:t>
        <a:bodyPr/>
        <a:lstStyle/>
        <a:p>
          <a:pPr rtl="0"/>
          <a:r>
            <a:rPr lang="en-US" dirty="0" smtClean="0"/>
            <a:t>When a user enters a password, the hash of that password is compared to the stored hash value for verification</a:t>
          </a:r>
          <a:endParaRPr lang="en-US" dirty="0"/>
        </a:p>
      </dgm:t>
    </dgm:pt>
    <dgm:pt modelId="{19BDC7F9-204D-BC45-8712-C0E743B3E059}" type="parTrans" cxnId="{A293BFD2-4A86-2A45-A3A9-C86F624029B9}">
      <dgm:prSet/>
      <dgm:spPr/>
      <dgm:t>
        <a:bodyPr/>
        <a:lstStyle/>
        <a:p>
          <a:endParaRPr lang="en-US"/>
        </a:p>
      </dgm:t>
    </dgm:pt>
    <dgm:pt modelId="{6ACE365A-8EE6-3441-BC81-803990CBAA46}" type="sibTrans" cxnId="{A293BFD2-4A86-2A45-A3A9-C86F624029B9}">
      <dgm:prSet/>
      <dgm:spPr/>
      <dgm:t>
        <a:bodyPr/>
        <a:lstStyle/>
        <a:p>
          <a:endParaRPr lang="en-US"/>
        </a:p>
      </dgm:t>
    </dgm:pt>
    <dgm:pt modelId="{60DD25D4-1CB3-834F-9602-C41C798A7F4D}">
      <dgm:prSet/>
      <dgm:spPr>
        <a:ln>
          <a:solidFill>
            <a:schemeClr val="tx1"/>
          </a:solidFill>
        </a:ln>
      </dgm:spPr>
      <dgm:t>
        <a:bodyPr/>
        <a:lstStyle/>
        <a:p>
          <a:pPr rtl="0"/>
          <a:r>
            <a:rPr lang="en-US" dirty="0" smtClean="0"/>
            <a:t>This approach to password protection is used by most operating systems </a:t>
          </a:r>
          <a:endParaRPr lang="en-US" dirty="0"/>
        </a:p>
      </dgm:t>
    </dgm:pt>
    <dgm:pt modelId="{0A089693-76E9-7A4B-9148-82FE024D2EC8}" type="parTrans" cxnId="{B2C7D9A6-28D6-E24B-B4C0-759FBA866AAF}">
      <dgm:prSet/>
      <dgm:spPr/>
      <dgm:t>
        <a:bodyPr/>
        <a:lstStyle/>
        <a:p>
          <a:endParaRPr lang="en-US"/>
        </a:p>
      </dgm:t>
    </dgm:pt>
    <dgm:pt modelId="{05551EFB-9F83-2349-9014-87D3233C4975}" type="sibTrans" cxnId="{B2C7D9A6-28D6-E24B-B4C0-759FBA866AAF}">
      <dgm:prSet/>
      <dgm:spPr/>
      <dgm:t>
        <a:bodyPr/>
        <a:lstStyle/>
        <a:p>
          <a:endParaRPr lang="en-US"/>
        </a:p>
      </dgm:t>
    </dgm:pt>
    <dgm:pt modelId="{C6BFF961-4373-6E4D-90C3-1F201EBAB55E}">
      <dgm:prSet/>
      <dgm:spPr>
        <a:solidFill>
          <a:schemeClr val="bg1"/>
        </a:solidFill>
        <a:effectLst>
          <a:glow rad="101600">
            <a:schemeClr val="accent1">
              <a:alpha val="75000"/>
            </a:schemeClr>
          </a:glow>
          <a:softEdge rad="63500"/>
        </a:effectLst>
      </dgm:spPr>
      <dgm:t>
        <a:bodyPr/>
        <a:lstStyle/>
        <a:p>
          <a:pPr rtl="0"/>
          <a:r>
            <a:rPr lang="en-US" dirty="0" smtClean="0"/>
            <a:t>Can be used for intrusion and virus detection</a:t>
          </a:r>
          <a:endParaRPr lang="en-US" dirty="0"/>
        </a:p>
      </dgm:t>
    </dgm:pt>
    <dgm:pt modelId="{CF7868EC-A98C-5342-8873-CCCF7E182B9A}" type="parTrans" cxnId="{AD6F7AF3-0DDE-E540-947F-337A24E28EEE}">
      <dgm:prSet/>
      <dgm:spPr/>
      <dgm:t>
        <a:bodyPr/>
        <a:lstStyle/>
        <a:p>
          <a:endParaRPr lang="en-US"/>
        </a:p>
      </dgm:t>
    </dgm:pt>
    <dgm:pt modelId="{34C2C00B-100D-8548-88E7-E3DF6B3D1BCE}" type="sibTrans" cxnId="{AD6F7AF3-0DDE-E540-947F-337A24E28EEE}">
      <dgm:prSet/>
      <dgm:spPr/>
      <dgm:t>
        <a:bodyPr/>
        <a:lstStyle/>
        <a:p>
          <a:endParaRPr lang="en-US"/>
        </a:p>
      </dgm:t>
    </dgm:pt>
    <dgm:pt modelId="{E645E13A-A24E-6B48-B19F-89AFAD4995F2}">
      <dgm:prSet/>
      <dgm:spPr>
        <a:ln>
          <a:solidFill>
            <a:schemeClr val="tx1"/>
          </a:solidFill>
        </a:ln>
      </dgm:spPr>
      <dgm:t>
        <a:bodyPr/>
        <a:lstStyle/>
        <a:p>
          <a:pPr rtl="0"/>
          <a:r>
            <a:rPr lang="en-US" dirty="0" smtClean="0"/>
            <a:t>Store H(F) for each file on a system and secure the hash values</a:t>
          </a:r>
          <a:endParaRPr lang="en-US" dirty="0"/>
        </a:p>
      </dgm:t>
    </dgm:pt>
    <dgm:pt modelId="{59B39548-73D2-0249-A7C6-B778D02A4F88}" type="parTrans" cxnId="{42366A1C-2F6A-AE42-8B22-C9D6F383404B}">
      <dgm:prSet/>
      <dgm:spPr/>
      <dgm:t>
        <a:bodyPr/>
        <a:lstStyle/>
        <a:p>
          <a:endParaRPr lang="en-US"/>
        </a:p>
      </dgm:t>
    </dgm:pt>
    <dgm:pt modelId="{29313F91-225C-F043-8F8F-E6D2E14FAD7C}" type="sibTrans" cxnId="{42366A1C-2F6A-AE42-8B22-C9D6F383404B}">
      <dgm:prSet/>
      <dgm:spPr/>
      <dgm:t>
        <a:bodyPr/>
        <a:lstStyle/>
        <a:p>
          <a:endParaRPr lang="en-US"/>
        </a:p>
      </dgm:t>
    </dgm:pt>
    <dgm:pt modelId="{8A46D1A2-AE66-5545-B5C6-68A577BE8DFF}">
      <dgm:prSet/>
      <dgm:spPr>
        <a:ln>
          <a:solidFill>
            <a:schemeClr val="tx1"/>
          </a:solidFill>
        </a:ln>
      </dgm:spPr>
      <dgm:t>
        <a:bodyPr/>
        <a:lstStyle/>
        <a:p>
          <a:pPr rtl="0"/>
          <a:r>
            <a:rPr lang="en-US" dirty="0" smtClean="0"/>
            <a:t>One can later determine if a file has been modified by </a:t>
          </a:r>
          <a:r>
            <a:rPr lang="en-US" dirty="0" err="1" smtClean="0"/>
            <a:t>recomputing</a:t>
          </a:r>
          <a:r>
            <a:rPr lang="en-US" dirty="0" smtClean="0"/>
            <a:t> H(F) </a:t>
          </a:r>
          <a:endParaRPr lang="en-US" dirty="0"/>
        </a:p>
      </dgm:t>
    </dgm:pt>
    <dgm:pt modelId="{6024C005-E62C-944B-A18B-3CA93DF3F49C}" type="parTrans" cxnId="{CF9116B3-8426-9148-A34F-36CDAB7EE007}">
      <dgm:prSet/>
      <dgm:spPr/>
      <dgm:t>
        <a:bodyPr/>
        <a:lstStyle/>
        <a:p>
          <a:endParaRPr lang="en-US"/>
        </a:p>
      </dgm:t>
    </dgm:pt>
    <dgm:pt modelId="{DCC37FF7-A669-D344-BFD1-C182DC2A28CF}" type="sibTrans" cxnId="{CF9116B3-8426-9148-A34F-36CDAB7EE007}">
      <dgm:prSet/>
      <dgm:spPr/>
      <dgm:t>
        <a:bodyPr/>
        <a:lstStyle/>
        <a:p>
          <a:endParaRPr lang="en-US"/>
        </a:p>
      </dgm:t>
    </dgm:pt>
    <dgm:pt modelId="{35D04BC2-6AD2-EF4F-B93B-6DF04AE62FD4}">
      <dgm:prSet/>
      <dgm:spPr>
        <a:ln>
          <a:solidFill>
            <a:schemeClr val="tx1"/>
          </a:solidFill>
        </a:ln>
      </dgm:spPr>
      <dgm:t>
        <a:bodyPr/>
        <a:lstStyle/>
        <a:p>
          <a:pPr rtl="0"/>
          <a:r>
            <a:rPr lang="en-US" dirty="0" smtClean="0"/>
            <a:t>An intruder would need to change F without changing H(F)</a:t>
          </a:r>
          <a:endParaRPr lang="en-US" dirty="0"/>
        </a:p>
      </dgm:t>
    </dgm:pt>
    <dgm:pt modelId="{918F828C-F7CE-4245-BDE4-80D63A70B67C}" type="parTrans" cxnId="{01112895-96DA-4940-BC27-1C63CCAEFCFD}">
      <dgm:prSet/>
      <dgm:spPr/>
      <dgm:t>
        <a:bodyPr/>
        <a:lstStyle/>
        <a:p>
          <a:endParaRPr lang="en-US"/>
        </a:p>
      </dgm:t>
    </dgm:pt>
    <dgm:pt modelId="{D08FEB11-9159-CB47-A020-E7CE4A2E6A60}" type="sibTrans" cxnId="{01112895-96DA-4940-BC27-1C63CCAEFCFD}">
      <dgm:prSet/>
      <dgm:spPr/>
      <dgm:t>
        <a:bodyPr/>
        <a:lstStyle/>
        <a:p>
          <a:endParaRPr lang="en-US"/>
        </a:p>
      </dgm:t>
    </dgm:pt>
    <dgm:pt modelId="{C19458EB-338E-834D-9D24-B265F4C45145}">
      <dgm:prSet/>
      <dgm:spPr>
        <a:solidFill>
          <a:schemeClr val="bg1"/>
        </a:solidFill>
        <a:effectLst>
          <a:glow rad="101600">
            <a:schemeClr val="accent1">
              <a:alpha val="75000"/>
            </a:schemeClr>
          </a:glow>
          <a:softEdge rad="63500"/>
        </a:effectLst>
      </dgm:spPr>
      <dgm:t>
        <a:bodyPr/>
        <a:lstStyle/>
        <a:p>
          <a:pPr rtl="0"/>
          <a:r>
            <a:rPr lang="en-US" dirty="0" smtClean="0"/>
            <a:t>Can be used to construct a pseudorandom function (PRF) or a pseudorandom number generator (PRNG)</a:t>
          </a:r>
          <a:endParaRPr lang="en-US" dirty="0"/>
        </a:p>
      </dgm:t>
    </dgm:pt>
    <dgm:pt modelId="{053173A1-753A-0343-970C-5BE5BAB1D2EC}" type="parTrans" cxnId="{B52114E4-AA6B-0A40-AB14-D739C44CE811}">
      <dgm:prSet/>
      <dgm:spPr/>
      <dgm:t>
        <a:bodyPr/>
        <a:lstStyle/>
        <a:p>
          <a:endParaRPr lang="en-US"/>
        </a:p>
      </dgm:t>
    </dgm:pt>
    <dgm:pt modelId="{98381C18-658F-454A-ABED-C101412FD474}" type="sibTrans" cxnId="{B52114E4-AA6B-0A40-AB14-D739C44CE811}">
      <dgm:prSet/>
      <dgm:spPr/>
      <dgm:t>
        <a:bodyPr/>
        <a:lstStyle/>
        <a:p>
          <a:endParaRPr lang="en-US"/>
        </a:p>
      </dgm:t>
    </dgm:pt>
    <dgm:pt modelId="{A015E574-47A3-E944-B303-D53B4E1815CF}">
      <dgm:prSet/>
      <dgm:spPr>
        <a:ln>
          <a:solidFill>
            <a:schemeClr val="tx1"/>
          </a:solidFill>
        </a:ln>
      </dgm:spPr>
      <dgm:t>
        <a:bodyPr/>
        <a:lstStyle/>
        <a:p>
          <a:pPr rtl="0"/>
          <a:r>
            <a:rPr lang="en-US" dirty="0" smtClean="0"/>
            <a:t>A common application for a hash-based PRF is for the generation of symmetric keys</a:t>
          </a:r>
          <a:endParaRPr lang="en-US" dirty="0"/>
        </a:p>
      </dgm:t>
    </dgm:pt>
    <dgm:pt modelId="{D9B79708-16E5-A444-848C-4BDA40A631A6}" type="parTrans" cxnId="{AAF12A67-E486-CB4B-BE9C-858D90B6B82F}">
      <dgm:prSet/>
      <dgm:spPr/>
      <dgm:t>
        <a:bodyPr/>
        <a:lstStyle/>
        <a:p>
          <a:endParaRPr lang="en-US"/>
        </a:p>
      </dgm:t>
    </dgm:pt>
    <dgm:pt modelId="{ABB6F286-DC2D-F24A-A05D-7C2C2ACA01A9}" type="sibTrans" cxnId="{AAF12A67-E486-CB4B-BE9C-858D90B6B82F}">
      <dgm:prSet/>
      <dgm:spPr/>
      <dgm:t>
        <a:bodyPr/>
        <a:lstStyle/>
        <a:p>
          <a:endParaRPr lang="en-US"/>
        </a:p>
      </dgm:t>
    </dgm:pt>
    <dgm:pt modelId="{3A9DB640-426A-0648-828C-9459C8F29563}" type="pres">
      <dgm:prSet presAssocID="{F6EBDC1B-6146-8B4F-ADAA-B1BAE52EE31A}" presName="theList" presStyleCnt="0">
        <dgm:presLayoutVars>
          <dgm:dir/>
          <dgm:animLvl val="lvl"/>
          <dgm:resizeHandles val="exact"/>
        </dgm:presLayoutVars>
      </dgm:prSet>
      <dgm:spPr/>
      <dgm:t>
        <a:bodyPr/>
        <a:lstStyle/>
        <a:p>
          <a:endParaRPr lang="en-US"/>
        </a:p>
      </dgm:t>
    </dgm:pt>
    <dgm:pt modelId="{0E031654-D7E9-8E48-94E5-BBF8E3A21A9E}" type="pres">
      <dgm:prSet presAssocID="{2168749A-CCED-F94B-85DD-583BF6BB6ECA}" presName="compNode" presStyleCnt="0"/>
      <dgm:spPr/>
    </dgm:pt>
    <dgm:pt modelId="{1886384E-7F5E-0C46-B09E-DD5887B1D990}" type="pres">
      <dgm:prSet presAssocID="{2168749A-CCED-F94B-85DD-583BF6BB6ECA}" presName="aNode" presStyleLbl="bgShp" presStyleIdx="0" presStyleCnt="3"/>
      <dgm:spPr/>
      <dgm:t>
        <a:bodyPr/>
        <a:lstStyle/>
        <a:p>
          <a:endParaRPr lang="en-US"/>
        </a:p>
      </dgm:t>
    </dgm:pt>
    <dgm:pt modelId="{A4F68F0C-ADB1-7E4E-A35C-8C21154957C6}" type="pres">
      <dgm:prSet presAssocID="{2168749A-CCED-F94B-85DD-583BF6BB6ECA}" presName="textNode" presStyleLbl="bgShp" presStyleIdx="0" presStyleCnt="3"/>
      <dgm:spPr/>
      <dgm:t>
        <a:bodyPr/>
        <a:lstStyle/>
        <a:p>
          <a:endParaRPr lang="en-US"/>
        </a:p>
      </dgm:t>
    </dgm:pt>
    <dgm:pt modelId="{604D0E69-2C8A-FF4A-A767-DC104804CBE4}" type="pres">
      <dgm:prSet presAssocID="{2168749A-CCED-F94B-85DD-583BF6BB6ECA}" presName="compChildNode" presStyleCnt="0"/>
      <dgm:spPr/>
    </dgm:pt>
    <dgm:pt modelId="{3A6283B4-62BC-1642-8579-66480AFE9981}" type="pres">
      <dgm:prSet presAssocID="{2168749A-CCED-F94B-85DD-583BF6BB6ECA}" presName="theInnerList" presStyleCnt="0"/>
      <dgm:spPr/>
    </dgm:pt>
    <dgm:pt modelId="{9A5C8B54-E8B9-5144-A712-533FDFDCB980}" type="pres">
      <dgm:prSet presAssocID="{45CB8223-24EF-DA44-B0F7-261AFC2D85F1}" presName="childNode" presStyleLbl="node1" presStyleIdx="0" presStyleCnt="6">
        <dgm:presLayoutVars>
          <dgm:bulletEnabled val="1"/>
        </dgm:presLayoutVars>
      </dgm:prSet>
      <dgm:spPr/>
      <dgm:t>
        <a:bodyPr/>
        <a:lstStyle/>
        <a:p>
          <a:endParaRPr lang="en-US"/>
        </a:p>
      </dgm:t>
    </dgm:pt>
    <dgm:pt modelId="{EF5C0AB9-8408-B444-8622-D43C27D9DAFC}" type="pres">
      <dgm:prSet presAssocID="{45CB8223-24EF-DA44-B0F7-261AFC2D85F1}" presName="aSpace2" presStyleCnt="0"/>
      <dgm:spPr/>
    </dgm:pt>
    <dgm:pt modelId="{32190510-28D4-564D-8C61-CA1C4E71FFDA}" type="pres">
      <dgm:prSet presAssocID="{60DD25D4-1CB3-834F-9602-C41C798A7F4D}" presName="childNode" presStyleLbl="node1" presStyleIdx="1" presStyleCnt="6">
        <dgm:presLayoutVars>
          <dgm:bulletEnabled val="1"/>
        </dgm:presLayoutVars>
      </dgm:prSet>
      <dgm:spPr/>
      <dgm:t>
        <a:bodyPr/>
        <a:lstStyle/>
        <a:p>
          <a:endParaRPr lang="en-US"/>
        </a:p>
      </dgm:t>
    </dgm:pt>
    <dgm:pt modelId="{0A2909FE-8B7B-FD4B-80C1-8E30337A1613}" type="pres">
      <dgm:prSet presAssocID="{2168749A-CCED-F94B-85DD-583BF6BB6ECA}" presName="aSpace" presStyleCnt="0"/>
      <dgm:spPr/>
    </dgm:pt>
    <dgm:pt modelId="{FA2DD86E-B6D3-E94E-958E-153B47809AD4}" type="pres">
      <dgm:prSet presAssocID="{C6BFF961-4373-6E4D-90C3-1F201EBAB55E}" presName="compNode" presStyleCnt="0"/>
      <dgm:spPr/>
    </dgm:pt>
    <dgm:pt modelId="{5F7C211F-9042-EC43-AF3D-42BEB42044BE}" type="pres">
      <dgm:prSet presAssocID="{C6BFF961-4373-6E4D-90C3-1F201EBAB55E}" presName="aNode" presStyleLbl="bgShp" presStyleIdx="1" presStyleCnt="3"/>
      <dgm:spPr/>
      <dgm:t>
        <a:bodyPr/>
        <a:lstStyle/>
        <a:p>
          <a:endParaRPr lang="en-US"/>
        </a:p>
      </dgm:t>
    </dgm:pt>
    <dgm:pt modelId="{42B7F9B9-8348-0C4D-AC9B-CC66D458F7FF}" type="pres">
      <dgm:prSet presAssocID="{C6BFF961-4373-6E4D-90C3-1F201EBAB55E}" presName="textNode" presStyleLbl="bgShp" presStyleIdx="1" presStyleCnt="3"/>
      <dgm:spPr/>
      <dgm:t>
        <a:bodyPr/>
        <a:lstStyle/>
        <a:p>
          <a:endParaRPr lang="en-US"/>
        </a:p>
      </dgm:t>
    </dgm:pt>
    <dgm:pt modelId="{268DBC68-748D-B043-B027-807A4CC41A44}" type="pres">
      <dgm:prSet presAssocID="{C6BFF961-4373-6E4D-90C3-1F201EBAB55E}" presName="compChildNode" presStyleCnt="0"/>
      <dgm:spPr/>
    </dgm:pt>
    <dgm:pt modelId="{0E727FDF-35A6-7145-B311-ECCC0E742A36}" type="pres">
      <dgm:prSet presAssocID="{C6BFF961-4373-6E4D-90C3-1F201EBAB55E}" presName="theInnerList" presStyleCnt="0"/>
      <dgm:spPr/>
    </dgm:pt>
    <dgm:pt modelId="{BB3EEB33-7471-3C46-B37A-EF306DC11397}" type="pres">
      <dgm:prSet presAssocID="{E645E13A-A24E-6B48-B19F-89AFAD4995F2}" presName="childNode" presStyleLbl="node1" presStyleIdx="2" presStyleCnt="6">
        <dgm:presLayoutVars>
          <dgm:bulletEnabled val="1"/>
        </dgm:presLayoutVars>
      </dgm:prSet>
      <dgm:spPr/>
      <dgm:t>
        <a:bodyPr/>
        <a:lstStyle/>
        <a:p>
          <a:endParaRPr lang="en-US"/>
        </a:p>
      </dgm:t>
    </dgm:pt>
    <dgm:pt modelId="{B6AADDC7-19A1-E046-8D58-2090353C4FC2}" type="pres">
      <dgm:prSet presAssocID="{E645E13A-A24E-6B48-B19F-89AFAD4995F2}" presName="aSpace2" presStyleCnt="0"/>
      <dgm:spPr/>
    </dgm:pt>
    <dgm:pt modelId="{219509CF-B5AE-824C-9137-90FE6F41E897}" type="pres">
      <dgm:prSet presAssocID="{8A46D1A2-AE66-5545-B5C6-68A577BE8DFF}" presName="childNode" presStyleLbl="node1" presStyleIdx="3" presStyleCnt="6">
        <dgm:presLayoutVars>
          <dgm:bulletEnabled val="1"/>
        </dgm:presLayoutVars>
      </dgm:prSet>
      <dgm:spPr/>
      <dgm:t>
        <a:bodyPr/>
        <a:lstStyle/>
        <a:p>
          <a:endParaRPr lang="en-US"/>
        </a:p>
      </dgm:t>
    </dgm:pt>
    <dgm:pt modelId="{E0CE05AF-A9AC-F34D-BAE5-F9BF37374EDB}" type="pres">
      <dgm:prSet presAssocID="{8A46D1A2-AE66-5545-B5C6-68A577BE8DFF}" presName="aSpace2" presStyleCnt="0"/>
      <dgm:spPr/>
    </dgm:pt>
    <dgm:pt modelId="{BF798EF9-4DCA-F54E-BDEA-C66F968FF331}" type="pres">
      <dgm:prSet presAssocID="{35D04BC2-6AD2-EF4F-B93B-6DF04AE62FD4}" presName="childNode" presStyleLbl="node1" presStyleIdx="4" presStyleCnt="6">
        <dgm:presLayoutVars>
          <dgm:bulletEnabled val="1"/>
        </dgm:presLayoutVars>
      </dgm:prSet>
      <dgm:spPr/>
      <dgm:t>
        <a:bodyPr/>
        <a:lstStyle/>
        <a:p>
          <a:endParaRPr lang="en-US"/>
        </a:p>
      </dgm:t>
    </dgm:pt>
    <dgm:pt modelId="{A051A7FC-48BE-1849-81A6-2DCDABBA10D4}" type="pres">
      <dgm:prSet presAssocID="{C6BFF961-4373-6E4D-90C3-1F201EBAB55E}" presName="aSpace" presStyleCnt="0"/>
      <dgm:spPr/>
    </dgm:pt>
    <dgm:pt modelId="{194E2B3A-3D7A-354B-B54E-F148D5E0D04C}" type="pres">
      <dgm:prSet presAssocID="{C19458EB-338E-834D-9D24-B265F4C45145}" presName="compNode" presStyleCnt="0"/>
      <dgm:spPr/>
    </dgm:pt>
    <dgm:pt modelId="{847E0B4C-8D6D-244B-9DA0-6F3A49E346AE}" type="pres">
      <dgm:prSet presAssocID="{C19458EB-338E-834D-9D24-B265F4C45145}" presName="aNode" presStyleLbl="bgShp" presStyleIdx="2" presStyleCnt="3"/>
      <dgm:spPr/>
      <dgm:t>
        <a:bodyPr/>
        <a:lstStyle/>
        <a:p>
          <a:endParaRPr lang="en-US"/>
        </a:p>
      </dgm:t>
    </dgm:pt>
    <dgm:pt modelId="{2F0FD1B9-6F06-5F43-8A4B-220409073675}" type="pres">
      <dgm:prSet presAssocID="{C19458EB-338E-834D-9D24-B265F4C45145}" presName="textNode" presStyleLbl="bgShp" presStyleIdx="2" presStyleCnt="3"/>
      <dgm:spPr/>
      <dgm:t>
        <a:bodyPr/>
        <a:lstStyle/>
        <a:p>
          <a:endParaRPr lang="en-US"/>
        </a:p>
      </dgm:t>
    </dgm:pt>
    <dgm:pt modelId="{835EDF3B-C9A5-3246-9510-75B3D6732884}" type="pres">
      <dgm:prSet presAssocID="{C19458EB-338E-834D-9D24-B265F4C45145}" presName="compChildNode" presStyleCnt="0"/>
      <dgm:spPr/>
    </dgm:pt>
    <dgm:pt modelId="{D37A1B7D-60C9-C140-B7DD-4859D7571AC8}" type="pres">
      <dgm:prSet presAssocID="{C19458EB-338E-834D-9D24-B265F4C45145}" presName="theInnerList" presStyleCnt="0"/>
      <dgm:spPr/>
    </dgm:pt>
    <dgm:pt modelId="{2DE2D63A-4790-D443-97AA-DFD90F9B3785}" type="pres">
      <dgm:prSet presAssocID="{A015E574-47A3-E944-B303-D53B4E1815CF}" presName="childNode" presStyleLbl="node1" presStyleIdx="5" presStyleCnt="6">
        <dgm:presLayoutVars>
          <dgm:bulletEnabled val="1"/>
        </dgm:presLayoutVars>
      </dgm:prSet>
      <dgm:spPr/>
      <dgm:t>
        <a:bodyPr/>
        <a:lstStyle/>
        <a:p>
          <a:endParaRPr lang="en-US"/>
        </a:p>
      </dgm:t>
    </dgm:pt>
  </dgm:ptLst>
  <dgm:cxnLst>
    <dgm:cxn modelId="{CF9116B3-8426-9148-A34F-36CDAB7EE007}" srcId="{C6BFF961-4373-6E4D-90C3-1F201EBAB55E}" destId="{8A46D1A2-AE66-5545-B5C6-68A577BE8DFF}" srcOrd="1" destOrd="0" parTransId="{6024C005-E62C-944B-A18B-3CA93DF3F49C}" sibTransId="{DCC37FF7-A669-D344-BFD1-C182DC2A28CF}"/>
    <dgm:cxn modelId="{A293BFD2-4A86-2A45-A3A9-C86F624029B9}" srcId="{2168749A-CCED-F94B-85DD-583BF6BB6ECA}" destId="{45CB8223-24EF-DA44-B0F7-261AFC2D85F1}" srcOrd="0" destOrd="0" parTransId="{19BDC7F9-204D-BC45-8712-C0E743B3E059}" sibTransId="{6ACE365A-8EE6-3441-BC81-803990CBAA46}"/>
    <dgm:cxn modelId="{FF59658C-767D-4D36-BFE5-F5FB243EEE08}" type="presOf" srcId="{2168749A-CCED-F94B-85DD-583BF6BB6ECA}" destId="{1886384E-7F5E-0C46-B09E-DD5887B1D990}" srcOrd="0" destOrd="0" presId="urn:microsoft.com/office/officeart/2005/8/layout/lProcess2"/>
    <dgm:cxn modelId="{AD6F7AF3-0DDE-E540-947F-337A24E28EEE}" srcId="{F6EBDC1B-6146-8B4F-ADAA-B1BAE52EE31A}" destId="{C6BFF961-4373-6E4D-90C3-1F201EBAB55E}" srcOrd="1" destOrd="0" parTransId="{CF7868EC-A98C-5342-8873-CCCF7E182B9A}" sibTransId="{34C2C00B-100D-8548-88E7-E3DF6B3D1BCE}"/>
    <dgm:cxn modelId="{F04F4D17-1A77-41C9-89F5-86C696598AA9}" type="presOf" srcId="{2168749A-CCED-F94B-85DD-583BF6BB6ECA}" destId="{A4F68F0C-ADB1-7E4E-A35C-8C21154957C6}" srcOrd="1" destOrd="0" presId="urn:microsoft.com/office/officeart/2005/8/layout/lProcess2"/>
    <dgm:cxn modelId="{1F094733-FA29-4D81-9B18-C1678F408F15}" type="presOf" srcId="{C6BFF961-4373-6E4D-90C3-1F201EBAB55E}" destId="{5F7C211F-9042-EC43-AF3D-42BEB42044BE}" srcOrd="0" destOrd="0" presId="urn:microsoft.com/office/officeart/2005/8/layout/lProcess2"/>
    <dgm:cxn modelId="{8A688D88-DDC7-4E87-BBDE-0BBAF01BA8D9}" type="presOf" srcId="{C6BFF961-4373-6E4D-90C3-1F201EBAB55E}" destId="{42B7F9B9-8348-0C4D-AC9B-CC66D458F7FF}" srcOrd="1" destOrd="0" presId="urn:microsoft.com/office/officeart/2005/8/layout/lProcess2"/>
    <dgm:cxn modelId="{6C63039E-DEB9-45C1-95F5-EA1D66F635E7}" type="presOf" srcId="{E645E13A-A24E-6B48-B19F-89AFAD4995F2}" destId="{BB3EEB33-7471-3C46-B37A-EF306DC11397}" srcOrd="0" destOrd="0" presId="urn:microsoft.com/office/officeart/2005/8/layout/lProcess2"/>
    <dgm:cxn modelId="{49DE799D-F643-4742-B3EA-CFA13418E709}" srcId="{F6EBDC1B-6146-8B4F-ADAA-B1BAE52EE31A}" destId="{2168749A-CCED-F94B-85DD-583BF6BB6ECA}" srcOrd="0" destOrd="0" parTransId="{6C916D29-5426-E845-97F0-AA734D75502E}" sibTransId="{2666BCAD-EF2E-ED48-8EB0-7FA10ED7AB39}"/>
    <dgm:cxn modelId="{DCFBEE93-E9FE-4CA9-AE15-CEA7646AA9C6}" type="presOf" srcId="{C19458EB-338E-834D-9D24-B265F4C45145}" destId="{847E0B4C-8D6D-244B-9DA0-6F3A49E346AE}" srcOrd="0" destOrd="0" presId="urn:microsoft.com/office/officeart/2005/8/layout/lProcess2"/>
    <dgm:cxn modelId="{B2C7D9A6-28D6-E24B-B4C0-759FBA866AAF}" srcId="{2168749A-CCED-F94B-85DD-583BF6BB6ECA}" destId="{60DD25D4-1CB3-834F-9602-C41C798A7F4D}" srcOrd="1" destOrd="0" parTransId="{0A089693-76E9-7A4B-9148-82FE024D2EC8}" sibTransId="{05551EFB-9F83-2349-9014-87D3233C4975}"/>
    <dgm:cxn modelId="{B52114E4-AA6B-0A40-AB14-D739C44CE811}" srcId="{F6EBDC1B-6146-8B4F-ADAA-B1BAE52EE31A}" destId="{C19458EB-338E-834D-9D24-B265F4C45145}" srcOrd="2" destOrd="0" parTransId="{053173A1-753A-0343-970C-5BE5BAB1D2EC}" sibTransId="{98381C18-658F-454A-ABED-C101412FD474}"/>
    <dgm:cxn modelId="{EFA74FFE-1C43-431C-9EEE-9D25C46172B5}" type="presOf" srcId="{A015E574-47A3-E944-B303-D53B4E1815CF}" destId="{2DE2D63A-4790-D443-97AA-DFD90F9B3785}" srcOrd="0" destOrd="0" presId="urn:microsoft.com/office/officeart/2005/8/layout/lProcess2"/>
    <dgm:cxn modelId="{9CBEBB00-15E8-4FFC-8953-3DDF8CC5C704}" type="presOf" srcId="{35D04BC2-6AD2-EF4F-B93B-6DF04AE62FD4}" destId="{BF798EF9-4DCA-F54E-BDEA-C66F968FF331}" srcOrd="0" destOrd="0" presId="urn:microsoft.com/office/officeart/2005/8/layout/lProcess2"/>
    <dgm:cxn modelId="{42366A1C-2F6A-AE42-8B22-C9D6F383404B}" srcId="{C6BFF961-4373-6E4D-90C3-1F201EBAB55E}" destId="{E645E13A-A24E-6B48-B19F-89AFAD4995F2}" srcOrd="0" destOrd="0" parTransId="{59B39548-73D2-0249-A7C6-B778D02A4F88}" sibTransId="{29313F91-225C-F043-8F8F-E6D2E14FAD7C}"/>
    <dgm:cxn modelId="{4CE3E2E7-398E-43E1-921E-35FE8453B8EE}" type="presOf" srcId="{C19458EB-338E-834D-9D24-B265F4C45145}" destId="{2F0FD1B9-6F06-5F43-8A4B-220409073675}" srcOrd="1" destOrd="0" presId="urn:microsoft.com/office/officeart/2005/8/layout/lProcess2"/>
    <dgm:cxn modelId="{01112895-96DA-4940-BC27-1C63CCAEFCFD}" srcId="{C6BFF961-4373-6E4D-90C3-1F201EBAB55E}" destId="{35D04BC2-6AD2-EF4F-B93B-6DF04AE62FD4}" srcOrd="2" destOrd="0" parTransId="{918F828C-F7CE-4245-BDE4-80D63A70B67C}" sibTransId="{D08FEB11-9159-CB47-A020-E7CE4A2E6A60}"/>
    <dgm:cxn modelId="{170A3AFA-50C5-4F2E-8DD0-EE08282E4524}" type="presOf" srcId="{60DD25D4-1CB3-834F-9602-C41C798A7F4D}" destId="{32190510-28D4-564D-8C61-CA1C4E71FFDA}" srcOrd="0" destOrd="0" presId="urn:microsoft.com/office/officeart/2005/8/layout/lProcess2"/>
    <dgm:cxn modelId="{699BD8C4-40F3-4826-8A9C-9188FA77783F}" type="presOf" srcId="{45CB8223-24EF-DA44-B0F7-261AFC2D85F1}" destId="{9A5C8B54-E8B9-5144-A712-533FDFDCB980}" srcOrd="0" destOrd="0" presId="urn:microsoft.com/office/officeart/2005/8/layout/lProcess2"/>
    <dgm:cxn modelId="{AAF12A67-E486-CB4B-BE9C-858D90B6B82F}" srcId="{C19458EB-338E-834D-9D24-B265F4C45145}" destId="{A015E574-47A3-E944-B303-D53B4E1815CF}" srcOrd="0" destOrd="0" parTransId="{D9B79708-16E5-A444-848C-4BDA40A631A6}" sibTransId="{ABB6F286-DC2D-F24A-A05D-7C2C2ACA01A9}"/>
    <dgm:cxn modelId="{4A05503B-E39A-4D7C-8A9E-62757554420D}" type="presOf" srcId="{F6EBDC1B-6146-8B4F-ADAA-B1BAE52EE31A}" destId="{3A9DB640-426A-0648-828C-9459C8F29563}" srcOrd="0" destOrd="0" presId="urn:microsoft.com/office/officeart/2005/8/layout/lProcess2"/>
    <dgm:cxn modelId="{5C235CBB-8568-4546-AA19-8661A94AA5C7}" type="presOf" srcId="{8A46D1A2-AE66-5545-B5C6-68A577BE8DFF}" destId="{219509CF-B5AE-824C-9137-90FE6F41E897}" srcOrd="0" destOrd="0" presId="urn:microsoft.com/office/officeart/2005/8/layout/lProcess2"/>
    <dgm:cxn modelId="{BBFFE05E-6054-4299-B788-3345A42D731E}" type="presParOf" srcId="{3A9DB640-426A-0648-828C-9459C8F29563}" destId="{0E031654-D7E9-8E48-94E5-BBF8E3A21A9E}" srcOrd="0" destOrd="0" presId="urn:microsoft.com/office/officeart/2005/8/layout/lProcess2"/>
    <dgm:cxn modelId="{E6B3313B-FA7F-4764-B780-C1E197222633}" type="presParOf" srcId="{0E031654-D7E9-8E48-94E5-BBF8E3A21A9E}" destId="{1886384E-7F5E-0C46-B09E-DD5887B1D990}" srcOrd="0" destOrd="0" presId="urn:microsoft.com/office/officeart/2005/8/layout/lProcess2"/>
    <dgm:cxn modelId="{D0D403CD-9E04-4040-A8B9-EB6FE3C853E2}" type="presParOf" srcId="{0E031654-D7E9-8E48-94E5-BBF8E3A21A9E}" destId="{A4F68F0C-ADB1-7E4E-A35C-8C21154957C6}" srcOrd="1" destOrd="0" presId="urn:microsoft.com/office/officeart/2005/8/layout/lProcess2"/>
    <dgm:cxn modelId="{94819951-5454-4DC3-9C8E-641AA0A82A5D}" type="presParOf" srcId="{0E031654-D7E9-8E48-94E5-BBF8E3A21A9E}" destId="{604D0E69-2C8A-FF4A-A767-DC104804CBE4}" srcOrd="2" destOrd="0" presId="urn:microsoft.com/office/officeart/2005/8/layout/lProcess2"/>
    <dgm:cxn modelId="{7304EE5F-7AC2-4F39-9B3F-869118BFC385}" type="presParOf" srcId="{604D0E69-2C8A-FF4A-A767-DC104804CBE4}" destId="{3A6283B4-62BC-1642-8579-66480AFE9981}" srcOrd="0" destOrd="0" presId="urn:microsoft.com/office/officeart/2005/8/layout/lProcess2"/>
    <dgm:cxn modelId="{E6094727-07C7-4248-9A44-159FC1B924EC}" type="presParOf" srcId="{3A6283B4-62BC-1642-8579-66480AFE9981}" destId="{9A5C8B54-E8B9-5144-A712-533FDFDCB980}" srcOrd="0" destOrd="0" presId="urn:microsoft.com/office/officeart/2005/8/layout/lProcess2"/>
    <dgm:cxn modelId="{F8329B50-A1E1-438C-B827-5C3462EB06CA}" type="presParOf" srcId="{3A6283B4-62BC-1642-8579-66480AFE9981}" destId="{EF5C0AB9-8408-B444-8622-D43C27D9DAFC}" srcOrd="1" destOrd="0" presId="urn:microsoft.com/office/officeart/2005/8/layout/lProcess2"/>
    <dgm:cxn modelId="{AD0E7445-7453-41A4-A71E-C46E0CF50F2B}" type="presParOf" srcId="{3A6283B4-62BC-1642-8579-66480AFE9981}" destId="{32190510-28D4-564D-8C61-CA1C4E71FFDA}" srcOrd="2" destOrd="0" presId="urn:microsoft.com/office/officeart/2005/8/layout/lProcess2"/>
    <dgm:cxn modelId="{247881B4-2372-47C5-A965-9DEAB1366FF1}" type="presParOf" srcId="{3A9DB640-426A-0648-828C-9459C8F29563}" destId="{0A2909FE-8B7B-FD4B-80C1-8E30337A1613}" srcOrd="1" destOrd="0" presId="urn:microsoft.com/office/officeart/2005/8/layout/lProcess2"/>
    <dgm:cxn modelId="{6288BA04-068B-47AB-BE00-7AC5E99696B9}" type="presParOf" srcId="{3A9DB640-426A-0648-828C-9459C8F29563}" destId="{FA2DD86E-B6D3-E94E-958E-153B47809AD4}" srcOrd="2" destOrd="0" presId="urn:microsoft.com/office/officeart/2005/8/layout/lProcess2"/>
    <dgm:cxn modelId="{79B127B2-A41D-477E-8861-8F17BE16F5F1}" type="presParOf" srcId="{FA2DD86E-B6D3-E94E-958E-153B47809AD4}" destId="{5F7C211F-9042-EC43-AF3D-42BEB42044BE}" srcOrd="0" destOrd="0" presId="urn:microsoft.com/office/officeart/2005/8/layout/lProcess2"/>
    <dgm:cxn modelId="{AB3EFDE5-E8AD-4DB8-B299-50DFC4275EEE}" type="presParOf" srcId="{FA2DD86E-B6D3-E94E-958E-153B47809AD4}" destId="{42B7F9B9-8348-0C4D-AC9B-CC66D458F7FF}" srcOrd="1" destOrd="0" presId="urn:microsoft.com/office/officeart/2005/8/layout/lProcess2"/>
    <dgm:cxn modelId="{9EC7C04A-61BF-478F-B97A-5A20611FA5FE}" type="presParOf" srcId="{FA2DD86E-B6D3-E94E-958E-153B47809AD4}" destId="{268DBC68-748D-B043-B027-807A4CC41A44}" srcOrd="2" destOrd="0" presId="urn:microsoft.com/office/officeart/2005/8/layout/lProcess2"/>
    <dgm:cxn modelId="{55CCAE80-74CB-4E93-995D-548230396BBD}" type="presParOf" srcId="{268DBC68-748D-B043-B027-807A4CC41A44}" destId="{0E727FDF-35A6-7145-B311-ECCC0E742A36}" srcOrd="0" destOrd="0" presId="urn:microsoft.com/office/officeart/2005/8/layout/lProcess2"/>
    <dgm:cxn modelId="{3CB0EDCC-A2FC-4A65-A3BE-365A0D1F5075}" type="presParOf" srcId="{0E727FDF-35A6-7145-B311-ECCC0E742A36}" destId="{BB3EEB33-7471-3C46-B37A-EF306DC11397}" srcOrd="0" destOrd="0" presId="urn:microsoft.com/office/officeart/2005/8/layout/lProcess2"/>
    <dgm:cxn modelId="{82FE16E5-DFDF-4998-B5A5-DE7E0ABA2E74}" type="presParOf" srcId="{0E727FDF-35A6-7145-B311-ECCC0E742A36}" destId="{B6AADDC7-19A1-E046-8D58-2090353C4FC2}" srcOrd="1" destOrd="0" presId="urn:microsoft.com/office/officeart/2005/8/layout/lProcess2"/>
    <dgm:cxn modelId="{AD5DB9CB-BFC0-4159-BD65-BB557C861061}" type="presParOf" srcId="{0E727FDF-35A6-7145-B311-ECCC0E742A36}" destId="{219509CF-B5AE-824C-9137-90FE6F41E897}" srcOrd="2" destOrd="0" presId="urn:microsoft.com/office/officeart/2005/8/layout/lProcess2"/>
    <dgm:cxn modelId="{2A8163C7-7A93-4F34-94AC-298A2F08B426}" type="presParOf" srcId="{0E727FDF-35A6-7145-B311-ECCC0E742A36}" destId="{E0CE05AF-A9AC-F34D-BAE5-F9BF37374EDB}" srcOrd="3" destOrd="0" presId="urn:microsoft.com/office/officeart/2005/8/layout/lProcess2"/>
    <dgm:cxn modelId="{3BF95351-B3D4-4805-98DD-F714773F2D5C}" type="presParOf" srcId="{0E727FDF-35A6-7145-B311-ECCC0E742A36}" destId="{BF798EF9-4DCA-F54E-BDEA-C66F968FF331}" srcOrd="4" destOrd="0" presId="urn:microsoft.com/office/officeart/2005/8/layout/lProcess2"/>
    <dgm:cxn modelId="{9685EC08-6881-4C80-8F70-2134F736AB25}" type="presParOf" srcId="{3A9DB640-426A-0648-828C-9459C8F29563}" destId="{A051A7FC-48BE-1849-81A6-2DCDABBA10D4}" srcOrd="3" destOrd="0" presId="urn:microsoft.com/office/officeart/2005/8/layout/lProcess2"/>
    <dgm:cxn modelId="{93BC883F-71F2-4117-8D91-EB538D6C2AD8}" type="presParOf" srcId="{3A9DB640-426A-0648-828C-9459C8F29563}" destId="{194E2B3A-3D7A-354B-B54E-F148D5E0D04C}" srcOrd="4" destOrd="0" presId="urn:microsoft.com/office/officeart/2005/8/layout/lProcess2"/>
    <dgm:cxn modelId="{2596C9FA-306F-45B4-AD78-FBC4FF450112}" type="presParOf" srcId="{194E2B3A-3D7A-354B-B54E-F148D5E0D04C}" destId="{847E0B4C-8D6D-244B-9DA0-6F3A49E346AE}" srcOrd="0" destOrd="0" presId="urn:microsoft.com/office/officeart/2005/8/layout/lProcess2"/>
    <dgm:cxn modelId="{92BAD30E-6114-4B71-9E50-3006433C71A2}" type="presParOf" srcId="{194E2B3A-3D7A-354B-B54E-F148D5E0D04C}" destId="{2F0FD1B9-6F06-5F43-8A4B-220409073675}" srcOrd="1" destOrd="0" presId="urn:microsoft.com/office/officeart/2005/8/layout/lProcess2"/>
    <dgm:cxn modelId="{213F9078-F2E6-45C1-AF67-DBDF9CE23B8F}" type="presParOf" srcId="{194E2B3A-3D7A-354B-B54E-F148D5E0D04C}" destId="{835EDF3B-C9A5-3246-9510-75B3D6732884}" srcOrd="2" destOrd="0" presId="urn:microsoft.com/office/officeart/2005/8/layout/lProcess2"/>
    <dgm:cxn modelId="{5B0C2401-A6F7-4DF9-B33B-2A8ABEC09DEE}" type="presParOf" srcId="{835EDF3B-C9A5-3246-9510-75B3D6732884}" destId="{D37A1B7D-60C9-C140-B7DD-4859D7571AC8}" srcOrd="0" destOrd="0" presId="urn:microsoft.com/office/officeart/2005/8/layout/lProcess2"/>
    <dgm:cxn modelId="{B9C43E0E-F21E-44D8-A700-243E93526137}" type="presParOf" srcId="{D37A1B7D-60C9-C140-B7DD-4859D7571AC8}" destId="{2DE2D63A-4790-D443-97AA-DFD90F9B3785}"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58C3BC-FC5A-EF44-A06F-C9156D9901F6}" type="doc">
      <dgm:prSet loTypeId="urn:microsoft.com/office/officeart/2005/8/layout/cycle5" loCatId="cycle" qsTypeId="urn:microsoft.com/office/officeart/2005/8/quickstyle/simple4" qsCatId="simple" csTypeId="urn:microsoft.com/office/officeart/2005/8/colors/accent1_2" csCatId="accent1" phldr="1"/>
      <dgm:spPr/>
      <dgm:t>
        <a:bodyPr/>
        <a:lstStyle/>
        <a:p>
          <a:endParaRPr lang="en-US"/>
        </a:p>
      </dgm:t>
    </dgm:pt>
    <dgm:pt modelId="{B23090A6-CDD9-AA4D-94D3-607B5E5417F0}">
      <dgm:prSet custT="1"/>
      <dgm:spPr>
        <a:solidFill>
          <a:schemeClr val="bg1"/>
        </a:solidFill>
        <a:ln>
          <a:solidFill>
            <a:schemeClr val="accent3"/>
          </a:solidFill>
        </a:ln>
      </dgm:spPr>
      <dgm:t>
        <a:bodyPr/>
        <a:lstStyle/>
        <a:p>
          <a:pPr rtl="0"/>
          <a:r>
            <a:rPr lang="en-US" sz="1600" b="1" i="0" dirty="0" smtClean="0">
              <a:solidFill>
                <a:schemeClr val="tx1"/>
              </a:solidFill>
            </a:rPr>
            <a:t>SHA-1 has not yet been "broken”</a:t>
          </a:r>
          <a:endParaRPr lang="en-US" sz="1600" b="1" i="0" dirty="0">
            <a:solidFill>
              <a:schemeClr val="tx1"/>
            </a:solidFill>
          </a:endParaRPr>
        </a:p>
      </dgm:t>
    </dgm:pt>
    <dgm:pt modelId="{340C0904-40E8-4444-9DD2-CB615B1AF9A4}" type="parTrans" cxnId="{A843E724-9596-3A40-87C1-545C058EE6D6}">
      <dgm:prSet/>
      <dgm:spPr/>
      <dgm:t>
        <a:bodyPr/>
        <a:lstStyle/>
        <a:p>
          <a:endParaRPr lang="en-US"/>
        </a:p>
      </dgm:t>
    </dgm:pt>
    <dgm:pt modelId="{126F67C4-9A61-3847-83D6-7056D217DDA0}" type="sibTrans" cxnId="{A843E724-9596-3A40-87C1-545C058EE6D6}">
      <dgm:prSet/>
      <dgm:spPr>
        <a:ln w="76200"/>
      </dgm:spPr>
      <dgm:t>
        <a:bodyPr/>
        <a:lstStyle/>
        <a:p>
          <a:endParaRPr lang="en-US"/>
        </a:p>
      </dgm:t>
    </dgm:pt>
    <dgm:pt modelId="{CA48A05E-0B7C-7E4F-ABCC-996B1E5555C7}">
      <dgm:prSet custT="1"/>
      <dgm:spPr>
        <a:solidFill>
          <a:schemeClr val="bg1"/>
        </a:solidFill>
        <a:ln>
          <a:solidFill>
            <a:schemeClr val="accent3"/>
          </a:solidFill>
        </a:ln>
      </dgm:spPr>
      <dgm:t>
        <a:bodyPr/>
        <a:lstStyle/>
        <a:p>
          <a:pPr rtl="0"/>
          <a:r>
            <a:rPr lang="en-US" sz="1600" b="1" i="0" dirty="0" smtClean="0">
              <a:solidFill>
                <a:schemeClr val="tx1"/>
              </a:solidFill>
            </a:rPr>
            <a:t>No one has demonstrated a technique for producing collisions in a practical amount of time</a:t>
          </a:r>
          <a:endParaRPr lang="en-US" sz="1600" b="1" i="0" dirty="0">
            <a:solidFill>
              <a:schemeClr val="tx1"/>
            </a:solidFill>
          </a:endParaRPr>
        </a:p>
      </dgm:t>
    </dgm:pt>
    <dgm:pt modelId="{126CB11A-064E-2E4B-9BD7-5FC3C6149A7A}" type="parTrans" cxnId="{1115A795-87AD-3542-9B33-12279A8C4ED1}">
      <dgm:prSet/>
      <dgm:spPr/>
      <dgm:t>
        <a:bodyPr/>
        <a:lstStyle/>
        <a:p>
          <a:endParaRPr lang="en-US"/>
        </a:p>
      </dgm:t>
    </dgm:pt>
    <dgm:pt modelId="{34E440C3-2702-924E-98BF-9B527E6B1277}" type="sibTrans" cxnId="{1115A795-87AD-3542-9B33-12279A8C4ED1}">
      <dgm:prSet/>
      <dgm:spPr/>
      <dgm:t>
        <a:bodyPr/>
        <a:lstStyle/>
        <a:p>
          <a:endParaRPr lang="en-US"/>
        </a:p>
      </dgm:t>
    </dgm:pt>
    <dgm:pt modelId="{1C24CE7F-07E9-1841-9A44-3D07361E51FB}">
      <dgm:prSet custT="1"/>
      <dgm:spPr>
        <a:solidFill>
          <a:schemeClr val="bg1"/>
        </a:solidFill>
        <a:ln>
          <a:solidFill>
            <a:schemeClr val="accent3"/>
          </a:solidFill>
        </a:ln>
      </dgm:spPr>
      <dgm:t>
        <a:bodyPr/>
        <a:lstStyle/>
        <a:p>
          <a:pPr rtl="0"/>
          <a:r>
            <a:rPr lang="en-US" sz="1600" b="1" i="0" dirty="0" smtClean="0">
              <a:solidFill>
                <a:schemeClr val="tx1"/>
              </a:solidFill>
            </a:rPr>
            <a:t>Considered to be insecure and has been phased out for SHA-2</a:t>
          </a:r>
          <a:endParaRPr lang="en-US" sz="1600" b="1" i="0" dirty="0">
            <a:solidFill>
              <a:schemeClr val="tx1"/>
            </a:solidFill>
          </a:endParaRPr>
        </a:p>
      </dgm:t>
    </dgm:pt>
    <dgm:pt modelId="{B6CE00C5-CD16-494B-BA3E-0C671159B146}" type="parTrans" cxnId="{0B555CDB-93D6-0742-9D36-DC897B851A9A}">
      <dgm:prSet/>
      <dgm:spPr/>
      <dgm:t>
        <a:bodyPr/>
        <a:lstStyle/>
        <a:p>
          <a:endParaRPr lang="en-US"/>
        </a:p>
      </dgm:t>
    </dgm:pt>
    <dgm:pt modelId="{9823E08E-C811-FF4D-8943-524E0B6F4B6D}" type="sibTrans" cxnId="{0B555CDB-93D6-0742-9D36-DC897B851A9A}">
      <dgm:prSet/>
      <dgm:spPr/>
      <dgm:t>
        <a:bodyPr/>
        <a:lstStyle/>
        <a:p>
          <a:endParaRPr lang="en-US"/>
        </a:p>
      </dgm:t>
    </dgm:pt>
    <dgm:pt modelId="{2A148A0D-6B73-784B-A98D-866B83307FDE}">
      <dgm:prSet custT="1"/>
      <dgm:spPr>
        <a:solidFill>
          <a:schemeClr val="bg1"/>
        </a:solidFill>
        <a:ln>
          <a:solidFill>
            <a:schemeClr val="accent1"/>
          </a:solidFill>
        </a:ln>
      </dgm:spPr>
      <dgm:t>
        <a:bodyPr/>
        <a:lstStyle/>
        <a:p>
          <a:pPr rtl="0"/>
          <a:r>
            <a:rPr lang="en-US" sz="1600" b="1" i="0" dirty="0" smtClean="0">
              <a:solidFill>
                <a:schemeClr val="tx1"/>
              </a:solidFill>
            </a:rPr>
            <a:t>SHA-2 shares the same structure and mathematical operations as its predecessors so this is a cause for concern</a:t>
          </a:r>
          <a:endParaRPr lang="en-US" sz="1600" b="1" i="0" dirty="0">
            <a:solidFill>
              <a:schemeClr val="tx1"/>
            </a:solidFill>
          </a:endParaRPr>
        </a:p>
      </dgm:t>
    </dgm:pt>
    <dgm:pt modelId="{EFE7775E-8FB8-AD4E-A52A-807DF68DA564}" type="parTrans" cxnId="{12AA2ED7-8FE9-CB42-8E2C-337F3CC04A18}">
      <dgm:prSet/>
      <dgm:spPr/>
      <dgm:t>
        <a:bodyPr/>
        <a:lstStyle/>
        <a:p>
          <a:endParaRPr lang="en-US"/>
        </a:p>
      </dgm:t>
    </dgm:pt>
    <dgm:pt modelId="{494443EA-FBBD-2B4A-BE3C-43DC5489B3B5}" type="sibTrans" cxnId="{12AA2ED7-8FE9-CB42-8E2C-337F3CC04A18}">
      <dgm:prSet/>
      <dgm:spPr>
        <a:ln w="76200"/>
      </dgm:spPr>
      <dgm:t>
        <a:bodyPr/>
        <a:lstStyle/>
        <a:p>
          <a:endParaRPr lang="en-US"/>
        </a:p>
      </dgm:t>
    </dgm:pt>
    <dgm:pt modelId="{A7BB43B6-3FFD-B746-9BAD-6C1235D1A44E}">
      <dgm:prSet custT="1"/>
      <dgm:spPr>
        <a:solidFill>
          <a:schemeClr val="bg1"/>
        </a:solidFill>
        <a:ln>
          <a:solidFill>
            <a:schemeClr val="accent1"/>
          </a:solidFill>
        </a:ln>
      </dgm:spPr>
      <dgm:t>
        <a:bodyPr/>
        <a:lstStyle/>
        <a:p>
          <a:pPr rtl="0"/>
          <a:r>
            <a:rPr lang="en-US" sz="1600" b="1" i="0" dirty="0" smtClean="0">
              <a:solidFill>
                <a:schemeClr val="tx1"/>
              </a:solidFill>
            </a:rPr>
            <a:t>Because it will take years to find a suitable replacement for SHA-2 should it become vulnerable, NIST decided to begin the process of developing a new hash standard</a:t>
          </a:r>
          <a:endParaRPr lang="en-US" sz="1600" b="1" i="0" dirty="0">
            <a:solidFill>
              <a:schemeClr val="tx1"/>
            </a:solidFill>
          </a:endParaRPr>
        </a:p>
      </dgm:t>
    </dgm:pt>
    <dgm:pt modelId="{67877061-52E9-9545-9DF1-9962BF77C82E}" type="parTrans" cxnId="{0AFF51CB-E791-1C42-9062-CA5D2FEF7EA2}">
      <dgm:prSet/>
      <dgm:spPr/>
      <dgm:t>
        <a:bodyPr/>
        <a:lstStyle/>
        <a:p>
          <a:endParaRPr lang="en-US"/>
        </a:p>
      </dgm:t>
    </dgm:pt>
    <dgm:pt modelId="{35F4A5DC-0C16-9E45-8C35-73C21CDF35BC}" type="sibTrans" cxnId="{0AFF51CB-E791-1C42-9062-CA5D2FEF7EA2}">
      <dgm:prSet/>
      <dgm:spPr/>
      <dgm:t>
        <a:bodyPr/>
        <a:lstStyle/>
        <a:p>
          <a:endParaRPr lang="en-US"/>
        </a:p>
      </dgm:t>
    </dgm:pt>
    <dgm:pt modelId="{750CBC8C-A641-FF4A-92E6-AAA68594B951}">
      <dgm:prSet custT="1"/>
      <dgm:spPr>
        <a:solidFill>
          <a:schemeClr val="bg1"/>
        </a:solidFill>
        <a:ln>
          <a:solidFill>
            <a:schemeClr val="accent3"/>
          </a:solidFill>
        </a:ln>
      </dgm:spPr>
      <dgm:t>
        <a:bodyPr/>
        <a:lstStyle/>
        <a:p>
          <a:pPr rtl="0"/>
          <a:r>
            <a:rPr lang="en-US" sz="1600" b="1" i="0" dirty="0" smtClean="0">
              <a:solidFill>
                <a:schemeClr val="tx1"/>
              </a:solidFill>
            </a:rPr>
            <a:t>NIST announced in 2007 a competition for the SHA-3 next generation NIST hash function</a:t>
          </a:r>
          <a:endParaRPr lang="en-US" sz="1600" b="1" i="0" dirty="0">
            <a:solidFill>
              <a:schemeClr val="tx1"/>
            </a:solidFill>
          </a:endParaRPr>
        </a:p>
      </dgm:t>
    </dgm:pt>
    <dgm:pt modelId="{FBCA09AB-4800-0249-9EF1-9C85F9ADE9B8}" type="parTrans" cxnId="{35331520-AAB1-714B-9F7E-7CD94875C8D6}">
      <dgm:prSet/>
      <dgm:spPr/>
      <dgm:t>
        <a:bodyPr/>
        <a:lstStyle/>
        <a:p>
          <a:endParaRPr lang="en-US"/>
        </a:p>
      </dgm:t>
    </dgm:pt>
    <dgm:pt modelId="{4A30461B-54E2-FE43-99CC-72179BD19E20}" type="sibTrans" cxnId="{35331520-AAB1-714B-9F7E-7CD94875C8D6}">
      <dgm:prSet/>
      <dgm:spPr>
        <a:ln>
          <a:noFill/>
        </a:ln>
      </dgm:spPr>
      <dgm:t>
        <a:bodyPr/>
        <a:lstStyle/>
        <a:p>
          <a:endParaRPr lang="en-US"/>
        </a:p>
      </dgm:t>
    </dgm:pt>
    <dgm:pt modelId="{9C09833D-06F3-7E40-907E-63DBCBBF5508}">
      <dgm:prSet custT="1"/>
      <dgm:spPr>
        <a:solidFill>
          <a:schemeClr val="bg1"/>
        </a:solidFill>
        <a:ln>
          <a:solidFill>
            <a:schemeClr val="accent3"/>
          </a:solidFill>
        </a:ln>
      </dgm:spPr>
      <dgm:t>
        <a:bodyPr/>
        <a:lstStyle/>
        <a:p>
          <a:pPr rtl="0"/>
          <a:r>
            <a:rPr lang="en-US" sz="1600" b="1" i="0" dirty="0" smtClean="0">
              <a:solidFill>
                <a:schemeClr val="tx1"/>
              </a:solidFill>
            </a:rPr>
            <a:t>Winning design was announced by NIST in October 2012</a:t>
          </a:r>
          <a:endParaRPr lang="en-US" sz="1600" b="1" i="0" dirty="0">
            <a:solidFill>
              <a:schemeClr val="tx1"/>
            </a:solidFill>
          </a:endParaRPr>
        </a:p>
      </dgm:t>
    </dgm:pt>
    <dgm:pt modelId="{DA89C877-B591-764A-AAB5-C743627A11E5}" type="parTrans" cxnId="{4E05AA83-8BDA-CD48-B925-D4CAF41DD007}">
      <dgm:prSet/>
      <dgm:spPr/>
      <dgm:t>
        <a:bodyPr/>
        <a:lstStyle/>
        <a:p>
          <a:endParaRPr lang="en-US"/>
        </a:p>
      </dgm:t>
    </dgm:pt>
    <dgm:pt modelId="{1FD606E0-C7EA-3A46-A850-CB9DF5D2CFDF}" type="sibTrans" cxnId="{4E05AA83-8BDA-CD48-B925-D4CAF41DD007}">
      <dgm:prSet/>
      <dgm:spPr/>
      <dgm:t>
        <a:bodyPr/>
        <a:lstStyle/>
        <a:p>
          <a:endParaRPr lang="en-US"/>
        </a:p>
      </dgm:t>
    </dgm:pt>
    <dgm:pt modelId="{00EEA401-1779-734C-A8A5-41DC90948BF2}">
      <dgm:prSet custT="1"/>
      <dgm:spPr>
        <a:solidFill>
          <a:schemeClr val="bg1"/>
        </a:solidFill>
        <a:ln>
          <a:solidFill>
            <a:schemeClr val="accent3"/>
          </a:solidFill>
        </a:ln>
      </dgm:spPr>
      <dgm:t>
        <a:bodyPr/>
        <a:lstStyle/>
        <a:p>
          <a:pPr rtl="0"/>
          <a:r>
            <a:rPr lang="en-US" sz="1600" b="1" i="0" dirty="0" smtClean="0">
              <a:solidFill>
                <a:schemeClr val="tx1"/>
              </a:solidFill>
            </a:rPr>
            <a:t>SHA-3 is a cryptographic hash function that is intended to complement SHA-2 as the approved standard for a wide range of applications</a:t>
          </a:r>
          <a:endParaRPr lang="en-US" sz="1600" b="1" i="0" dirty="0">
            <a:solidFill>
              <a:schemeClr val="tx1"/>
            </a:solidFill>
          </a:endParaRPr>
        </a:p>
      </dgm:t>
    </dgm:pt>
    <dgm:pt modelId="{7B87F69D-B36C-DB4D-B087-E150337E4A5A}" type="parTrans" cxnId="{9010EB3A-6F6A-BD4F-A057-61891726065E}">
      <dgm:prSet/>
      <dgm:spPr/>
      <dgm:t>
        <a:bodyPr/>
        <a:lstStyle/>
        <a:p>
          <a:endParaRPr lang="en-US"/>
        </a:p>
      </dgm:t>
    </dgm:pt>
    <dgm:pt modelId="{8278DD95-4D3E-5E46-9521-7F81CD949B94}" type="sibTrans" cxnId="{9010EB3A-6F6A-BD4F-A057-61891726065E}">
      <dgm:prSet/>
      <dgm:spPr/>
      <dgm:t>
        <a:bodyPr/>
        <a:lstStyle/>
        <a:p>
          <a:endParaRPr lang="en-US"/>
        </a:p>
      </dgm:t>
    </dgm:pt>
    <dgm:pt modelId="{1BAB6AF2-59FC-DD42-94C8-E682F2690475}" type="pres">
      <dgm:prSet presAssocID="{2A58C3BC-FC5A-EF44-A06F-C9156D9901F6}" presName="cycle" presStyleCnt="0">
        <dgm:presLayoutVars>
          <dgm:dir/>
          <dgm:resizeHandles val="exact"/>
        </dgm:presLayoutVars>
      </dgm:prSet>
      <dgm:spPr/>
      <dgm:t>
        <a:bodyPr/>
        <a:lstStyle/>
        <a:p>
          <a:endParaRPr lang="en-US"/>
        </a:p>
      </dgm:t>
    </dgm:pt>
    <dgm:pt modelId="{E45CC442-E4C3-BD40-895A-08CC9A6FC852}" type="pres">
      <dgm:prSet presAssocID="{B23090A6-CDD9-AA4D-94D3-607B5E5417F0}" presName="node" presStyleLbl="node1" presStyleIdx="0" presStyleCnt="3" custScaleX="179652" custScaleY="117913">
        <dgm:presLayoutVars>
          <dgm:bulletEnabled val="1"/>
        </dgm:presLayoutVars>
      </dgm:prSet>
      <dgm:spPr/>
      <dgm:t>
        <a:bodyPr/>
        <a:lstStyle/>
        <a:p>
          <a:endParaRPr lang="en-US"/>
        </a:p>
      </dgm:t>
    </dgm:pt>
    <dgm:pt modelId="{52835F9D-82B4-8846-A2B2-EEF10BB9AE31}" type="pres">
      <dgm:prSet presAssocID="{B23090A6-CDD9-AA4D-94D3-607B5E5417F0}" presName="spNode" presStyleCnt="0"/>
      <dgm:spPr/>
    </dgm:pt>
    <dgm:pt modelId="{C1C13A19-CB44-5749-9553-D8637A6F8523}" type="pres">
      <dgm:prSet presAssocID="{126F67C4-9A61-3847-83D6-7056D217DDA0}" presName="sibTrans" presStyleLbl="sibTrans1D1" presStyleIdx="0" presStyleCnt="3"/>
      <dgm:spPr/>
      <dgm:t>
        <a:bodyPr/>
        <a:lstStyle/>
        <a:p>
          <a:endParaRPr lang="en-US"/>
        </a:p>
      </dgm:t>
    </dgm:pt>
    <dgm:pt modelId="{D1805330-05BD-DF4B-8630-51C3CBE7020C}" type="pres">
      <dgm:prSet presAssocID="{2A148A0D-6B73-784B-A98D-866B83307FDE}" presName="node" presStyleLbl="node1" presStyleIdx="1" presStyleCnt="3" custScaleX="161730" custScaleY="160230" custRadScaleRad="125616" custRadScaleInc="-35287">
        <dgm:presLayoutVars>
          <dgm:bulletEnabled val="1"/>
        </dgm:presLayoutVars>
      </dgm:prSet>
      <dgm:spPr/>
      <dgm:t>
        <a:bodyPr/>
        <a:lstStyle/>
        <a:p>
          <a:endParaRPr lang="en-US"/>
        </a:p>
      </dgm:t>
    </dgm:pt>
    <dgm:pt modelId="{5FD0FCA0-4D2A-604B-A0CB-7499830F964D}" type="pres">
      <dgm:prSet presAssocID="{2A148A0D-6B73-784B-A98D-866B83307FDE}" presName="spNode" presStyleCnt="0"/>
      <dgm:spPr/>
    </dgm:pt>
    <dgm:pt modelId="{60022302-D31B-EA46-B338-C7ADF54B83C4}" type="pres">
      <dgm:prSet presAssocID="{494443EA-FBBD-2B4A-BE3C-43DC5489B3B5}" presName="sibTrans" presStyleLbl="sibTrans1D1" presStyleIdx="1" presStyleCnt="3"/>
      <dgm:spPr/>
      <dgm:t>
        <a:bodyPr/>
        <a:lstStyle/>
        <a:p>
          <a:endParaRPr lang="en-US"/>
        </a:p>
      </dgm:t>
    </dgm:pt>
    <dgm:pt modelId="{89ACCF36-868B-9845-8E79-1FDE8D49FD3E}" type="pres">
      <dgm:prSet presAssocID="{750CBC8C-A641-FF4A-92E6-AAA68594B951}" presName="node" presStyleLbl="node1" presStyleIdx="2" presStyleCnt="3" custScaleX="165564" custScaleY="174974" custRadScaleRad="107164" custRadScaleInc="9491">
        <dgm:presLayoutVars>
          <dgm:bulletEnabled val="1"/>
        </dgm:presLayoutVars>
      </dgm:prSet>
      <dgm:spPr/>
      <dgm:t>
        <a:bodyPr/>
        <a:lstStyle/>
        <a:p>
          <a:endParaRPr lang="en-US"/>
        </a:p>
      </dgm:t>
    </dgm:pt>
    <dgm:pt modelId="{F562C040-D93E-DE40-9ED2-CD47D09710D0}" type="pres">
      <dgm:prSet presAssocID="{750CBC8C-A641-FF4A-92E6-AAA68594B951}" presName="spNode" presStyleCnt="0"/>
      <dgm:spPr/>
    </dgm:pt>
    <dgm:pt modelId="{44FB74B7-9D06-F04A-A84D-C928611E2C9F}" type="pres">
      <dgm:prSet presAssocID="{4A30461B-54E2-FE43-99CC-72179BD19E20}" presName="sibTrans" presStyleLbl="sibTrans1D1" presStyleIdx="2" presStyleCnt="3"/>
      <dgm:spPr/>
      <dgm:t>
        <a:bodyPr/>
        <a:lstStyle/>
        <a:p>
          <a:endParaRPr lang="en-US"/>
        </a:p>
      </dgm:t>
    </dgm:pt>
  </dgm:ptLst>
  <dgm:cxnLst>
    <dgm:cxn modelId="{457BA611-CDB4-4646-9440-FE979688C1DD}" type="presOf" srcId="{CA48A05E-0B7C-7E4F-ABCC-996B1E5555C7}" destId="{E45CC442-E4C3-BD40-895A-08CC9A6FC852}" srcOrd="0" destOrd="1" presId="urn:microsoft.com/office/officeart/2005/8/layout/cycle5"/>
    <dgm:cxn modelId="{A843E724-9596-3A40-87C1-545C058EE6D6}" srcId="{2A58C3BC-FC5A-EF44-A06F-C9156D9901F6}" destId="{B23090A6-CDD9-AA4D-94D3-607B5E5417F0}" srcOrd="0" destOrd="0" parTransId="{340C0904-40E8-4444-9DD2-CB615B1AF9A4}" sibTransId="{126F67C4-9A61-3847-83D6-7056D217DDA0}"/>
    <dgm:cxn modelId="{0B555CDB-93D6-0742-9D36-DC897B851A9A}" srcId="{B23090A6-CDD9-AA4D-94D3-607B5E5417F0}" destId="{1C24CE7F-07E9-1841-9A44-3D07361E51FB}" srcOrd="1" destOrd="0" parTransId="{B6CE00C5-CD16-494B-BA3E-0C671159B146}" sibTransId="{9823E08E-C811-FF4D-8943-524E0B6F4B6D}"/>
    <dgm:cxn modelId="{A5CD6F76-2EBC-4A1F-BEDD-61DC0BF3AAE8}" type="presOf" srcId="{494443EA-FBBD-2B4A-BE3C-43DC5489B3B5}" destId="{60022302-D31B-EA46-B338-C7ADF54B83C4}" srcOrd="0" destOrd="0" presId="urn:microsoft.com/office/officeart/2005/8/layout/cycle5"/>
    <dgm:cxn modelId="{0AFF51CB-E791-1C42-9062-CA5D2FEF7EA2}" srcId="{2A148A0D-6B73-784B-A98D-866B83307FDE}" destId="{A7BB43B6-3FFD-B746-9BAD-6C1235D1A44E}" srcOrd="0" destOrd="0" parTransId="{67877061-52E9-9545-9DF1-9962BF77C82E}" sibTransId="{35F4A5DC-0C16-9E45-8C35-73C21CDF35BC}"/>
    <dgm:cxn modelId="{5D0CBEB4-582B-42BE-9FCC-527F01DA48D1}" type="presOf" srcId="{750CBC8C-A641-FF4A-92E6-AAA68594B951}" destId="{89ACCF36-868B-9845-8E79-1FDE8D49FD3E}" srcOrd="0" destOrd="0" presId="urn:microsoft.com/office/officeart/2005/8/layout/cycle5"/>
    <dgm:cxn modelId="{4E05AA83-8BDA-CD48-B925-D4CAF41DD007}" srcId="{750CBC8C-A641-FF4A-92E6-AAA68594B951}" destId="{9C09833D-06F3-7E40-907E-63DBCBBF5508}" srcOrd="0" destOrd="0" parTransId="{DA89C877-B591-764A-AAB5-C743627A11E5}" sibTransId="{1FD606E0-C7EA-3A46-A850-CB9DF5D2CFDF}"/>
    <dgm:cxn modelId="{D867DF2F-1F32-477F-B34F-143BF14BCC66}" type="presOf" srcId="{B23090A6-CDD9-AA4D-94D3-607B5E5417F0}" destId="{E45CC442-E4C3-BD40-895A-08CC9A6FC852}" srcOrd="0" destOrd="0" presId="urn:microsoft.com/office/officeart/2005/8/layout/cycle5"/>
    <dgm:cxn modelId="{95F91215-76B2-4C19-B77D-905811BA7F87}" type="presOf" srcId="{A7BB43B6-3FFD-B746-9BAD-6C1235D1A44E}" destId="{D1805330-05BD-DF4B-8630-51C3CBE7020C}" srcOrd="0" destOrd="1" presId="urn:microsoft.com/office/officeart/2005/8/layout/cycle5"/>
    <dgm:cxn modelId="{12AA2ED7-8FE9-CB42-8E2C-337F3CC04A18}" srcId="{2A58C3BC-FC5A-EF44-A06F-C9156D9901F6}" destId="{2A148A0D-6B73-784B-A98D-866B83307FDE}" srcOrd="1" destOrd="0" parTransId="{EFE7775E-8FB8-AD4E-A52A-807DF68DA564}" sibTransId="{494443EA-FBBD-2B4A-BE3C-43DC5489B3B5}"/>
    <dgm:cxn modelId="{4B6E41DF-4088-48FE-8986-5BC8C672211A}" type="presOf" srcId="{2A58C3BC-FC5A-EF44-A06F-C9156D9901F6}" destId="{1BAB6AF2-59FC-DD42-94C8-E682F2690475}" srcOrd="0" destOrd="0" presId="urn:microsoft.com/office/officeart/2005/8/layout/cycle5"/>
    <dgm:cxn modelId="{1115A795-87AD-3542-9B33-12279A8C4ED1}" srcId="{B23090A6-CDD9-AA4D-94D3-607B5E5417F0}" destId="{CA48A05E-0B7C-7E4F-ABCC-996B1E5555C7}" srcOrd="0" destOrd="0" parTransId="{126CB11A-064E-2E4B-9BD7-5FC3C6149A7A}" sibTransId="{34E440C3-2702-924E-98BF-9B527E6B1277}"/>
    <dgm:cxn modelId="{AD6DAD6E-F5C4-4F91-9BAD-A509C43A50F2}" type="presOf" srcId="{4A30461B-54E2-FE43-99CC-72179BD19E20}" destId="{44FB74B7-9D06-F04A-A84D-C928611E2C9F}" srcOrd="0" destOrd="0" presId="urn:microsoft.com/office/officeart/2005/8/layout/cycle5"/>
    <dgm:cxn modelId="{6A4BD863-50D3-45B5-B7AB-DAD354C8FBD6}" type="presOf" srcId="{2A148A0D-6B73-784B-A98D-866B83307FDE}" destId="{D1805330-05BD-DF4B-8630-51C3CBE7020C}" srcOrd="0" destOrd="0" presId="urn:microsoft.com/office/officeart/2005/8/layout/cycle5"/>
    <dgm:cxn modelId="{E09FDE25-71C8-4F6C-8A99-504BC9D96A71}" type="presOf" srcId="{9C09833D-06F3-7E40-907E-63DBCBBF5508}" destId="{89ACCF36-868B-9845-8E79-1FDE8D49FD3E}" srcOrd="0" destOrd="1" presId="urn:microsoft.com/office/officeart/2005/8/layout/cycle5"/>
    <dgm:cxn modelId="{9010EB3A-6F6A-BD4F-A057-61891726065E}" srcId="{750CBC8C-A641-FF4A-92E6-AAA68594B951}" destId="{00EEA401-1779-734C-A8A5-41DC90948BF2}" srcOrd="1" destOrd="0" parTransId="{7B87F69D-B36C-DB4D-B087-E150337E4A5A}" sibTransId="{8278DD95-4D3E-5E46-9521-7F81CD949B94}"/>
    <dgm:cxn modelId="{DC73583F-BAC0-46D6-B2F7-20792B5052FD}" type="presOf" srcId="{00EEA401-1779-734C-A8A5-41DC90948BF2}" destId="{89ACCF36-868B-9845-8E79-1FDE8D49FD3E}" srcOrd="0" destOrd="2" presId="urn:microsoft.com/office/officeart/2005/8/layout/cycle5"/>
    <dgm:cxn modelId="{CF5DFEAA-8D48-435B-88D8-A0D56871404B}" type="presOf" srcId="{126F67C4-9A61-3847-83D6-7056D217DDA0}" destId="{C1C13A19-CB44-5749-9553-D8637A6F8523}" srcOrd="0" destOrd="0" presId="urn:microsoft.com/office/officeart/2005/8/layout/cycle5"/>
    <dgm:cxn modelId="{35331520-AAB1-714B-9F7E-7CD94875C8D6}" srcId="{2A58C3BC-FC5A-EF44-A06F-C9156D9901F6}" destId="{750CBC8C-A641-FF4A-92E6-AAA68594B951}" srcOrd="2" destOrd="0" parTransId="{FBCA09AB-4800-0249-9EF1-9C85F9ADE9B8}" sibTransId="{4A30461B-54E2-FE43-99CC-72179BD19E20}"/>
    <dgm:cxn modelId="{7DBF0720-B24D-4A80-8E0C-561D600ECB7F}" type="presOf" srcId="{1C24CE7F-07E9-1841-9A44-3D07361E51FB}" destId="{E45CC442-E4C3-BD40-895A-08CC9A6FC852}" srcOrd="0" destOrd="2" presId="urn:microsoft.com/office/officeart/2005/8/layout/cycle5"/>
    <dgm:cxn modelId="{1499DFFF-5E53-44F6-9FCA-377501E672CB}" type="presParOf" srcId="{1BAB6AF2-59FC-DD42-94C8-E682F2690475}" destId="{E45CC442-E4C3-BD40-895A-08CC9A6FC852}" srcOrd="0" destOrd="0" presId="urn:microsoft.com/office/officeart/2005/8/layout/cycle5"/>
    <dgm:cxn modelId="{2EAE04E7-9347-45AC-BAFF-0A9B72AE2CF4}" type="presParOf" srcId="{1BAB6AF2-59FC-DD42-94C8-E682F2690475}" destId="{52835F9D-82B4-8846-A2B2-EEF10BB9AE31}" srcOrd="1" destOrd="0" presId="urn:microsoft.com/office/officeart/2005/8/layout/cycle5"/>
    <dgm:cxn modelId="{BCA1038E-1477-4714-8933-3FFFEBAB18E5}" type="presParOf" srcId="{1BAB6AF2-59FC-DD42-94C8-E682F2690475}" destId="{C1C13A19-CB44-5749-9553-D8637A6F8523}" srcOrd="2" destOrd="0" presId="urn:microsoft.com/office/officeart/2005/8/layout/cycle5"/>
    <dgm:cxn modelId="{40404AB6-BDAD-47C4-88E7-BA0B821DC222}" type="presParOf" srcId="{1BAB6AF2-59FC-DD42-94C8-E682F2690475}" destId="{D1805330-05BD-DF4B-8630-51C3CBE7020C}" srcOrd="3" destOrd="0" presId="urn:microsoft.com/office/officeart/2005/8/layout/cycle5"/>
    <dgm:cxn modelId="{EE584EE4-D3C8-4037-BC60-51E8ED3CC813}" type="presParOf" srcId="{1BAB6AF2-59FC-DD42-94C8-E682F2690475}" destId="{5FD0FCA0-4D2A-604B-A0CB-7499830F964D}" srcOrd="4" destOrd="0" presId="urn:microsoft.com/office/officeart/2005/8/layout/cycle5"/>
    <dgm:cxn modelId="{8B2F54F8-258A-4342-BAC8-50ABAD36C9D1}" type="presParOf" srcId="{1BAB6AF2-59FC-DD42-94C8-E682F2690475}" destId="{60022302-D31B-EA46-B338-C7ADF54B83C4}" srcOrd="5" destOrd="0" presId="urn:microsoft.com/office/officeart/2005/8/layout/cycle5"/>
    <dgm:cxn modelId="{76EA082E-A731-4A33-A054-B8CC8CD89FD2}" type="presParOf" srcId="{1BAB6AF2-59FC-DD42-94C8-E682F2690475}" destId="{89ACCF36-868B-9845-8E79-1FDE8D49FD3E}" srcOrd="6" destOrd="0" presId="urn:microsoft.com/office/officeart/2005/8/layout/cycle5"/>
    <dgm:cxn modelId="{8949CD96-4E91-4DCC-9712-691C3ABD67C6}" type="presParOf" srcId="{1BAB6AF2-59FC-DD42-94C8-E682F2690475}" destId="{F562C040-D93E-DE40-9ED2-CD47D09710D0}" srcOrd="7" destOrd="0" presId="urn:microsoft.com/office/officeart/2005/8/layout/cycle5"/>
    <dgm:cxn modelId="{1F441128-EDDB-4AD0-AC93-9D66C42FF598}" type="presParOf" srcId="{1BAB6AF2-59FC-DD42-94C8-E682F2690475}" destId="{44FB74B7-9D06-F04A-A84D-C928611E2C9F}" srcOrd="8"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CC442-E4C3-BD40-895A-08CC9A6FC852}">
      <dsp:nvSpPr>
        <dsp:cNvPr id="0" name=""/>
        <dsp:cNvSpPr/>
      </dsp:nvSpPr>
      <dsp:spPr>
        <a:xfrm>
          <a:off x="2317566" y="-81313"/>
          <a:ext cx="4018343" cy="1714312"/>
        </a:xfrm>
        <a:prstGeom prst="roundRect">
          <a:avLst/>
        </a:prstGeom>
        <a:solidFill>
          <a:schemeClr val="bg1"/>
        </a:solidFill>
        <a:ln>
          <a:solidFill>
            <a:schemeClr val="accent3"/>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b="1" i="0" kern="1200" dirty="0" smtClean="0">
              <a:solidFill>
                <a:schemeClr val="tx1"/>
              </a:solidFill>
            </a:rPr>
            <a:t>SHA-1 has not yet been "broken”</a:t>
          </a:r>
          <a:endParaRPr lang="en-US" sz="1600" b="1" i="0" kern="1200" dirty="0">
            <a:solidFill>
              <a:schemeClr val="tx1"/>
            </a:solidFill>
          </a:endParaRPr>
        </a:p>
        <a:p>
          <a:pPr marL="171450" lvl="1" indent="-171450" algn="l" defTabSz="711200" rtl="0">
            <a:lnSpc>
              <a:spcPct val="90000"/>
            </a:lnSpc>
            <a:spcBef>
              <a:spcPct val="0"/>
            </a:spcBef>
            <a:spcAft>
              <a:spcPct val="15000"/>
            </a:spcAft>
            <a:buChar char="••"/>
          </a:pPr>
          <a:r>
            <a:rPr lang="en-US" sz="1600" b="1" i="0" kern="1200" dirty="0" smtClean="0">
              <a:solidFill>
                <a:schemeClr val="tx1"/>
              </a:solidFill>
            </a:rPr>
            <a:t>No one has demonstrated a technique for producing collisions in a practical amount of time</a:t>
          </a:r>
          <a:endParaRPr lang="en-US" sz="1600" b="1" i="0" kern="1200" dirty="0">
            <a:solidFill>
              <a:schemeClr val="tx1"/>
            </a:solidFill>
          </a:endParaRPr>
        </a:p>
        <a:p>
          <a:pPr marL="171450" lvl="1" indent="-171450" algn="l" defTabSz="711200" rtl="0">
            <a:lnSpc>
              <a:spcPct val="90000"/>
            </a:lnSpc>
            <a:spcBef>
              <a:spcPct val="0"/>
            </a:spcBef>
            <a:spcAft>
              <a:spcPct val="15000"/>
            </a:spcAft>
            <a:buChar char="••"/>
          </a:pPr>
          <a:r>
            <a:rPr lang="en-US" sz="1600" b="1" i="0" kern="1200" dirty="0" smtClean="0">
              <a:solidFill>
                <a:schemeClr val="tx1"/>
              </a:solidFill>
            </a:rPr>
            <a:t>Considered to be insecure and has been phased out for SHA-2</a:t>
          </a:r>
          <a:endParaRPr lang="en-US" sz="1600" b="1" i="0" kern="1200" dirty="0">
            <a:solidFill>
              <a:schemeClr val="tx1"/>
            </a:solidFill>
          </a:endParaRPr>
        </a:p>
      </dsp:txBody>
      <dsp:txXfrm>
        <a:off x="2401252" y="2373"/>
        <a:ext cx="3850971" cy="1546940"/>
      </dsp:txXfrm>
    </dsp:sp>
    <dsp:sp modelId="{C1C13A19-CB44-5749-9553-D8637A6F8523}">
      <dsp:nvSpPr>
        <dsp:cNvPr id="0" name=""/>
        <dsp:cNvSpPr/>
      </dsp:nvSpPr>
      <dsp:spPr>
        <a:xfrm>
          <a:off x="2007498" y="1255692"/>
          <a:ext cx="3880419" cy="3880419"/>
        </a:xfrm>
        <a:custGeom>
          <a:avLst/>
          <a:gdLst/>
          <a:ahLst/>
          <a:cxnLst/>
          <a:rect l="0" t="0" r="0" b="0"/>
          <a:pathLst>
            <a:path>
              <a:moveTo>
                <a:pt x="3212778" y="475634"/>
              </a:moveTo>
              <a:arcTo wR="1940209" hR="1940209" stAng="18659242" swAng="846591"/>
            </a:path>
          </a:pathLst>
        </a:custGeom>
        <a:noFill/>
        <a:ln w="76200" cap="flat" cmpd="sng" algn="ctr">
          <a:solidFill>
            <a:scrgbClr r="0" g="0" b="0">
              <a:shade val="95000"/>
              <a:satMod val="105000"/>
            </a:scrgbClr>
          </a:solidFill>
          <a:prstDash val="solid"/>
          <a:tailEnd type="arrow"/>
        </a:ln>
        <a:effectLst/>
      </dsp:spPr>
      <dsp:style>
        <a:lnRef idx="1">
          <a:scrgbClr r="0" g="0" b="0"/>
        </a:lnRef>
        <a:fillRef idx="0">
          <a:scrgbClr r="0" g="0" b="0"/>
        </a:fillRef>
        <a:effectRef idx="0">
          <a:scrgbClr r="0" g="0" b="0"/>
        </a:effectRef>
        <a:fontRef idx="minor"/>
      </dsp:style>
    </dsp:sp>
    <dsp:sp modelId="{D1805330-05BD-DF4B-8630-51C3CBE7020C}">
      <dsp:nvSpPr>
        <dsp:cNvPr id="0" name=""/>
        <dsp:cNvSpPr/>
      </dsp:nvSpPr>
      <dsp:spPr>
        <a:xfrm>
          <a:off x="4862142" y="2218368"/>
          <a:ext cx="3617475" cy="2329551"/>
        </a:xfrm>
        <a:prstGeom prst="roundRect">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b="1" i="0" kern="1200" dirty="0" smtClean="0">
              <a:solidFill>
                <a:schemeClr val="tx1"/>
              </a:solidFill>
            </a:rPr>
            <a:t>SHA-2 shares the same structure and mathematical operations as its predecessors so this is a cause for concern</a:t>
          </a:r>
          <a:endParaRPr lang="en-US" sz="1600" b="1" i="0" kern="1200" dirty="0">
            <a:solidFill>
              <a:schemeClr val="tx1"/>
            </a:solidFill>
          </a:endParaRPr>
        </a:p>
        <a:p>
          <a:pPr marL="171450" lvl="1" indent="-171450" algn="l" defTabSz="711200" rtl="0">
            <a:lnSpc>
              <a:spcPct val="90000"/>
            </a:lnSpc>
            <a:spcBef>
              <a:spcPct val="0"/>
            </a:spcBef>
            <a:spcAft>
              <a:spcPct val="15000"/>
            </a:spcAft>
            <a:buChar char="••"/>
          </a:pPr>
          <a:r>
            <a:rPr lang="en-US" sz="1600" b="1" i="0" kern="1200" dirty="0" smtClean="0">
              <a:solidFill>
                <a:schemeClr val="tx1"/>
              </a:solidFill>
            </a:rPr>
            <a:t>Because it will take years to find a suitable replacement for SHA-2 should it become vulnerable, NIST decided to begin the process of developing a new hash standard</a:t>
          </a:r>
          <a:endParaRPr lang="en-US" sz="1600" b="1" i="0" kern="1200" dirty="0">
            <a:solidFill>
              <a:schemeClr val="tx1"/>
            </a:solidFill>
          </a:endParaRPr>
        </a:p>
      </dsp:txBody>
      <dsp:txXfrm>
        <a:off x="4975861" y="2332087"/>
        <a:ext cx="3390037" cy="2102113"/>
      </dsp:txXfrm>
    </dsp:sp>
    <dsp:sp modelId="{60022302-D31B-EA46-B338-C7ADF54B83C4}">
      <dsp:nvSpPr>
        <dsp:cNvPr id="0" name=""/>
        <dsp:cNvSpPr/>
      </dsp:nvSpPr>
      <dsp:spPr>
        <a:xfrm>
          <a:off x="2918254" y="993096"/>
          <a:ext cx="3880419" cy="3880419"/>
        </a:xfrm>
        <a:custGeom>
          <a:avLst/>
          <a:gdLst/>
          <a:ahLst/>
          <a:cxnLst/>
          <a:rect l="0" t="0" r="0" b="0"/>
          <a:pathLst>
            <a:path>
              <a:moveTo>
                <a:pt x="2729015" y="3712834"/>
              </a:moveTo>
              <a:arcTo wR="1940209" hR="1940209" stAng="3960677" swAng="1838080"/>
            </a:path>
          </a:pathLst>
        </a:custGeom>
        <a:noFill/>
        <a:ln w="76200" cap="flat" cmpd="sng" algn="ctr">
          <a:solidFill>
            <a:scrgbClr r="0" g="0" b="0">
              <a:shade val="95000"/>
              <a:satMod val="105000"/>
            </a:scrgbClr>
          </a:solidFill>
          <a:prstDash val="solid"/>
          <a:tailEnd type="arrow"/>
        </a:ln>
        <a:effectLst/>
      </dsp:spPr>
      <dsp:style>
        <a:lnRef idx="1">
          <a:scrgbClr r="0" g="0" b="0"/>
        </a:lnRef>
        <a:fillRef idx="0">
          <a:scrgbClr r="0" g="0" b="0"/>
        </a:fillRef>
        <a:effectRef idx="0">
          <a:scrgbClr r="0" g="0" b="0"/>
        </a:effectRef>
        <a:fontRef idx="minor"/>
      </dsp:style>
    </dsp:sp>
    <dsp:sp modelId="{89ACCF36-868B-9845-8E79-1FDE8D49FD3E}">
      <dsp:nvSpPr>
        <dsp:cNvPr id="0" name=""/>
        <dsp:cNvSpPr/>
      </dsp:nvSpPr>
      <dsp:spPr>
        <a:xfrm>
          <a:off x="609594" y="2362195"/>
          <a:ext cx="3703232" cy="2543911"/>
        </a:xfrm>
        <a:prstGeom prst="roundRect">
          <a:avLst/>
        </a:prstGeom>
        <a:solidFill>
          <a:schemeClr val="bg1"/>
        </a:solidFill>
        <a:ln>
          <a:solidFill>
            <a:schemeClr val="accent3"/>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b="1" i="0" kern="1200" dirty="0" smtClean="0">
              <a:solidFill>
                <a:schemeClr val="tx1"/>
              </a:solidFill>
            </a:rPr>
            <a:t>NIST announced in 2007 a competition for the SHA-3 next generation NIST hash function</a:t>
          </a:r>
          <a:endParaRPr lang="en-US" sz="1600" b="1" i="0" kern="1200" dirty="0">
            <a:solidFill>
              <a:schemeClr val="tx1"/>
            </a:solidFill>
          </a:endParaRPr>
        </a:p>
        <a:p>
          <a:pPr marL="171450" lvl="1" indent="-171450" algn="l" defTabSz="711200" rtl="0">
            <a:lnSpc>
              <a:spcPct val="90000"/>
            </a:lnSpc>
            <a:spcBef>
              <a:spcPct val="0"/>
            </a:spcBef>
            <a:spcAft>
              <a:spcPct val="15000"/>
            </a:spcAft>
            <a:buChar char="••"/>
          </a:pPr>
          <a:r>
            <a:rPr lang="en-US" sz="1600" b="1" i="0" kern="1200" dirty="0" smtClean="0">
              <a:solidFill>
                <a:schemeClr val="tx1"/>
              </a:solidFill>
            </a:rPr>
            <a:t>Winning design was announced by NIST in October 2012</a:t>
          </a:r>
          <a:endParaRPr lang="en-US" sz="1600" b="1" i="0" kern="1200" dirty="0">
            <a:solidFill>
              <a:schemeClr val="tx1"/>
            </a:solidFill>
          </a:endParaRPr>
        </a:p>
        <a:p>
          <a:pPr marL="171450" lvl="1" indent="-171450" algn="l" defTabSz="711200" rtl="0">
            <a:lnSpc>
              <a:spcPct val="90000"/>
            </a:lnSpc>
            <a:spcBef>
              <a:spcPct val="0"/>
            </a:spcBef>
            <a:spcAft>
              <a:spcPct val="15000"/>
            </a:spcAft>
            <a:buChar char="••"/>
          </a:pPr>
          <a:r>
            <a:rPr lang="en-US" sz="1600" b="1" i="0" kern="1200" dirty="0" smtClean="0">
              <a:solidFill>
                <a:schemeClr val="tx1"/>
              </a:solidFill>
            </a:rPr>
            <a:t>SHA-3 is a cryptographic hash function that is intended to complement SHA-2 as the approved standard for a wide range of applications</a:t>
          </a:r>
          <a:endParaRPr lang="en-US" sz="1600" b="1" i="0" kern="1200" dirty="0">
            <a:solidFill>
              <a:schemeClr val="tx1"/>
            </a:solidFill>
          </a:endParaRPr>
        </a:p>
      </dsp:txBody>
      <dsp:txXfrm>
        <a:off x="733777" y="2486378"/>
        <a:ext cx="3454866" cy="2295545"/>
      </dsp:txXfrm>
    </dsp:sp>
    <dsp:sp modelId="{44FB74B7-9D06-F04A-A84D-C928611E2C9F}">
      <dsp:nvSpPr>
        <dsp:cNvPr id="0" name=""/>
        <dsp:cNvSpPr/>
      </dsp:nvSpPr>
      <dsp:spPr>
        <a:xfrm>
          <a:off x="3172464" y="1090781"/>
          <a:ext cx="3880419" cy="3880419"/>
        </a:xfrm>
        <a:custGeom>
          <a:avLst/>
          <a:gdLst/>
          <a:ahLst/>
          <a:cxnLst/>
          <a:rect l="0" t="0" r="0" b="0"/>
          <a:pathLst>
            <a:path>
              <a:moveTo>
                <a:pt x="186194" y="1110846"/>
              </a:moveTo>
              <a:arcTo wR="1940209" hR="1940209" stAng="12318390" swAng="938966"/>
            </a:path>
          </a:pathLst>
        </a:custGeom>
        <a:noFill/>
        <a:ln w="9525" cap="flat" cmpd="sng" algn="ctr">
          <a:no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200"/>
            </a:lvl1pPr>
          </a:lstStyle>
          <a:p>
            <a:pPr>
              <a:defRPr/>
            </a:pPr>
            <a:endParaRPr lang="zh-TW"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vl1pPr>
          </a:lstStyle>
          <a:p>
            <a:pPr>
              <a:defRPr/>
            </a:pPr>
            <a:endParaRPr lang="zh-TW"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1" sz="1200"/>
            </a:lvl1pPr>
          </a:lstStyle>
          <a:p>
            <a:pPr>
              <a:defRPr/>
            </a:pPr>
            <a:endParaRPr lang="zh-TW"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3A309C18-9C39-4870-88EA-267827D025FE}" type="slidenum">
              <a:rPr lang="zh-TW" altLang="en-US"/>
              <a:pPr>
                <a:defRPr/>
              </a:pPr>
              <a:t>‹#›</a:t>
            </a:fld>
            <a:endParaRPr lang="zh-TW" altLang="en-US"/>
          </a:p>
        </p:txBody>
      </p:sp>
    </p:spTree>
    <p:extLst>
      <p:ext uri="{BB962C8B-B14F-4D97-AF65-F5344CB8AC3E}">
        <p14:creationId xmlns:p14="http://schemas.microsoft.com/office/powerpoint/2010/main" val="1109348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200"/>
            </a:lvl1pPr>
          </a:lstStyle>
          <a:p>
            <a:pPr>
              <a:defRPr/>
            </a:pPr>
            <a:endParaRPr lang="zh-TW" alt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vl1pPr>
          </a:lstStyle>
          <a:p>
            <a:pPr>
              <a:defRPr/>
            </a:pPr>
            <a:endParaRPr lang="zh-TW" altLang="en-US"/>
          </a:p>
        </p:txBody>
      </p:sp>
      <p:sp>
        <p:nvSpPr>
          <p:cNvPr id="50180" name="Rectangle 4"/>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1" sz="1200"/>
            </a:lvl1pPr>
          </a:lstStyle>
          <a:p>
            <a:pPr>
              <a:defRPr/>
            </a:pPr>
            <a:endParaRPr lang="zh-TW" alt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D02B35F2-7815-49FA-8D55-046A22471397}" type="slidenum">
              <a:rPr lang="zh-TW" altLang="en-US"/>
              <a:pPr>
                <a:defRPr/>
              </a:pPr>
              <a:t>‹#›</a:t>
            </a:fld>
            <a:endParaRPr lang="zh-TW" altLang="en-US"/>
          </a:p>
        </p:txBody>
      </p:sp>
    </p:spTree>
    <p:extLst>
      <p:ext uri="{BB962C8B-B14F-4D97-AF65-F5344CB8AC3E}">
        <p14:creationId xmlns:p14="http://schemas.microsoft.com/office/powerpoint/2010/main" val="3160382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新細明體" charset="-120"/>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投影片圖像版面配置區 1"/>
          <p:cNvSpPr>
            <a:spLocks noGrp="1" noRot="1" noChangeAspect="1" noTextEdit="1"/>
          </p:cNvSpPr>
          <p:nvPr>
            <p:ph type="sldImg"/>
          </p:nvPr>
        </p:nvSpPr>
        <p:spPr>
          <a:ln/>
        </p:spPr>
      </p:sp>
      <p:sp>
        <p:nvSpPr>
          <p:cNvPr id="51203"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smtClean="0"/>
          </a:p>
        </p:txBody>
      </p:sp>
      <p:sp>
        <p:nvSpPr>
          <p:cNvPr id="51204"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81C6340-F3E8-40FA-93E9-5698CF492F51}" type="slidenum">
              <a:rPr lang="zh-TW" altLang="en-US" sz="1200" smtClean="0"/>
              <a:pPr/>
              <a:t>1</a:t>
            </a:fld>
            <a:endParaRPr lang="zh-TW" alt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75B43899-C0A8-4D4C-A011-0D3CDC1FD31D}" type="slidenum">
              <a:rPr lang="en-AU" altLang="zh-TW" sz="1200" smtClean="0">
                <a:latin typeface="Arial" charset="0"/>
                <a:ea typeface="ＭＳ Ｐゴシック" pitchFamily="-107" charset="-128"/>
              </a:rPr>
              <a:pPr/>
              <a:t>2</a:t>
            </a:fld>
            <a:endParaRPr lang="en-AU" altLang="zh-TW" sz="1200" smtClean="0">
              <a:latin typeface="Arial" charset="0"/>
              <a:ea typeface="ＭＳ Ｐゴシック" pitchFamily="-107" charset="-128"/>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dirty="0" smtClean="0">
                <a:ea typeface="ＭＳ Ｐゴシック" pitchFamily="-107" charset="-128"/>
              </a:rPr>
              <a:t>A hash function H accepts a variable-length block of data M as input and produces a fixed-size hash value h = H(M). A "good" hash function has the property that the results of applying the function to a large set of inputs will produce outputs that are evenly distributed, and apparently random. In general terms, the principal object of a hash function is data integrity. A change to any bit or bits in M results, with high probability, in a change to the hash code. The kind of hash function needed for security applications is referred to as a cryptographic hash function. A cryptographic hash function is an algorithm for which it is computationally infeasible (because no attack is significantly more efficient than brute force) to find either (a) a data object that maps to a pre-specified hash result (the one-way property) or (b) two data objects that map to the same hash result (the collision-free property). Because of these characteristics, hash functions are often used to determine whether or not data has changed.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a:ln/>
        </p:spPr>
      </p:sp>
      <p:sp>
        <p:nvSpPr>
          <p:cNvPr id="21507" name="Notes Placeholder 2"/>
          <p:cNvSpPr>
            <a:spLocks noGrp="1"/>
          </p:cNvSpPr>
          <p:nvPr>
            <p:ph type="body" idx="1"/>
          </p:nvPr>
        </p:nvSpPr>
        <p:spPr>
          <a:noFill/>
          <a:ln/>
        </p:spPr>
        <p:txBody>
          <a:bodyPr/>
          <a:lstStyle/>
          <a:p>
            <a:r>
              <a:rPr lang="en-US" sz="1200" kern="1200" baseline="0" dirty="0" smtClean="0">
                <a:solidFill>
                  <a:schemeClr val="tx1"/>
                </a:solidFill>
                <a:latin typeface="Arial" charset="0"/>
                <a:ea typeface="ＭＳ Ｐゴシック" charset="-128"/>
                <a:cs typeface="ＭＳ Ｐゴシック" charset="-128"/>
              </a:rPr>
              <a:t> Figure 11.1 depicts the general operation of a cryptographic hash function.</a:t>
            </a:r>
          </a:p>
          <a:p>
            <a:r>
              <a:rPr lang="en-US" sz="1200" kern="1200" baseline="0" dirty="0" smtClean="0">
                <a:solidFill>
                  <a:schemeClr val="tx1"/>
                </a:solidFill>
                <a:latin typeface="Arial" charset="0"/>
                <a:ea typeface="ＭＳ Ｐゴシック" charset="-128"/>
                <a:cs typeface="ＭＳ Ｐゴシック" charset="-128"/>
              </a:rPr>
              <a:t>Typically, the input is padded out to an integer multiple of some fixed length</a:t>
            </a:r>
          </a:p>
          <a:p>
            <a:r>
              <a:rPr lang="en-US" sz="1200" kern="1200" baseline="0" dirty="0" smtClean="0">
                <a:solidFill>
                  <a:schemeClr val="tx1"/>
                </a:solidFill>
                <a:latin typeface="Arial" charset="0"/>
                <a:ea typeface="ＭＳ Ｐゴシック" charset="-128"/>
                <a:cs typeface="ＭＳ Ｐゴシック" charset="-128"/>
              </a:rPr>
              <a:t>(e.g., 1024 bits), and the padding includes the value of the length of the original message</a:t>
            </a:r>
          </a:p>
          <a:p>
            <a:r>
              <a:rPr lang="en-US" sz="1200" kern="1200" baseline="0" dirty="0" smtClean="0">
                <a:solidFill>
                  <a:schemeClr val="tx1"/>
                </a:solidFill>
                <a:latin typeface="Arial" charset="0"/>
                <a:ea typeface="ＭＳ Ｐゴシック" charset="-128"/>
                <a:cs typeface="ＭＳ Ｐゴシック" charset="-128"/>
              </a:rPr>
              <a:t>in bits. The length field is a security measure to increase the difficulty for an</a:t>
            </a:r>
          </a:p>
          <a:p>
            <a:r>
              <a:rPr lang="en-US" sz="1200" kern="1200" baseline="0" dirty="0" smtClean="0">
                <a:solidFill>
                  <a:schemeClr val="tx1"/>
                </a:solidFill>
                <a:latin typeface="Arial" charset="0"/>
                <a:ea typeface="ＭＳ Ｐゴシック" charset="-128"/>
                <a:cs typeface="ＭＳ Ｐゴシック" charset="-128"/>
              </a:rPr>
              <a:t>attacker to produce an alternative message with the same hash value.</a:t>
            </a:r>
            <a:endParaRPr lang="en-US" dirty="0" smtClean="0">
              <a:latin typeface="Arial" pitchFamily="-84" charset="0"/>
              <a:ea typeface="ＭＳ Ｐゴシック" pitchFamily="-84" charset="-128"/>
              <a:cs typeface="ＭＳ Ｐゴシック" pitchFamily="-84" charset="-128"/>
            </a:endParaRPr>
          </a:p>
        </p:txBody>
      </p:sp>
      <p:sp>
        <p:nvSpPr>
          <p:cNvPr id="21508" name="Slide Number Placeholder 3"/>
          <p:cNvSpPr>
            <a:spLocks noGrp="1"/>
          </p:cNvSpPr>
          <p:nvPr>
            <p:ph type="sldNum" sz="quarter" idx="5"/>
          </p:nvPr>
        </p:nvSpPr>
        <p:spPr>
          <a:noFill/>
        </p:spPr>
        <p:txBody>
          <a:bodyPr/>
          <a:lstStyle/>
          <a:p>
            <a:fld id="{5C5B7352-273A-EB4C-8779-60CE0036EC84}" type="slidenum">
              <a:rPr lang="en-AU" smtClean="0">
                <a:latin typeface="Arial" pitchFamily="-84" charset="0"/>
              </a:rPr>
              <a:pPr/>
              <a:t>3</a:t>
            </a:fld>
            <a:endParaRPr lang="en-AU" dirty="0" smtClean="0">
              <a:latin typeface="Arial" pitchFamily="-8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F0284054-E12D-3C42-9621-A1064B46B9DD}" type="slidenum">
              <a:rPr lang="en-AU">
                <a:latin typeface="Arial" pitchFamily="-84" charset="0"/>
              </a:rPr>
              <a:pPr/>
              <a:t>4</a:t>
            </a:fld>
            <a:endParaRPr lang="en-AU" dirty="0">
              <a:latin typeface="Arial" pitchFamily="-84"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charset="0"/>
                <a:ea typeface="ＭＳ Ｐゴシック" charset="-128"/>
                <a:cs typeface="ＭＳ Ｐゴシック" charset="-128"/>
              </a:rPr>
              <a:t> Message authentication is a mechanism or service used to verify the integrity of</a:t>
            </a:r>
          </a:p>
          <a:p>
            <a:r>
              <a:rPr lang="en-US" sz="1200" kern="1200" baseline="0" dirty="0" smtClean="0">
                <a:solidFill>
                  <a:schemeClr val="tx1"/>
                </a:solidFill>
                <a:latin typeface="Arial" charset="0"/>
                <a:ea typeface="ＭＳ Ｐゴシック" charset="-128"/>
                <a:cs typeface="ＭＳ Ｐゴシック" charset="-128"/>
              </a:rPr>
              <a:t>a message. Message authentication assures that data received are exactly as sent</a:t>
            </a:r>
          </a:p>
          <a:p>
            <a:r>
              <a:rPr lang="en-US" sz="1200" kern="1200" baseline="0" dirty="0" smtClean="0">
                <a:solidFill>
                  <a:schemeClr val="tx1"/>
                </a:solidFill>
                <a:latin typeface="Arial" charset="0"/>
                <a:ea typeface="ＭＳ Ｐゴシック" charset="-128"/>
                <a:cs typeface="ＭＳ Ｐゴシック" charset="-128"/>
              </a:rPr>
              <a:t>(i.e., contain no modification, insertion, deletion, or replay). In many cases, there is</a:t>
            </a:r>
          </a:p>
          <a:p>
            <a:r>
              <a:rPr lang="en-US" sz="1200" kern="1200" baseline="0" dirty="0" smtClean="0">
                <a:solidFill>
                  <a:schemeClr val="tx1"/>
                </a:solidFill>
                <a:latin typeface="Arial" charset="0"/>
                <a:ea typeface="ＭＳ Ｐゴシック" charset="-128"/>
                <a:cs typeface="ＭＳ Ｐゴシック" charset="-128"/>
              </a:rPr>
              <a:t> a requirement that the authentication mechanism assures that purported identity of</a:t>
            </a:r>
          </a:p>
          <a:p>
            <a:r>
              <a:rPr lang="en-US" sz="1200" kern="1200" baseline="0" dirty="0" smtClean="0">
                <a:solidFill>
                  <a:schemeClr val="tx1"/>
                </a:solidFill>
                <a:latin typeface="Arial" charset="0"/>
                <a:ea typeface="ＭＳ Ｐゴシック" charset="-128"/>
                <a:cs typeface="ＭＳ Ｐゴシック" charset="-128"/>
              </a:rPr>
              <a:t>the sender is valid. When a hash function is used to provide message authentication,</a:t>
            </a:r>
          </a:p>
          <a:p>
            <a:r>
              <a:rPr lang="en-US" sz="1200" kern="1200" baseline="0" dirty="0" smtClean="0">
                <a:solidFill>
                  <a:schemeClr val="tx1"/>
                </a:solidFill>
                <a:latin typeface="Arial" charset="0"/>
                <a:ea typeface="ＭＳ Ｐゴシック" charset="-128"/>
                <a:cs typeface="ＭＳ Ｐゴシック" charset="-128"/>
              </a:rPr>
              <a:t>the hash function value is often referred to as a message digest .</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The essence of the use of a hash function for message authentication is as</a:t>
            </a:r>
          </a:p>
          <a:p>
            <a:r>
              <a:rPr lang="en-US" sz="1200" kern="1200" baseline="0" dirty="0" smtClean="0">
                <a:solidFill>
                  <a:schemeClr val="tx1"/>
                </a:solidFill>
                <a:latin typeface="Arial" charset="0"/>
                <a:ea typeface="ＭＳ Ｐゴシック" charset="-128"/>
                <a:cs typeface="ＭＳ Ｐゴシック" charset="-128"/>
              </a:rPr>
              <a:t>follows. The sender computes a hash value as a function of the bits in the message</a:t>
            </a:r>
          </a:p>
          <a:p>
            <a:r>
              <a:rPr lang="en-US" sz="1200" kern="1200" baseline="0" dirty="0" smtClean="0">
                <a:solidFill>
                  <a:schemeClr val="tx1"/>
                </a:solidFill>
                <a:latin typeface="Arial" charset="0"/>
                <a:ea typeface="ＭＳ Ｐゴシック" charset="-128"/>
                <a:cs typeface="ＭＳ Ｐゴシック" charset="-128"/>
              </a:rPr>
              <a:t>and transmits both the hash value and the message. The receiver performs the same</a:t>
            </a:r>
          </a:p>
          <a:p>
            <a:r>
              <a:rPr lang="en-US" sz="1200" kern="1200" baseline="0" dirty="0" smtClean="0">
                <a:solidFill>
                  <a:schemeClr val="tx1"/>
                </a:solidFill>
                <a:latin typeface="Arial" charset="0"/>
                <a:ea typeface="ＭＳ Ｐゴシック" charset="-128"/>
                <a:cs typeface="ＭＳ Ｐゴシック" charset="-128"/>
              </a:rPr>
              <a:t>hash calculation on the message bits and compares this value with the incoming</a:t>
            </a:r>
          </a:p>
          <a:p>
            <a:r>
              <a:rPr lang="en-US" sz="1200" kern="1200" baseline="0" dirty="0" smtClean="0">
                <a:solidFill>
                  <a:schemeClr val="tx1"/>
                </a:solidFill>
                <a:latin typeface="Arial" charset="0"/>
                <a:ea typeface="ＭＳ Ｐゴシック" charset="-128"/>
                <a:cs typeface="ＭＳ Ｐゴシック" charset="-128"/>
              </a:rPr>
              <a:t>hash value. If there is a mismatch, the receiver knows that the message (or possibly</a:t>
            </a:r>
          </a:p>
          <a:p>
            <a:r>
              <a:rPr lang="en-US" sz="1200" kern="1200" baseline="0" dirty="0" smtClean="0">
                <a:solidFill>
                  <a:schemeClr val="tx1"/>
                </a:solidFill>
                <a:latin typeface="Arial" charset="0"/>
                <a:ea typeface="ＭＳ Ｐゴシック" charset="-128"/>
                <a:cs typeface="ＭＳ Ｐゴシック" charset="-128"/>
              </a:rPr>
              <a:t>the hash value) has been altered (Figure 11.2a).</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The hash function must be transmitted in a secure fashion. That is, the hash</a:t>
            </a:r>
          </a:p>
          <a:p>
            <a:r>
              <a:rPr lang="en-US" sz="1200" kern="1200" baseline="0" dirty="0" smtClean="0">
                <a:solidFill>
                  <a:schemeClr val="tx1"/>
                </a:solidFill>
                <a:latin typeface="Arial" charset="0"/>
                <a:ea typeface="ＭＳ Ｐゴシック" charset="-128"/>
                <a:cs typeface="ＭＳ Ｐゴシック" charset="-128"/>
              </a:rPr>
              <a:t>function must be protected so that if an adversary alters or replaces the message,</a:t>
            </a:r>
          </a:p>
          <a:p>
            <a:r>
              <a:rPr lang="en-US" sz="1200" kern="1200" baseline="0" dirty="0" smtClean="0">
                <a:solidFill>
                  <a:schemeClr val="tx1"/>
                </a:solidFill>
                <a:latin typeface="Arial" charset="0"/>
                <a:ea typeface="ＭＳ Ｐゴシック" charset="-128"/>
                <a:cs typeface="ＭＳ Ｐゴシック" charset="-128"/>
              </a:rPr>
              <a:t>it is not feasible for adversary to also alter the hash value to fool the receiver. This</a:t>
            </a:r>
          </a:p>
          <a:p>
            <a:r>
              <a:rPr lang="en-US" sz="1200" kern="1200" baseline="0" dirty="0" smtClean="0">
                <a:solidFill>
                  <a:schemeClr val="tx1"/>
                </a:solidFill>
                <a:latin typeface="Arial" charset="0"/>
                <a:ea typeface="ＭＳ Ｐゴシック" charset="-128"/>
                <a:cs typeface="ＭＳ Ｐゴシック" charset="-128"/>
              </a:rPr>
              <a:t>type of attack is shown in Figure 11.2b. In this example, Alice transmits a data block</a:t>
            </a:r>
          </a:p>
          <a:p>
            <a:r>
              <a:rPr lang="en-US" sz="1200" kern="1200" baseline="0" dirty="0" smtClean="0">
                <a:solidFill>
                  <a:schemeClr val="tx1"/>
                </a:solidFill>
                <a:latin typeface="Arial" charset="0"/>
                <a:ea typeface="ＭＳ Ｐゴシック" charset="-128"/>
                <a:cs typeface="ＭＳ Ｐゴシック" charset="-128"/>
              </a:rPr>
              <a:t>and attaches a hash value. Darth intercepts the message, alters or replaces the data</a:t>
            </a:r>
          </a:p>
          <a:p>
            <a:r>
              <a:rPr lang="en-US" sz="1200" kern="1200" baseline="0" dirty="0" smtClean="0">
                <a:solidFill>
                  <a:schemeClr val="tx1"/>
                </a:solidFill>
                <a:latin typeface="Arial" charset="0"/>
                <a:ea typeface="ＭＳ Ｐゴシック" charset="-128"/>
                <a:cs typeface="ＭＳ Ｐゴシック" charset="-128"/>
              </a:rPr>
              <a:t>block, and calculates and attaches a new hash value. Bob receives the altered data</a:t>
            </a:r>
          </a:p>
          <a:p>
            <a:r>
              <a:rPr lang="en-US" sz="1200" kern="1200" baseline="0" dirty="0" smtClean="0">
                <a:solidFill>
                  <a:schemeClr val="tx1"/>
                </a:solidFill>
                <a:latin typeface="Arial" charset="0"/>
                <a:ea typeface="ＭＳ Ｐゴシック" charset="-128"/>
                <a:cs typeface="ＭＳ Ｐゴシック" charset="-128"/>
              </a:rPr>
              <a:t>with the new hash value and does not detect the change. To prevent this attack, the</a:t>
            </a:r>
          </a:p>
          <a:p>
            <a:r>
              <a:rPr lang="en-US" sz="1200" kern="1200" baseline="0" dirty="0" smtClean="0">
                <a:solidFill>
                  <a:schemeClr val="tx1"/>
                </a:solidFill>
                <a:latin typeface="Arial" charset="0"/>
                <a:ea typeface="ＭＳ Ｐゴシック" charset="-128"/>
                <a:cs typeface="ＭＳ Ｐゴシック" charset="-128"/>
              </a:rPr>
              <a:t>hash value generated by Alice must be protected.</a:t>
            </a:r>
            <a:endParaRPr lang="en-US"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a:ln/>
        </p:spPr>
      </p:sp>
      <p:sp>
        <p:nvSpPr>
          <p:cNvPr id="27651" name="Notes Placeholder 2"/>
          <p:cNvSpPr>
            <a:spLocks noGrp="1"/>
          </p:cNvSpPr>
          <p:nvPr>
            <p:ph type="body" idx="1"/>
          </p:nvPr>
        </p:nvSpPr>
        <p:spPr>
          <a:noFill/>
          <a:ln/>
        </p:spPr>
        <p:txBody>
          <a:bodyPr/>
          <a:lstStyle/>
          <a:p>
            <a:r>
              <a:rPr lang="en-US" sz="1200" kern="1200" baseline="0" dirty="0" smtClean="0">
                <a:solidFill>
                  <a:schemeClr val="tx1"/>
                </a:solidFill>
                <a:latin typeface="Arial" charset="0"/>
                <a:ea typeface="ＭＳ Ｐゴシック" charset="-128"/>
                <a:cs typeface="ＭＳ Ｐゴシック" charset="-128"/>
              </a:rPr>
              <a:t>Hash functions are commonly used to create a one-way password file . Chapter 21</a:t>
            </a:r>
          </a:p>
          <a:p>
            <a:r>
              <a:rPr lang="en-US" sz="1200" kern="1200" baseline="0" dirty="0" smtClean="0">
                <a:solidFill>
                  <a:schemeClr val="tx1"/>
                </a:solidFill>
                <a:latin typeface="Arial" charset="0"/>
                <a:ea typeface="ＭＳ Ｐゴシック" charset="-128"/>
                <a:cs typeface="ＭＳ Ｐゴシック" charset="-128"/>
              </a:rPr>
              <a:t>explains a scheme in which a hash of a password is stored by an operating system</a:t>
            </a:r>
          </a:p>
          <a:p>
            <a:r>
              <a:rPr lang="en-US" sz="1200" kern="1200" baseline="0" dirty="0" smtClean="0">
                <a:solidFill>
                  <a:schemeClr val="tx1"/>
                </a:solidFill>
                <a:latin typeface="Arial" charset="0"/>
                <a:ea typeface="ＭＳ Ｐゴシック" charset="-128"/>
                <a:cs typeface="ＭＳ Ｐゴシック" charset="-128"/>
              </a:rPr>
              <a:t>rather than the password itself. Thus, the actual password is not retrievable by</a:t>
            </a:r>
          </a:p>
          <a:p>
            <a:r>
              <a:rPr lang="en-US" sz="1200" kern="1200" baseline="0" dirty="0" smtClean="0">
                <a:solidFill>
                  <a:schemeClr val="tx1"/>
                </a:solidFill>
                <a:latin typeface="Arial" charset="0"/>
                <a:ea typeface="ＭＳ Ｐゴシック" charset="-128"/>
                <a:cs typeface="ＭＳ Ｐゴシック" charset="-128"/>
              </a:rPr>
              <a:t>a hacker who gains access to the password file. In simple terms, when a user enters</a:t>
            </a:r>
          </a:p>
          <a:p>
            <a:r>
              <a:rPr lang="en-US" sz="1200" kern="1200" baseline="0" dirty="0" smtClean="0">
                <a:solidFill>
                  <a:schemeClr val="tx1"/>
                </a:solidFill>
                <a:latin typeface="Arial" charset="0"/>
                <a:ea typeface="ＭＳ Ｐゴシック" charset="-128"/>
                <a:cs typeface="ＭＳ Ｐゴシック" charset="-128"/>
              </a:rPr>
              <a:t>a password, the hash of that password is compared to the stored hash value</a:t>
            </a:r>
          </a:p>
          <a:p>
            <a:r>
              <a:rPr lang="en-US" sz="1200" kern="1200" baseline="0" dirty="0" smtClean="0">
                <a:solidFill>
                  <a:schemeClr val="tx1"/>
                </a:solidFill>
                <a:latin typeface="Arial" charset="0"/>
                <a:ea typeface="ＭＳ Ｐゴシック" charset="-128"/>
                <a:cs typeface="ＭＳ Ｐゴシック" charset="-128"/>
              </a:rPr>
              <a:t>for verification. This approach to password protection is used by most operating</a:t>
            </a:r>
          </a:p>
          <a:p>
            <a:r>
              <a:rPr lang="en-US" sz="1200" kern="1200" baseline="0" dirty="0" smtClean="0">
                <a:solidFill>
                  <a:schemeClr val="tx1"/>
                </a:solidFill>
                <a:latin typeface="Arial" charset="0"/>
                <a:ea typeface="ＭＳ Ｐゴシック" charset="-128"/>
                <a:cs typeface="ＭＳ Ｐゴシック" charset="-128"/>
              </a:rPr>
              <a:t>systems.</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Hash functions can be used for intrusion detection  and virus detection . Store</a:t>
            </a:r>
          </a:p>
          <a:p>
            <a:r>
              <a:rPr lang="en-US" sz="1200" kern="1200" baseline="0" dirty="0" smtClean="0">
                <a:solidFill>
                  <a:schemeClr val="tx1"/>
                </a:solidFill>
                <a:latin typeface="Arial" charset="0"/>
                <a:ea typeface="ＭＳ Ｐゴシック" charset="-128"/>
                <a:cs typeface="ＭＳ Ｐゴシック" charset="-128"/>
              </a:rPr>
              <a:t>H(F) for each file on a system and secure the hash values (e.g., on a CD-R that is</a:t>
            </a:r>
          </a:p>
          <a:p>
            <a:r>
              <a:rPr lang="en-US" sz="1200" kern="1200" baseline="0" dirty="0" smtClean="0">
                <a:solidFill>
                  <a:schemeClr val="tx1"/>
                </a:solidFill>
                <a:latin typeface="Arial" charset="0"/>
                <a:ea typeface="ＭＳ Ｐゴシック" charset="-128"/>
                <a:cs typeface="ＭＳ Ｐゴシック" charset="-128"/>
              </a:rPr>
              <a:t>kept secure). One can later determine if a file has been modified by recomputing</a:t>
            </a:r>
          </a:p>
          <a:p>
            <a:r>
              <a:rPr lang="en-US" sz="1200" kern="1200" baseline="0" dirty="0" smtClean="0">
                <a:solidFill>
                  <a:schemeClr val="tx1"/>
                </a:solidFill>
                <a:latin typeface="Arial" charset="0"/>
                <a:ea typeface="ＭＳ Ｐゴシック" charset="-128"/>
                <a:cs typeface="ＭＳ Ｐゴシック" charset="-128"/>
              </a:rPr>
              <a:t>H(F). An intruder would need to change F without changing H(F).</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A cryptographic hash function can be used to construct a pseudorandom</a:t>
            </a:r>
          </a:p>
          <a:p>
            <a:r>
              <a:rPr lang="en-US" sz="1200" kern="1200" baseline="0" dirty="0" smtClean="0">
                <a:solidFill>
                  <a:schemeClr val="tx1"/>
                </a:solidFill>
                <a:latin typeface="Arial" charset="0"/>
                <a:ea typeface="ＭＳ Ｐゴシック" charset="-128"/>
                <a:cs typeface="ＭＳ Ｐゴシック" charset="-128"/>
              </a:rPr>
              <a:t>function (PRF)  or a pseudorandom number generator (PRNG) . A common application</a:t>
            </a:r>
          </a:p>
          <a:p>
            <a:r>
              <a:rPr lang="en-US" sz="1200" kern="1200" baseline="0" dirty="0" smtClean="0">
                <a:solidFill>
                  <a:schemeClr val="tx1"/>
                </a:solidFill>
                <a:latin typeface="Arial" charset="0"/>
                <a:ea typeface="ＭＳ Ｐゴシック" charset="-128"/>
                <a:cs typeface="ＭＳ Ｐゴシック" charset="-128"/>
              </a:rPr>
              <a:t>for a hash-based PRF is for the generation of symmetric keys. We discuss this</a:t>
            </a:r>
          </a:p>
          <a:p>
            <a:r>
              <a:rPr lang="en-US" sz="1200" kern="1200" baseline="0" dirty="0" smtClean="0">
                <a:solidFill>
                  <a:schemeClr val="tx1"/>
                </a:solidFill>
                <a:latin typeface="Arial" charset="0"/>
                <a:ea typeface="ＭＳ Ｐゴシック" charset="-128"/>
                <a:cs typeface="ＭＳ Ｐゴシック" charset="-128"/>
              </a:rPr>
              <a:t>application in Chapter 12.</a:t>
            </a:r>
            <a:endParaRPr lang="en-US" dirty="0" smtClean="0">
              <a:latin typeface="Arial" pitchFamily="-84" charset="0"/>
              <a:ea typeface="ＭＳ Ｐゴシック" pitchFamily="-84" charset="-128"/>
              <a:cs typeface="ＭＳ Ｐゴシック" pitchFamily="-84" charset="-128"/>
            </a:endParaRPr>
          </a:p>
        </p:txBody>
      </p:sp>
      <p:sp>
        <p:nvSpPr>
          <p:cNvPr id="27652" name="Slide Number Placeholder 3"/>
          <p:cNvSpPr>
            <a:spLocks noGrp="1"/>
          </p:cNvSpPr>
          <p:nvPr>
            <p:ph type="sldNum" sz="quarter" idx="5"/>
          </p:nvPr>
        </p:nvSpPr>
        <p:spPr>
          <a:noFill/>
        </p:spPr>
        <p:txBody>
          <a:bodyPr/>
          <a:lstStyle/>
          <a:p>
            <a:fld id="{FE1005E5-5BE9-0143-A839-41D2A42A8678}" type="slidenum">
              <a:rPr lang="en-AU" smtClean="0">
                <a:latin typeface="Arial" pitchFamily="-84" charset="0"/>
              </a:rPr>
              <a:pPr/>
              <a:t>13</a:t>
            </a:fld>
            <a:endParaRPr lang="en-AU" dirty="0" smtClean="0">
              <a:latin typeface="Arial" pitchFamily="-8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charset="-128"/>
                <a:cs typeface="ＭＳ Ｐゴシック" charset="-128"/>
              </a:rPr>
              <a:t>Before proceeding, we need to define two terms. For a hash value h =  H(x ), we say</a:t>
            </a:r>
          </a:p>
          <a:p>
            <a:r>
              <a:rPr lang="en-US" sz="1200" kern="1200" baseline="0" dirty="0" smtClean="0">
                <a:solidFill>
                  <a:schemeClr val="tx1"/>
                </a:solidFill>
                <a:latin typeface="Arial" charset="0"/>
                <a:ea typeface="ＭＳ Ｐゴシック" charset="-128"/>
                <a:cs typeface="ＭＳ Ｐゴシック" charset="-128"/>
              </a:rPr>
              <a:t>that x  is the preimage  of h . That is, x  is a data block whose hash function, using the</a:t>
            </a:r>
          </a:p>
          <a:p>
            <a:r>
              <a:rPr lang="en-US" sz="1200" kern="1200" baseline="0" dirty="0" smtClean="0">
                <a:solidFill>
                  <a:schemeClr val="tx1"/>
                </a:solidFill>
                <a:latin typeface="Arial" charset="0"/>
                <a:ea typeface="ＭＳ Ｐゴシック" charset="-128"/>
                <a:cs typeface="ＭＳ Ｐゴシック" charset="-128"/>
              </a:rPr>
              <a:t>function H, is h . Because H is a many-to-one mapping, for any given hash value h ,</a:t>
            </a:r>
          </a:p>
          <a:p>
            <a:r>
              <a:rPr lang="en-US" sz="1200" kern="1200" baseline="0" dirty="0" smtClean="0">
                <a:solidFill>
                  <a:schemeClr val="tx1"/>
                </a:solidFill>
                <a:latin typeface="Arial" charset="0"/>
                <a:ea typeface="ＭＳ Ｐゴシック" charset="-128"/>
                <a:cs typeface="ＭＳ Ｐゴシック" charset="-128"/>
              </a:rPr>
              <a:t>there will in general be multiple preimages. A collision  occurs if we have x ≠ y  and</a:t>
            </a:r>
          </a:p>
          <a:p>
            <a:r>
              <a:rPr lang="en-US" sz="1200" kern="1200" baseline="0" dirty="0" smtClean="0">
                <a:solidFill>
                  <a:schemeClr val="tx1"/>
                </a:solidFill>
                <a:latin typeface="Arial" charset="0"/>
                <a:ea typeface="ＭＳ Ｐゴシック" charset="-128"/>
                <a:cs typeface="ＭＳ Ｐゴシック" charset="-128"/>
              </a:rPr>
              <a:t>H(x ) =  H(y ). Because we are using hash functions for data integrity, collisions are</a:t>
            </a:r>
          </a:p>
          <a:p>
            <a:r>
              <a:rPr lang="en-US" sz="1200" kern="1200" baseline="0" dirty="0" smtClean="0">
                <a:solidFill>
                  <a:schemeClr val="tx1"/>
                </a:solidFill>
                <a:latin typeface="Arial" charset="0"/>
                <a:ea typeface="ＭＳ Ｐゴシック" charset="-128"/>
                <a:cs typeface="ＭＳ Ｐゴシック" charset="-128"/>
              </a:rPr>
              <a:t>clearly undesirable.</a:t>
            </a:r>
            <a:endParaRPr lang="en-US"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18</a:t>
            </a:fld>
            <a:endParaRPr lang="en-A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CEAE94C4-E471-334B-B256-BE789E82723D}" type="slidenum">
              <a:rPr lang="en-AU">
                <a:latin typeface="Arial" pitchFamily="-84" charset="0"/>
              </a:rPr>
              <a:pPr/>
              <a:t>19</a:t>
            </a:fld>
            <a:endParaRPr lang="en-AU" dirty="0">
              <a:latin typeface="Arial" pitchFamily="-8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charset="0"/>
                <a:ea typeface="ＭＳ Ｐゴシック" charset="-128"/>
                <a:cs typeface="ＭＳ Ｐゴシック" charset="-128"/>
              </a:rPr>
              <a:t> Table 11.1 lists the generally accepted requirements for a cryptographic hash function.</a:t>
            </a:r>
          </a:p>
          <a:p>
            <a:r>
              <a:rPr lang="en-US" sz="1200" kern="1200" baseline="0" dirty="0" smtClean="0">
                <a:solidFill>
                  <a:schemeClr val="tx1"/>
                </a:solidFill>
                <a:latin typeface="Arial" charset="0"/>
                <a:ea typeface="ＭＳ Ｐゴシック" charset="-128"/>
                <a:cs typeface="ＭＳ Ｐゴシック" charset="-128"/>
              </a:rPr>
              <a:t>The first three properties are requirements for the practical application of a</a:t>
            </a:r>
          </a:p>
          <a:p>
            <a:r>
              <a:rPr lang="en-US" sz="1200" kern="1200" baseline="0" dirty="0" smtClean="0">
                <a:solidFill>
                  <a:schemeClr val="tx1"/>
                </a:solidFill>
                <a:latin typeface="Arial" charset="0"/>
                <a:ea typeface="ＭＳ Ｐゴシック" charset="-128"/>
                <a:cs typeface="ＭＳ Ｐゴシック" charset="-128"/>
              </a:rPr>
              <a:t>hash function.</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The fourth property, preimage resistant , is the one-way property: it is easy</a:t>
            </a:r>
          </a:p>
          <a:p>
            <a:r>
              <a:rPr lang="en-US" sz="1200" kern="1200" baseline="0" dirty="0" smtClean="0">
                <a:solidFill>
                  <a:schemeClr val="tx1"/>
                </a:solidFill>
                <a:latin typeface="Arial" charset="0"/>
                <a:ea typeface="ＭＳ Ｐゴシック" charset="-128"/>
                <a:cs typeface="ＭＳ Ｐゴシック" charset="-128"/>
              </a:rPr>
              <a:t>to generate a code given a message, but virtually impossible to generate a message</a:t>
            </a:r>
          </a:p>
          <a:p>
            <a:r>
              <a:rPr lang="en-US" sz="1200" kern="1200" baseline="0" dirty="0" smtClean="0">
                <a:solidFill>
                  <a:schemeClr val="tx1"/>
                </a:solidFill>
                <a:latin typeface="Arial" charset="0"/>
                <a:ea typeface="ＭＳ Ｐゴシック" charset="-128"/>
                <a:cs typeface="ＭＳ Ｐゴシック" charset="-128"/>
              </a:rPr>
              <a:t>given a code. This property is important if the authentication technique involves the</a:t>
            </a:r>
          </a:p>
          <a:p>
            <a:r>
              <a:rPr lang="en-US" sz="1200" kern="1200" baseline="0" dirty="0" smtClean="0">
                <a:solidFill>
                  <a:schemeClr val="tx1"/>
                </a:solidFill>
                <a:latin typeface="Arial" charset="0"/>
                <a:ea typeface="ＭＳ Ｐゴシック" charset="-128"/>
                <a:cs typeface="ＭＳ Ｐゴシック" charset="-128"/>
              </a:rPr>
              <a:t>use of a secret value (Figure 11.3c). The secret value itself is not sent.</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The fifth property, second preimage resistant , guarantees that it is impossible</a:t>
            </a:r>
          </a:p>
          <a:p>
            <a:r>
              <a:rPr lang="en-US" sz="1200" kern="1200" baseline="0" dirty="0" smtClean="0">
                <a:solidFill>
                  <a:schemeClr val="tx1"/>
                </a:solidFill>
                <a:latin typeface="Arial" charset="0"/>
                <a:ea typeface="ＭＳ Ｐゴシック" charset="-128"/>
                <a:cs typeface="ＭＳ Ｐゴシック" charset="-128"/>
              </a:rPr>
              <a:t>to find an alternative message with the same hash value as a given message. This</a:t>
            </a:r>
          </a:p>
          <a:p>
            <a:r>
              <a:rPr lang="en-US" sz="1200" kern="1200" baseline="0" dirty="0" smtClean="0">
                <a:solidFill>
                  <a:schemeClr val="tx1"/>
                </a:solidFill>
                <a:latin typeface="Arial" charset="0"/>
                <a:ea typeface="ＭＳ Ｐゴシック" charset="-128"/>
                <a:cs typeface="ＭＳ Ｐゴシック" charset="-128"/>
              </a:rPr>
              <a:t>prevents forgery when an encrypted hash code is used (Figures 11.3b and 11.4a). If</a:t>
            </a:r>
          </a:p>
          <a:p>
            <a:r>
              <a:rPr lang="en-US" sz="1200" kern="1200" baseline="0" dirty="0" smtClean="0">
                <a:solidFill>
                  <a:schemeClr val="tx1"/>
                </a:solidFill>
                <a:latin typeface="Arial" charset="0"/>
                <a:ea typeface="ＭＳ Ｐゴシック" charset="-128"/>
                <a:cs typeface="ＭＳ Ｐゴシック" charset="-128"/>
              </a:rPr>
              <a:t>this property were not true, an attacker would be capable of the following sequence:</a:t>
            </a:r>
          </a:p>
          <a:p>
            <a:r>
              <a:rPr lang="en-US" sz="1200" kern="1200" baseline="0" dirty="0" smtClean="0">
                <a:solidFill>
                  <a:schemeClr val="tx1"/>
                </a:solidFill>
                <a:latin typeface="Arial" charset="0"/>
                <a:ea typeface="ＭＳ Ｐゴシック" charset="-128"/>
                <a:cs typeface="ＭＳ Ｐゴシック" charset="-128"/>
              </a:rPr>
              <a:t>First, observe or intercept a message plus its encrypted hash code; second, generate</a:t>
            </a:r>
          </a:p>
          <a:p>
            <a:r>
              <a:rPr lang="en-US" sz="1200" kern="1200" baseline="0" dirty="0" smtClean="0">
                <a:solidFill>
                  <a:schemeClr val="tx1"/>
                </a:solidFill>
                <a:latin typeface="Arial" charset="0"/>
                <a:ea typeface="ＭＳ Ｐゴシック" charset="-128"/>
                <a:cs typeface="ＭＳ Ｐゴシック" charset="-128"/>
              </a:rPr>
              <a:t>an unencrypted hash code from the message; third, generate an alternate message</a:t>
            </a:r>
          </a:p>
          <a:p>
            <a:r>
              <a:rPr lang="en-US" sz="1200" kern="1200" baseline="0" dirty="0" smtClean="0">
                <a:solidFill>
                  <a:schemeClr val="tx1"/>
                </a:solidFill>
                <a:latin typeface="Arial" charset="0"/>
                <a:ea typeface="ＭＳ Ｐゴシック" charset="-128"/>
                <a:cs typeface="ＭＳ Ｐゴシック" charset="-128"/>
              </a:rPr>
              <a:t>with the same hash code.</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A hash function that satisfies the first five properties in Table 11.1 is referred</a:t>
            </a:r>
          </a:p>
          <a:p>
            <a:r>
              <a:rPr lang="en-US" sz="1200" kern="1200" baseline="0" dirty="0" smtClean="0">
                <a:solidFill>
                  <a:schemeClr val="tx1"/>
                </a:solidFill>
                <a:latin typeface="Arial" charset="0"/>
                <a:ea typeface="ＭＳ Ｐゴシック" charset="-128"/>
                <a:cs typeface="ＭＳ Ｐゴシック" charset="-128"/>
              </a:rPr>
              <a:t>to as a weak hash function. If the sixth property, collision resistant , is also satisfied,</a:t>
            </a:r>
          </a:p>
          <a:p>
            <a:r>
              <a:rPr lang="en-US" sz="1200" kern="1200" baseline="0" dirty="0" smtClean="0">
                <a:solidFill>
                  <a:schemeClr val="tx1"/>
                </a:solidFill>
                <a:latin typeface="Arial" charset="0"/>
                <a:ea typeface="ＭＳ Ｐゴシック" charset="-128"/>
                <a:cs typeface="ＭＳ Ｐゴシック" charset="-128"/>
              </a:rPr>
              <a:t>then it is referred to as a strong hash function. A strong hash function protects</a:t>
            </a:r>
          </a:p>
          <a:p>
            <a:r>
              <a:rPr lang="en-US" sz="1200" kern="1200" baseline="0" dirty="0" smtClean="0">
                <a:solidFill>
                  <a:schemeClr val="tx1"/>
                </a:solidFill>
                <a:latin typeface="Arial" charset="0"/>
                <a:ea typeface="ＭＳ Ｐゴシック" charset="-128"/>
                <a:cs typeface="ＭＳ Ｐゴシック" charset="-128"/>
              </a:rPr>
              <a:t> against an attack in which one party generates a message for another party to sign.</a:t>
            </a:r>
          </a:p>
          <a:p>
            <a:r>
              <a:rPr lang="en-US" sz="1200" kern="1200" baseline="0" dirty="0" smtClean="0">
                <a:solidFill>
                  <a:schemeClr val="tx1"/>
                </a:solidFill>
                <a:latin typeface="Arial" charset="0"/>
                <a:ea typeface="ＭＳ Ｐゴシック" charset="-128"/>
                <a:cs typeface="ＭＳ Ｐゴシック" charset="-128"/>
              </a:rPr>
              <a:t>For example, suppose Bob writes an IOU message, sends it to Alice, and she signs</a:t>
            </a:r>
          </a:p>
          <a:p>
            <a:r>
              <a:rPr lang="en-US" sz="1200" kern="1200" baseline="0" dirty="0" smtClean="0">
                <a:solidFill>
                  <a:schemeClr val="tx1"/>
                </a:solidFill>
                <a:latin typeface="Arial" charset="0"/>
                <a:ea typeface="ＭＳ Ｐゴシック" charset="-128"/>
                <a:cs typeface="ＭＳ Ｐゴシック" charset="-128"/>
              </a:rPr>
              <a:t>it. Bob finds two messages with the same hash, one of which requires Alice to pay a</a:t>
            </a:r>
          </a:p>
          <a:p>
            <a:r>
              <a:rPr lang="en-US" sz="1200" kern="1200" baseline="0" dirty="0" smtClean="0">
                <a:solidFill>
                  <a:schemeClr val="tx1"/>
                </a:solidFill>
                <a:latin typeface="Arial" charset="0"/>
                <a:ea typeface="ＭＳ Ｐゴシック" charset="-128"/>
                <a:cs typeface="ＭＳ Ｐゴシック" charset="-128"/>
              </a:rPr>
              <a:t>small amount and one that requires a large payment. Alice signs the first message,</a:t>
            </a:r>
          </a:p>
          <a:p>
            <a:r>
              <a:rPr lang="en-US" sz="1200" kern="1200" baseline="0" dirty="0" smtClean="0">
                <a:solidFill>
                  <a:schemeClr val="tx1"/>
                </a:solidFill>
                <a:latin typeface="Arial" charset="0"/>
                <a:ea typeface="ＭＳ Ｐゴシック" charset="-128"/>
                <a:cs typeface="ＭＳ Ｐゴシック" charset="-128"/>
              </a:rPr>
              <a:t>and Bob is then able to claim that the second message is authentic</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The final requirement in Table 11.1, pseudorandomness , has not traditionally</a:t>
            </a:r>
          </a:p>
          <a:p>
            <a:r>
              <a:rPr lang="en-US" sz="1200" kern="1200" baseline="0" dirty="0" smtClean="0">
                <a:solidFill>
                  <a:schemeClr val="tx1"/>
                </a:solidFill>
                <a:latin typeface="Arial" charset="0"/>
                <a:ea typeface="ＭＳ Ｐゴシック" charset="-128"/>
                <a:cs typeface="ＭＳ Ｐゴシック" charset="-128"/>
              </a:rPr>
              <a:t>been listed as a requirement of cryptographic hash functions but is more or less implied.</a:t>
            </a:r>
          </a:p>
          <a:p>
            <a:r>
              <a:rPr lang="en-US" sz="1200" kern="1200" baseline="0" dirty="0" smtClean="0">
                <a:solidFill>
                  <a:schemeClr val="tx1"/>
                </a:solidFill>
                <a:latin typeface="Arial" charset="0"/>
                <a:ea typeface="ＭＳ Ｐゴシック" charset="-128"/>
                <a:cs typeface="ＭＳ Ｐゴシック" charset="-128"/>
              </a:rPr>
              <a:t>[JOHN05] points out that cryptographic hash functions are commonly used</a:t>
            </a:r>
          </a:p>
          <a:p>
            <a:r>
              <a:rPr lang="en-US" sz="1200" kern="1200" baseline="0" dirty="0" smtClean="0">
                <a:solidFill>
                  <a:schemeClr val="tx1"/>
                </a:solidFill>
                <a:latin typeface="Arial" charset="0"/>
                <a:ea typeface="ＭＳ Ｐゴシック" charset="-128"/>
                <a:cs typeface="ＭＳ Ｐゴシック" charset="-128"/>
              </a:rPr>
              <a:t>for key derivation and pseudorandom number generation, and that in message integrity</a:t>
            </a:r>
          </a:p>
          <a:p>
            <a:r>
              <a:rPr lang="en-US" sz="1200" kern="1200" baseline="0" dirty="0" smtClean="0">
                <a:solidFill>
                  <a:schemeClr val="tx1"/>
                </a:solidFill>
                <a:latin typeface="Arial" charset="0"/>
                <a:ea typeface="ＭＳ Ｐゴシック" charset="-128"/>
                <a:cs typeface="ＭＳ Ｐゴシック" charset="-128"/>
              </a:rPr>
              <a:t>applications, the three resistant properties depend on the output of the hash</a:t>
            </a:r>
          </a:p>
          <a:p>
            <a:r>
              <a:rPr lang="en-US" sz="1200" kern="1200" baseline="0" dirty="0" smtClean="0">
                <a:solidFill>
                  <a:schemeClr val="tx1"/>
                </a:solidFill>
                <a:latin typeface="Arial" charset="0"/>
                <a:ea typeface="ＭＳ Ｐゴシック" charset="-128"/>
                <a:cs typeface="ＭＳ Ｐゴシック" charset="-128"/>
              </a:rPr>
              <a:t>function appearing to be random. Thus, it makes sense to verify that in fact a given</a:t>
            </a:r>
          </a:p>
          <a:p>
            <a:r>
              <a:rPr lang="en-US" sz="1200" kern="1200" baseline="0" dirty="0" smtClean="0">
                <a:solidFill>
                  <a:schemeClr val="tx1"/>
                </a:solidFill>
                <a:latin typeface="Arial" charset="0"/>
                <a:ea typeface="ＭＳ Ｐゴシック" charset="-128"/>
                <a:cs typeface="ＭＳ Ｐゴシック" charset="-128"/>
              </a:rPr>
              <a:t>hash function produces pseudorandom output..</a:t>
            </a:r>
            <a:endParaRPr lang="en-AU" dirty="0" smtClean="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charset="-128"/>
                <a:cs typeface="ＭＳ Ｐゴシック" charset="-128"/>
              </a:rPr>
              <a:t> Figure 11.6 shows the relationships among the three resistant properties.</a:t>
            </a:r>
          </a:p>
          <a:p>
            <a:r>
              <a:rPr lang="en-US" sz="1200" kern="1200" baseline="0" dirty="0" smtClean="0">
                <a:solidFill>
                  <a:schemeClr val="tx1"/>
                </a:solidFill>
                <a:latin typeface="Arial" charset="0"/>
                <a:ea typeface="ＭＳ Ｐゴシック" charset="-128"/>
                <a:cs typeface="ＭＳ Ｐゴシック" charset="-128"/>
              </a:rPr>
              <a:t>A function that is collision resistant is also second preimage resistant, but the</a:t>
            </a:r>
          </a:p>
          <a:p>
            <a:r>
              <a:rPr lang="en-US" sz="1200" kern="1200" baseline="0" dirty="0" smtClean="0">
                <a:solidFill>
                  <a:schemeClr val="tx1"/>
                </a:solidFill>
                <a:latin typeface="Arial" charset="0"/>
                <a:ea typeface="ＭＳ Ｐゴシック" charset="-128"/>
                <a:cs typeface="ＭＳ Ｐゴシック" charset="-128"/>
              </a:rPr>
              <a:t>reverse is not necessarily true. A function can be collision resistant but not preimage</a:t>
            </a:r>
          </a:p>
          <a:p>
            <a:r>
              <a:rPr lang="en-US" sz="1200" kern="1200" baseline="0" dirty="0" smtClean="0">
                <a:solidFill>
                  <a:schemeClr val="tx1"/>
                </a:solidFill>
                <a:latin typeface="Arial" charset="0"/>
                <a:ea typeface="ＭＳ Ｐゴシック" charset="-128"/>
                <a:cs typeface="ＭＳ Ｐゴシック" charset="-128"/>
              </a:rPr>
              <a:t>resistant and vice versa. A function can be preimage resistant but not second</a:t>
            </a:r>
          </a:p>
          <a:p>
            <a:r>
              <a:rPr lang="en-US" sz="1200" kern="1200" baseline="0" dirty="0" smtClean="0">
                <a:solidFill>
                  <a:schemeClr val="tx1"/>
                </a:solidFill>
                <a:latin typeface="Arial" charset="0"/>
                <a:ea typeface="ＭＳ Ｐゴシック" charset="-128"/>
                <a:cs typeface="ＭＳ Ｐゴシック" charset="-128"/>
              </a:rPr>
              <a:t>preimage resistant and vice versa. See [MENE97] for a discussion.</a:t>
            </a:r>
            <a:endParaRPr lang="en-US"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20</a:t>
            </a:fld>
            <a:endParaRPr lang="en-A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charset="-128"/>
                <a:cs typeface="ＭＳ Ｐゴシック" charset="-128"/>
              </a:rPr>
              <a:t> Table 11.2 shows the resistant properties required for various hash function</a:t>
            </a:r>
          </a:p>
          <a:p>
            <a:r>
              <a:rPr lang="en-US" sz="1200" kern="1200" baseline="0" dirty="0" smtClean="0">
                <a:solidFill>
                  <a:schemeClr val="tx1"/>
                </a:solidFill>
                <a:latin typeface="Arial" charset="0"/>
                <a:ea typeface="ＭＳ Ｐゴシック" charset="-128"/>
                <a:cs typeface="ＭＳ Ｐゴシック" charset="-128"/>
              </a:rPr>
              <a:t>applications.</a:t>
            </a:r>
            <a:endParaRPr lang="en-US"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21</a:t>
            </a:fld>
            <a:endParaRPr lang="en-A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ln/>
        </p:spPr>
      </p:sp>
      <p:sp>
        <p:nvSpPr>
          <p:cNvPr id="33795" name="Notes Placeholder 2"/>
          <p:cNvSpPr>
            <a:spLocks noGrp="1"/>
          </p:cNvSpPr>
          <p:nvPr>
            <p:ph type="body" idx="1"/>
          </p:nvPr>
        </p:nvSpPr>
        <p:spPr>
          <a:xfrm>
            <a:off x="457200" y="4343400"/>
            <a:ext cx="6019800" cy="4341813"/>
          </a:xfrm>
          <a:noFill/>
          <a:ln/>
        </p:spPr>
        <p:txBody>
          <a:bodyPr/>
          <a:lstStyle/>
          <a:p>
            <a:r>
              <a:rPr lang="en-US" sz="1200" kern="1200" baseline="0" dirty="0" smtClean="0">
                <a:solidFill>
                  <a:schemeClr val="tx1"/>
                </a:solidFill>
                <a:latin typeface="Arial" charset="0"/>
                <a:ea typeface="ＭＳ Ｐゴシック" charset="-128"/>
                <a:cs typeface="ＭＳ Ｐゴシック" charset="-128"/>
              </a:rPr>
              <a:t> As with encryption algorithms, there are two categories of attacks on hash</a:t>
            </a:r>
          </a:p>
          <a:p>
            <a:r>
              <a:rPr lang="en-US" sz="1200" kern="1200" baseline="0" dirty="0" smtClean="0">
                <a:solidFill>
                  <a:schemeClr val="tx1"/>
                </a:solidFill>
                <a:latin typeface="Arial" charset="0"/>
                <a:ea typeface="ＭＳ Ｐゴシック" charset="-128"/>
                <a:cs typeface="ＭＳ Ｐゴシック" charset="-128"/>
              </a:rPr>
              <a:t>functions: brute-force attacks and cryptanalysis. A brute-force attack does not depend</a:t>
            </a:r>
          </a:p>
          <a:p>
            <a:r>
              <a:rPr lang="en-US" sz="1200" kern="1200" baseline="0" dirty="0" smtClean="0">
                <a:solidFill>
                  <a:schemeClr val="tx1"/>
                </a:solidFill>
                <a:latin typeface="Arial" charset="0"/>
                <a:ea typeface="ＭＳ Ｐゴシック" charset="-128"/>
                <a:cs typeface="ＭＳ Ｐゴシック" charset="-128"/>
              </a:rPr>
              <a:t>on the specific algorithm but depends only on bit length. In the case of a hash</a:t>
            </a:r>
          </a:p>
          <a:p>
            <a:r>
              <a:rPr lang="en-US" sz="1200" kern="1200" baseline="0" dirty="0" smtClean="0">
                <a:solidFill>
                  <a:schemeClr val="tx1"/>
                </a:solidFill>
                <a:latin typeface="Arial" charset="0"/>
                <a:ea typeface="ＭＳ Ｐゴシック" charset="-128"/>
                <a:cs typeface="ＭＳ Ｐゴシック" charset="-128"/>
              </a:rPr>
              <a:t>function, a brute-force attack depends only on the bit length of the hash value. A</a:t>
            </a:r>
          </a:p>
          <a:p>
            <a:r>
              <a:rPr lang="en-US" sz="1200" kern="1200" baseline="0" dirty="0" smtClean="0">
                <a:solidFill>
                  <a:schemeClr val="tx1"/>
                </a:solidFill>
                <a:latin typeface="Arial" charset="0"/>
                <a:ea typeface="ＭＳ Ｐゴシック" charset="-128"/>
                <a:cs typeface="ＭＳ Ｐゴシック" charset="-128"/>
              </a:rPr>
              <a:t>cryptanalysis, in contrast, is an attack based on weaknesses in a particular cryptographic</a:t>
            </a:r>
          </a:p>
          <a:p>
            <a:r>
              <a:rPr lang="en-US" sz="1200" kern="1200" baseline="0" dirty="0" smtClean="0">
                <a:solidFill>
                  <a:schemeClr val="tx1"/>
                </a:solidFill>
                <a:latin typeface="Arial" charset="0"/>
                <a:ea typeface="ＭＳ Ｐゴシック" charset="-128"/>
                <a:cs typeface="ＭＳ Ｐゴシック" charset="-128"/>
              </a:rPr>
              <a:t>algorithm. </a:t>
            </a:r>
          </a:p>
          <a:p>
            <a:endParaRPr lang="en-US" sz="1200" kern="1200" baseline="0" dirty="0" smtClean="0">
              <a:solidFill>
                <a:schemeClr val="tx1"/>
              </a:solidFill>
              <a:latin typeface="Arial" charset="0"/>
              <a:ea typeface="ＭＳ Ｐゴシック" charset="-128"/>
              <a:cs typeface="ＭＳ Ｐゴシック" charset="-128"/>
            </a:endParaRPr>
          </a:p>
          <a:p>
            <a:endParaRPr lang="en-US" sz="1200" kern="1200" baseline="0" dirty="0" smtClean="0">
              <a:solidFill>
                <a:schemeClr val="tx1"/>
              </a:solidFill>
              <a:latin typeface="Arial" charset="0"/>
              <a:ea typeface="ＭＳ Ｐゴシック" charset="-128"/>
              <a:cs typeface="ＭＳ Ｐゴシック" charset="-128"/>
            </a:endParaRPr>
          </a:p>
          <a:p>
            <a:endParaRPr lang="en-US" sz="1200" kern="1200" baseline="0" dirty="0" smtClean="0">
              <a:solidFill>
                <a:schemeClr val="tx1"/>
              </a:solidFill>
              <a:latin typeface="Arial" charset="0"/>
              <a:ea typeface="ＭＳ Ｐゴシック" charset="-128"/>
              <a:cs typeface="ＭＳ Ｐゴシック" charset="-128"/>
            </a:endParaRPr>
          </a:p>
          <a:p>
            <a:endParaRPr lang="en-US" dirty="0" smtClean="0">
              <a:latin typeface="Arial" pitchFamily="-84" charset="0"/>
              <a:ea typeface="ＭＳ Ｐゴシック" pitchFamily="-84" charset="-128"/>
              <a:cs typeface="ＭＳ Ｐゴシック" pitchFamily="-84" charset="-128"/>
            </a:endParaRPr>
          </a:p>
        </p:txBody>
      </p:sp>
      <p:sp>
        <p:nvSpPr>
          <p:cNvPr id="33796" name="Slide Number Placeholder 3"/>
          <p:cNvSpPr>
            <a:spLocks noGrp="1"/>
          </p:cNvSpPr>
          <p:nvPr>
            <p:ph type="sldNum" sz="quarter" idx="5"/>
          </p:nvPr>
        </p:nvSpPr>
        <p:spPr>
          <a:noFill/>
        </p:spPr>
        <p:txBody>
          <a:bodyPr/>
          <a:lstStyle/>
          <a:p>
            <a:fld id="{56DF2600-5D05-8E4F-A181-08737FF03C5F}" type="slidenum">
              <a:rPr lang="en-AU" smtClean="0">
                <a:latin typeface="Arial" pitchFamily="-84" charset="0"/>
              </a:rPr>
              <a:pPr/>
              <a:t>22</a:t>
            </a:fld>
            <a:endParaRPr lang="en-AU" dirty="0" smtClean="0">
              <a:latin typeface="Arial" pitchFamily="-8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p:cNvSpPr>
          <p:nvPr>
            <p:ph type="sldImg"/>
          </p:nvPr>
        </p:nvSpPr>
        <p:spPr>
          <a:ln/>
        </p:spPr>
      </p:sp>
      <p:sp>
        <p:nvSpPr>
          <p:cNvPr id="37891" name="Notes Placeholder 2"/>
          <p:cNvSpPr>
            <a:spLocks noGrp="1"/>
          </p:cNvSpPr>
          <p:nvPr>
            <p:ph type="body" idx="1"/>
          </p:nvPr>
        </p:nvSpPr>
        <p:spPr>
          <a:xfrm>
            <a:off x="457200" y="4343400"/>
            <a:ext cx="6019800" cy="4114800"/>
          </a:xfrm>
          <a:noFill/>
          <a:ln/>
        </p:spPr>
        <p:txBody>
          <a:bodyPr/>
          <a:lstStyle/>
          <a:p>
            <a:r>
              <a:rPr lang="en-US" sz="1200" b="0" kern="1200" baseline="0" dirty="0" smtClean="0">
                <a:solidFill>
                  <a:schemeClr val="tx1"/>
                </a:solidFill>
                <a:latin typeface="Arial" charset="0"/>
                <a:ea typeface="ＭＳ Ｐゴシック" charset="-128"/>
                <a:cs typeface="ＭＳ Ｐゴシック" charset="-128"/>
              </a:rPr>
              <a:t> In recent years, there has been considerable effort, and some successes,</a:t>
            </a:r>
          </a:p>
          <a:p>
            <a:r>
              <a:rPr lang="en-US" sz="1200" b="0" kern="1200" baseline="0" dirty="0" smtClean="0">
                <a:solidFill>
                  <a:schemeClr val="tx1"/>
                </a:solidFill>
                <a:latin typeface="Arial" charset="0"/>
                <a:ea typeface="ＭＳ Ｐゴシック" charset="-128"/>
                <a:cs typeface="ＭＳ Ｐゴシック" charset="-128"/>
              </a:rPr>
              <a:t>in developing cryptanalytic attacks on hash functions. To understand these, we</a:t>
            </a:r>
          </a:p>
          <a:p>
            <a:r>
              <a:rPr lang="en-US" sz="1200" b="0" kern="1200" baseline="0" dirty="0" smtClean="0">
                <a:solidFill>
                  <a:schemeClr val="tx1"/>
                </a:solidFill>
                <a:latin typeface="Arial" charset="0"/>
                <a:ea typeface="ＭＳ Ｐゴシック" charset="-128"/>
                <a:cs typeface="ＭＳ Ｐゴシック" charset="-128"/>
              </a:rPr>
              <a:t>need to look at the overall structure of a typical secure hash function, indicated in</a:t>
            </a:r>
          </a:p>
          <a:p>
            <a:r>
              <a:rPr lang="en-US" sz="1200" b="0" kern="1200" baseline="0" dirty="0" smtClean="0">
                <a:solidFill>
                  <a:schemeClr val="tx1"/>
                </a:solidFill>
                <a:latin typeface="Arial" charset="0"/>
                <a:ea typeface="ＭＳ Ｐゴシック" charset="-128"/>
                <a:cs typeface="ＭＳ Ｐゴシック" charset="-128"/>
              </a:rPr>
              <a:t>Figure 11.8. This structure, referred to as an iterated hash function, was proposed</a:t>
            </a:r>
          </a:p>
          <a:p>
            <a:r>
              <a:rPr lang="en-US" sz="1200" b="0" kern="1200" baseline="0" dirty="0" smtClean="0">
                <a:solidFill>
                  <a:schemeClr val="tx1"/>
                </a:solidFill>
                <a:latin typeface="Arial" charset="0"/>
                <a:ea typeface="ＭＳ Ｐゴシック" charset="-128"/>
                <a:cs typeface="ＭＳ Ｐゴシック" charset="-128"/>
              </a:rPr>
              <a:t>by Merkle [MERK79, MERK89] and is the structure of most hash functions in use</a:t>
            </a:r>
          </a:p>
          <a:p>
            <a:r>
              <a:rPr lang="en-US" sz="1200" b="0" kern="1200" baseline="0" dirty="0" smtClean="0">
                <a:solidFill>
                  <a:schemeClr val="tx1"/>
                </a:solidFill>
                <a:latin typeface="Arial" charset="0"/>
                <a:ea typeface="ＭＳ Ｐゴシック" charset="-128"/>
                <a:cs typeface="ＭＳ Ｐゴシック" charset="-128"/>
              </a:rPr>
              <a:t>today, including SHA, which is discussed later in this chapter. The hash function</a:t>
            </a:r>
          </a:p>
          <a:p>
            <a:r>
              <a:rPr lang="en-US" sz="1200" b="0" kern="1200" baseline="0" dirty="0" smtClean="0">
                <a:solidFill>
                  <a:schemeClr val="tx1"/>
                </a:solidFill>
                <a:latin typeface="Arial" charset="0"/>
                <a:ea typeface="ＭＳ Ｐゴシック" charset="-128"/>
                <a:cs typeface="ＭＳ Ｐゴシック" charset="-128"/>
              </a:rPr>
              <a:t>takes an input message and partitions it into L  fixed-sized blocks of b  bits each.</a:t>
            </a:r>
          </a:p>
          <a:p>
            <a:r>
              <a:rPr lang="en-US" sz="1200" b="0" kern="1200" baseline="0" dirty="0" smtClean="0">
                <a:solidFill>
                  <a:schemeClr val="tx1"/>
                </a:solidFill>
                <a:latin typeface="Arial" charset="0"/>
                <a:ea typeface="ＭＳ Ｐゴシック" charset="-128"/>
                <a:cs typeface="ＭＳ Ｐゴシック" charset="-128"/>
              </a:rPr>
              <a:t>If necessary, the final block is padded to b  bits. The final block also includes the</a:t>
            </a:r>
          </a:p>
          <a:p>
            <a:r>
              <a:rPr lang="en-US" sz="1200" b="0" kern="1200" baseline="0" dirty="0" smtClean="0">
                <a:solidFill>
                  <a:schemeClr val="tx1"/>
                </a:solidFill>
                <a:latin typeface="Arial" charset="0"/>
                <a:ea typeface="ＭＳ Ｐゴシック" charset="-128"/>
                <a:cs typeface="ＭＳ Ｐゴシック" charset="-128"/>
              </a:rPr>
              <a:t>value of the total length of the input to the hash function. The inclusion of the</a:t>
            </a:r>
          </a:p>
          <a:p>
            <a:r>
              <a:rPr lang="en-US" sz="1200" b="0" kern="1200" baseline="0" dirty="0" smtClean="0">
                <a:solidFill>
                  <a:schemeClr val="tx1"/>
                </a:solidFill>
                <a:latin typeface="Arial" charset="0"/>
                <a:ea typeface="ＭＳ Ｐゴシック" charset="-128"/>
                <a:cs typeface="ＭＳ Ｐゴシック" charset="-128"/>
              </a:rPr>
              <a:t>length makes the job of the opponent more difficult. Either the opponent must</a:t>
            </a:r>
          </a:p>
          <a:p>
            <a:r>
              <a:rPr lang="en-US" sz="1200" b="0" kern="1200" baseline="0" dirty="0" smtClean="0">
                <a:solidFill>
                  <a:schemeClr val="tx1"/>
                </a:solidFill>
                <a:latin typeface="Arial" charset="0"/>
                <a:ea typeface="ＭＳ Ｐゴシック" charset="-128"/>
                <a:cs typeface="ＭＳ Ｐゴシック" charset="-128"/>
              </a:rPr>
              <a:t>find two messages of equal length that hash to the same value or two messages of</a:t>
            </a:r>
          </a:p>
          <a:p>
            <a:r>
              <a:rPr lang="en-US" sz="1200" b="0" kern="1200" baseline="0" dirty="0" smtClean="0">
                <a:solidFill>
                  <a:schemeClr val="tx1"/>
                </a:solidFill>
                <a:latin typeface="Arial" charset="0"/>
                <a:ea typeface="ＭＳ Ｐゴシック" charset="-128"/>
                <a:cs typeface="ＭＳ Ｐゴシック" charset="-128"/>
              </a:rPr>
              <a:t>differing lengths that, together with their length values, hash to the same value.</a:t>
            </a:r>
          </a:p>
          <a:p>
            <a:endParaRPr lang="en-US" sz="1200" b="0" kern="1200" baseline="0" dirty="0" smtClean="0">
              <a:solidFill>
                <a:schemeClr val="tx1"/>
              </a:solidFill>
              <a:latin typeface="Arial" charset="0"/>
              <a:ea typeface="ＭＳ Ｐゴシック" charset="-128"/>
              <a:cs typeface="ＭＳ Ｐゴシック" charset="-128"/>
            </a:endParaRPr>
          </a:p>
          <a:p>
            <a:r>
              <a:rPr lang="en-US" sz="1200" b="0" kern="1200" baseline="0" dirty="0" smtClean="0">
                <a:solidFill>
                  <a:schemeClr val="tx1"/>
                </a:solidFill>
                <a:latin typeface="Arial" charset="0"/>
                <a:ea typeface="ＭＳ Ｐゴシック" charset="-128"/>
                <a:cs typeface="ＭＳ Ｐゴシック" charset="-128"/>
              </a:rPr>
              <a:t> The hash algorithm involves repeated use of a compression function , f, that</a:t>
            </a:r>
          </a:p>
          <a:p>
            <a:r>
              <a:rPr lang="en-US" sz="1200" b="0" kern="1200" baseline="0" dirty="0" smtClean="0">
                <a:solidFill>
                  <a:schemeClr val="tx1"/>
                </a:solidFill>
                <a:latin typeface="Arial" charset="0"/>
                <a:ea typeface="ＭＳ Ｐゴシック" charset="-128"/>
                <a:cs typeface="ＭＳ Ｐゴシック" charset="-128"/>
              </a:rPr>
              <a:t>takes two inputs (an n -bit input from the previous step, called the chaining variable ,</a:t>
            </a:r>
          </a:p>
          <a:p>
            <a:r>
              <a:rPr lang="en-US" sz="1200" b="0" kern="1200" baseline="0" dirty="0" smtClean="0">
                <a:solidFill>
                  <a:schemeClr val="tx1"/>
                </a:solidFill>
                <a:latin typeface="Arial" charset="0"/>
                <a:ea typeface="ＭＳ Ｐゴシック" charset="-128"/>
                <a:cs typeface="ＭＳ Ｐゴシック" charset="-128"/>
              </a:rPr>
              <a:t>and a b -bit block) and produces an n -bit output. At the start of hashing, the chaining</a:t>
            </a:r>
          </a:p>
          <a:p>
            <a:r>
              <a:rPr lang="en-US" sz="1200" b="0" kern="1200" baseline="0" dirty="0" smtClean="0">
                <a:solidFill>
                  <a:schemeClr val="tx1"/>
                </a:solidFill>
                <a:latin typeface="Arial" charset="0"/>
                <a:ea typeface="ＭＳ Ｐゴシック" charset="-128"/>
                <a:cs typeface="ＭＳ Ｐゴシック" charset="-128"/>
              </a:rPr>
              <a:t>variable has an initial value that is specified as part of the algorithm. The final</a:t>
            </a:r>
          </a:p>
          <a:p>
            <a:r>
              <a:rPr lang="en-US" sz="1200" kern="1200" baseline="0" dirty="0" smtClean="0">
                <a:solidFill>
                  <a:schemeClr val="tx1"/>
                </a:solidFill>
                <a:latin typeface="Arial" charset="0"/>
                <a:ea typeface="ＭＳ Ｐゴシック" charset="-128"/>
                <a:cs typeface="ＭＳ Ｐゴシック" charset="-128"/>
              </a:rPr>
              <a:t> value of the chaining variable is the hash value.</a:t>
            </a:r>
            <a:endParaRPr lang="en-US" b="0" dirty="0" smtClean="0">
              <a:latin typeface="Arial" pitchFamily="-84" charset="0"/>
              <a:ea typeface="ＭＳ Ｐゴシック" pitchFamily="-84" charset="-128"/>
              <a:cs typeface="ＭＳ Ｐゴシック" pitchFamily="-84" charset="-128"/>
            </a:endParaRPr>
          </a:p>
        </p:txBody>
      </p:sp>
      <p:sp>
        <p:nvSpPr>
          <p:cNvPr id="37892" name="Slide Number Placeholder 3"/>
          <p:cNvSpPr>
            <a:spLocks noGrp="1"/>
          </p:cNvSpPr>
          <p:nvPr>
            <p:ph type="sldNum" sz="quarter" idx="5"/>
          </p:nvPr>
        </p:nvSpPr>
        <p:spPr>
          <a:noFill/>
        </p:spPr>
        <p:txBody>
          <a:bodyPr/>
          <a:lstStyle/>
          <a:p>
            <a:fld id="{877E4939-CD6A-2B48-B88C-687E529A775F}" type="slidenum">
              <a:rPr lang="en-AU" smtClean="0">
                <a:latin typeface="Arial" pitchFamily="-84" charset="0"/>
              </a:rPr>
              <a:pPr/>
              <a:t>30</a:t>
            </a:fld>
            <a:endParaRPr lang="en-AU" dirty="0" smtClean="0">
              <a:latin typeface="Arial" pitchFamily="-8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83BC50D5-4783-4237-9063-53DC72897737}" type="slidenum">
              <a:rPr lang="en-AU" altLang="zh-TW" sz="1200" smtClean="0">
                <a:latin typeface="Arial" charset="0"/>
                <a:ea typeface="ＭＳ Ｐゴシック" pitchFamily="-107" charset="-128"/>
              </a:rPr>
              <a:pPr/>
              <a:t>31</a:t>
            </a:fld>
            <a:endParaRPr lang="en-AU" altLang="zh-TW" sz="1200" smtClean="0">
              <a:latin typeface="Arial" charset="0"/>
              <a:ea typeface="ＭＳ Ｐゴシック" pitchFamily="-107"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dirty="0" smtClean="0">
                <a:ea typeface="ＭＳ Ｐゴシック" pitchFamily="-107" charset="-128"/>
              </a:rPr>
              <a:t>In recent years, the most widely used hash function has been the Secure Hash Algorithm (SHA). The Secure Hash Algorithm (SHA) was developed by the National Institute of Standards and Technology (NIST) and published as a federal information processing standard (FIPS 180) in 1993; a revised version was issued as FIPS 180-1 in 1995 and is generally referred to as SHA-1. The actual standards document is entitled Secure Hash Standard. SHA is based on the hash function MD4 and its design closely models MD4. SHA-1 produces a hash value of 160 bits. In 2005, a research team described an attack in which two separate messages could be found that deliver the same SHA-1 hash using 2^69 operations, far fewer than the 2^80 operations previously thought needed to find a collision with an SHA-1 hash [WANG05]. This result has hastened the transition to newer, longer versions of SHA.</a:t>
            </a:r>
            <a:endParaRPr lang="en-AU" altLang="zh-TW" dirty="0" smtClean="0">
              <a:ea typeface="ＭＳ Ｐゴシック" pitchFamily="-107"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22A3FAB-9DC2-483D-B9E0-33C8634A74B4}" type="slidenum">
              <a:rPr lang="en-AU" altLang="zh-TW" sz="1200" smtClean="0">
                <a:latin typeface="Arial" charset="0"/>
                <a:ea typeface="ＭＳ Ｐゴシック" pitchFamily="-107" charset="-128"/>
              </a:rPr>
              <a:pPr/>
              <a:t>32</a:t>
            </a:fld>
            <a:endParaRPr lang="en-AU" altLang="zh-TW" sz="1200" smtClean="0">
              <a:latin typeface="Arial" charset="0"/>
              <a:ea typeface="ＭＳ Ｐゴシック" pitchFamily="-107" charset="-128"/>
            </a:endParaRPr>
          </a:p>
        </p:txBody>
      </p:sp>
      <p:sp>
        <p:nvSpPr>
          <p:cNvPr id="60419" name="Rectangle 2"/>
          <p:cNvSpPr>
            <a:spLocks noGrp="1" noRot="1" noChangeAspect="1" noChangeArrowheads="1" noTextEdit="1"/>
          </p:cNvSpPr>
          <p:nvPr>
            <p:ph type="sldImg"/>
          </p:nvPr>
        </p:nvSpPr>
        <p:spPr>
          <a:solidFill>
            <a:srgbClr val="FFFFFF"/>
          </a:solidFill>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In 2002, NIST produced a revised version of the standard, FIPS 180-2, that defined three new versions of SHA, with hash value lengths of 256, 384, and 512 bits, known as SHA-256, SHA-384, and SHA-512. Collectively,  these hash algorithms are known as SHA-2. These new versions have the same underlying structure and use the same types of modular arithmetic and logical binary operations as SHA-1, hence analyses should be similar. A revised document was issued as FIP PUB 180-3 in 2008, which added a 224-bit version. SHA-2 is also specified in RFC 4634, which essentially duplicates the material in FIPS 180-3, but adds a C code implementation. </a:t>
            </a:r>
          </a:p>
          <a:p>
            <a:pPr eaLnBrk="1" hangingPunct="1"/>
            <a:r>
              <a:rPr lang="en-US" altLang="zh-TW" smtClean="0">
                <a:ea typeface="ＭＳ Ｐゴシック" pitchFamily="-107" charset="-128"/>
              </a:rPr>
              <a:t>In 2005, NIST announced the intention to phase out approval of SHA-1 and move to a reliance on the other SHA versions by 2010. </a:t>
            </a:r>
            <a:endParaRPr lang="en-AU" altLang="zh-TW" smtClean="0">
              <a:ea typeface="ＭＳ Ｐゴシック" pitchFamily="-107"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BCFA8AD1-CBE4-46EB-9718-AC41854BACEF}" type="slidenum">
              <a:rPr lang="zh-TW" altLang="en-AU" sz="1200" smtClean="0"/>
              <a:pPr/>
              <a:t>37</a:t>
            </a:fld>
            <a:endParaRPr lang="en-AU" altLang="zh-TW" sz="12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zh-TW" smtClean="0"/>
              <a:t>Now examine the structure of </a:t>
            </a:r>
            <a:r>
              <a:rPr lang="en-US" altLang="zh-TW" smtClean="0"/>
              <a:t>SHA-512, noting that the other versions are quite similar.</a:t>
            </a:r>
          </a:p>
          <a:p>
            <a:r>
              <a:rPr lang="en-US" altLang="zh-TW" smtClean="0"/>
              <a:t>SHA-512 follows the structure depicted in Stallings Figure 12.1. The processing consists of the following steps: </a:t>
            </a:r>
          </a:p>
          <a:p>
            <a:r>
              <a:rPr lang="en-US" altLang="zh-TW" smtClean="0"/>
              <a:t>• Step 1: Append padding bits </a:t>
            </a:r>
          </a:p>
          <a:p>
            <a:r>
              <a:rPr lang="en-US" altLang="zh-TW" smtClean="0"/>
              <a:t>• Step 2: Append length</a:t>
            </a:r>
          </a:p>
          <a:p>
            <a:r>
              <a:rPr lang="en-US" altLang="zh-TW" smtClean="0"/>
              <a:t>• Step 3: Initialize hash buffer</a:t>
            </a:r>
          </a:p>
          <a:p>
            <a:r>
              <a:rPr lang="en-US" altLang="zh-TW" smtClean="0"/>
              <a:t>• Step 4: Process the message in 1024-bit (128-word) blocks, which forms the heart of the algorithm</a:t>
            </a:r>
          </a:p>
          <a:p>
            <a:r>
              <a:rPr lang="en-US" altLang="zh-TW" smtClean="0"/>
              <a:t>• Step 5: Output the final state value as the resulting hash</a:t>
            </a:r>
          </a:p>
          <a:p>
            <a:r>
              <a:rPr lang="en-US" altLang="zh-TW" smtClean="0"/>
              <a:t>See text for details.</a:t>
            </a:r>
            <a:endParaRPr lang="en-AU" altLang="zh-TW"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5BB8B98F-2F80-4849-B952-399726D58CE5}" type="slidenum">
              <a:rPr lang="zh-TW" altLang="en-AU" sz="1200" smtClean="0"/>
              <a:pPr/>
              <a:t>38</a:t>
            </a:fld>
            <a:endParaRPr lang="en-AU" altLang="zh-TW" sz="120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The </a:t>
            </a:r>
            <a:r>
              <a:rPr lang="en-AU" altLang="zh-TW" smtClean="0"/>
              <a:t>SHA-512 Compression Function</a:t>
            </a:r>
            <a:r>
              <a:rPr lang="en-US" altLang="zh-TW" smtClean="0"/>
              <a:t> is the </a:t>
            </a:r>
            <a:r>
              <a:rPr lang="en-AU" altLang="zh-TW" smtClean="0"/>
              <a:t>heart of the algorithm. In this</a:t>
            </a:r>
            <a:r>
              <a:rPr lang="en-US" altLang="zh-TW" smtClean="0"/>
              <a:t> Step 4, it processes the message in 1024-bit (128-word) blocks, using a module that consists of 80 rounds, labeled F in Stallings Figure 12, as shown in Figure 12.2. Each round takes as input the 512-bit buffer value, and updates the contents of the buffer. Each round t makes use of a 64-bit value Wt derived using a message schedule from the current 1024-bit block being processed. Each round also makes use of an additive constant Kt, based on the fractional parts of the cube roots of the first eighty prime numbers. The output of the eightieth round is added to the input to the first round to produce the final hash value for this message block, which forms the input to the next iteration of this compression function, as shown on the previous slide.</a:t>
            </a:r>
            <a:endParaRPr lang="en-AU" altLang="zh-TW"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FF751199-D887-4832-80CE-1055AC95F844}" type="slidenum">
              <a:rPr lang="zh-TW" altLang="en-AU" sz="1200" smtClean="0"/>
              <a:pPr/>
              <a:t>39</a:t>
            </a:fld>
            <a:endParaRPr lang="en-AU" altLang="zh-TW" sz="120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Kt: taking the first 64 bits of the fractional parts of the cube roots of the first eighty prime numbers.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C3A6CCAA-B51A-4618-8DE6-D32CA8601233}" type="slidenum">
              <a:rPr lang="zh-TW" altLang="en-AU" sz="1200" smtClean="0"/>
              <a:pPr/>
              <a:t>40</a:t>
            </a:fld>
            <a:endParaRPr lang="en-AU" altLang="zh-TW" sz="120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dirty="0" smtClean="0"/>
              <a:t>The structure of each of the 80 rounds is shown in Stallings Figure 12.3. Each 64-bit word shuffled along one place, and in some cases manipulated using a series of simple logical functions (ANDs, NOTs, ORs, XORs, </a:t>
            </a:r>
            <a:r>
              <a:rPr lang="en-US" altLang="zh-TW" dirty="0" err="1" smtClean="0"/>
              <a:t>ROTates</a:t>
            </a:r>
            <a:r>
              <a:rPr lang="en-US" altLang="zh-TW" dirty="0" smtClean="0"/>
              <a:t>), in order to provide the avalanche &amp; completeness properties of the hash function. The elements are:</a:t>
            </a:r>
          </a:p>
          <a:p>
            <a:r>
              <a:rPr lang="en-US" altLang="zh-TW" dirty="0" err="1" smtClean="0"/>
              <a:t>Ch</a:t>
            </a:r>
            <a:r>
              <a:rPr lang="en-US" altLang="zh-TW" dirty="0" smtClean="0"/>
              <a:t>(</a:t>
            </a:r>
            <a:r>
              <a:rPr lang="en-US" altLang="zh-TW" dirty="0" err="1" smtClean="0"/>
              <a:t>e,f,g</a:t>
            </a:r>
            <a:r>
              <a:rPr lang="en-US" altLang="zh-TW" dirty="0" smtClean="0"/>
              <a:t>) = (e AND f) XOR (NOT e AND g)</a:t>
            </a:r>
          </a:p>
          <a:p>
            <a:r>
              <a:rPr lang="en-US" altLang="zh-TW" dirty="0" err="1" smtClean="0"/>
              <a:t>Maj</a:t>
            </a:r>
            <a:r>
              <a:rPr lang="en-US" altLang="zh-TW" dirty="0" smtClean="0"/>
              <a:t>(</a:t>
            </a:r>
            <a:r>
              <a:rPr lang="en-US" altLang="zh-TW" dirty="0" err="1" smtClean="0"/>
              <a:t>a,b,c</a:t>
            </a:r>
            <a:r>
              <a:rPr lang="en-US" altLang="zh-TW" dirty="0" smtClean="0"/>
              <a:t>) = (a AND b) XOR (a AND c) XOR (b AND c)</a:t>
            </a:r>
          </a:p>
          <a:p>
            <a:r>
              <a:rPr lang="en-US" altLang="zh-TW" dirty="0" smtClean="0"/>
              <a:t>∑(a) = ROTR(a,28) XOR ROTR(a,34) XOR ROTR(a,39)</a:t>
            </a:r>
          </a:p>
          <a:p>
            <a:r>
              <a:rPr lang="en-US" altLang="zh-TW" dirty="0" smtClean="0"/>
              <a:t>∑(e) = ROTR(e,14) XOR ROTR(e,18) XOR ROTR(e,41)</a:t>
            </a:r>
          </a:p>
          <a:p>
            <a:r>
              <a:rPr lang="en-US" altLang="zh-TW" dirty="0" smtClean="0"/>
              <a:t>+ = addition modulo 2^64</a:t>
            </a:r>
          </a:p>
          <a:p>
            <a:r>
              <a:rPr lang="en-US" altLang="zh-TW" dirty="0" err="1" smtClean="0"/>
              <a:t>Kt</a:t>
            </a:r>
            <a:r>
              <a:rPr lang="en-US" altLang="zh-TW" dirty="0" smtClean="0"/>
              <a:t>  = a 64-bit additive constant </a:t>
            </a:r>
          </a:p>
          <a:p>
            <a:r>
              <a:rPr lang="en-US" altLang="zh-TW" dirty="0" err="1" smtClean="0"/>
              <a:t>Wt</a:t>
            </a:r>
            <a:r>
              <a:rPr lang="en-US" altLang="zh-TW" dirty="0" smtClean="0"/>
              <a:t> = a 64-bit word derived from the current 512-bit input block.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BE9FA87C-741A-4183-BC6D-81A6CB4E473B}" type="slidenum">
              <a:rPr lang="zh-TW" altLang="en-AU" sz="1200" smtClean="0"/>
              <a:pPr/>
              <a:t>42</a:t>
            </a:fld>
            <a:endParaRPr lang="en-AU" altLang="zh-TW" sz="120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Stallings Figure 12.4 details how the 64-bit word values Wt are derived from the 1024-bit message. The first 16 values of Wt are taken directly from the 16 words of the current block. The remaining values are defined as a function of the earlier values using ROTates, SHIFTs and XORs as shown. The function elements are:</a:t>
            </a:r>
          </a:p>
          <a:p>
            <a:r>
              <a:rPr lang="en-US" altLang="zh-TW" smtClean="0"/>
              <a:t>∂0(x) = ROTR(x,1) XOR ROTR(x,8) XOR SHR(x,7)</a:t>
            </a:r>
          </a:p>
          <a:p>
            <a:r>
              <a:rPr lang="en-US" altLang="zh-TW" smtClean="0"/>
              <a:t>∂1(x) = ROTR(x,19) XOR ROTR(x,61) XOR SHR(x,6).</a:t>
            </a:r>
          </a:p>
          <a:p>
            <a:endParaRPr lang="en-US" altLang="zh-TW"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p:cNvSpPr>
          <p:nvPr>
            <p:ph type="sldImg"/>
          </p:nvPr>
        </p:nvSpPr>
        <p:spPr>
          <a:ln/>
        </p:spPr>
      </p:sp>
      <p:sp>
        <p:nvSpPr>
          <p:cNvPr id="56323" name="Notes Placeholder 2"/>
          <p:cNvSpPr>
            <a:spLocks noGrp="1"/>
          </p:cNvSpPr>
          <p:nvPr>
            <p:ph type="body" idx="1"/>
          </p:nvPr>
        </p:nvSpPr>
        <p:spPr>
          <a:noFill/>
          <a:ln/>
        </p:spPr>
        <p:txBody>
          <a:bodyPr/>
          <a:lstStyle/>
          <a:p>
            <a:r>
              <a:rPr lang="en-US" sz="1200" kern="1200" baseline="0" dirty="0" smtClean="0">
                <a:solidFill>
                  <a:schemeClr val="tx1"/>
                </a:solidFill>
                <a:latin typeface="Arial" charset="0"/>
                <a:ea typeface="ＭＳ Ｐゴシック" charset="-128"/>
                <a:cs typeface="ＭＳ Ｐゴシック" charset="-128"/>
              </a:rPr>
              <a:t>As of this writing, the Secure Hash Algorithm (SHA-1) has not yet been “broken.”</a:t>
            </a:r>
          </a:p>
          <a:p>
            <a:r>
              <a:rPr lang="en-US" sz="1200" kern="1200" baseline="0" dirty="0" smtClean="0">
                <a:solidFill>
                  <a:schemeClr val="tx1"/>
                </a:solidFill>
                <a:latin typeface="Arial" charset="0"/>
                <a:ea typeface="ＭＳ Ｐゴシック" charset="-128"/>
                <a:cs typeface="ＭＳ Ｐゴシック" charset="-128"/>
              </a:rPr>
              <a:t>That is, no one has demonstrated a technique for producing collisions in a practical</a:t>
            </a:r>
          </a:p>
          <a:p>
            <a:r>
              <a:rPr lang="en-US" sz="1200" kern="1200" baseline="0" dirty="0" smtClean="0">
                <a:solidFill>
                  <a:schemeClr val="tx1"/>
                </a:solidFill>
                <a:latin typeface="Arial" charset="0"/>
                <a:ea typeface="ＭＳ Ｐゴシック" charset="-128"/>
                <a:cs typeface="ＭＳ Ｐゴシック" charset="-128"/>
              </a:rPr>
              <a:t>amount of time. However, because SHA-1 is very similar, in structure and in the</a:t>
            </a:r>
          </a:p>
          <a:p>
            <a:r>
              <a:rPr lang="en-US" sz="1200" kern="1200" baseline="0" dirty="0" smtClean="0">
                <a:solidFill>
                  <a:schemeClr val="tx1"/>
                </a:solidFill>
                <a:latin typeface="Arial" charset="0"/>
                <a:ea typeface="ＭＳ Ｐゴシック" charset="-128"/>
                <a:cs typeface="ＭＳ Ｐゴシック" charset="-128"/>
              </a:rPr>
              <a:t>basic mathematical operations used, to MD5 and SHA-0, both of which have been</a:t>
            </a:r>
          </a:p>
          <a:p>
            <a:r>
              <a:rPr lang="en-US" sz="1200" kern="1200" baseline="0" dirty="0" smtClean="0">
                <a:solidFill>
                  <a:schemeClr val="tx1"/>
                </a:solidFill>
                <a:latin typeface="Arial" charset="0"/>
                <a:ea typeface="ＭＳ Ｐゴシック" charset="-128"/>
                <a:cs typeface="ＭＳ Ｐゴシック" charset="-128"/>
              </a:rPr>
              <a:t>broken, SHA-1 is considered insecure and has been phased out for SHA-2.</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SHA-2, particularly the 512-bit version, would appear to provide unassailable</a:t>
            </a:r>
          </a:p>
          <a:p>
            <a:r>
              <a:rPr lang="en-US" sz="1200" kern="1200" baseline="0" dirty="0" smtClean="0">
                <a:solidFill>
                  <a:schemeClr val="tx1"/>
                </a:solidFill>
                <a:latin typeface="Arial" charset="0"/>
                <a:ea typeface="ＭＳ Ｐゴシック" charset="-128"/>
                <a:cs typeface="ＭＳ Ｐゴシック" charset="-128"/>
              </a:rPr>
              <a:t>security. However, SHA-2 shares the same structure and mathematical operations</a:t>
            </a:r>
          </a:p>
          <a:p>
            <a:r>
              <a:rPr lang="en-US" sz="1200" kern="1200" baseline="0" dirty="0" smtClean="0">
                <a:solidFill>
                  <a:schemeClr val="tx1"/>
                </a:solidFill>
                <a:latin typeface="Arial" charset="0"/>
                <a:ea typeface="ＭＳ Ｐゴシック" charset="-128"/>
                <a:cs typeface="ＭＳ Ｐゴシック" charset="-128"/>
              </a:rPr>
              <a:t>as its predecessors, and this is a cause for concern. Because it will take years to find</a:t>
            </a:r>
          </a:p>
          <a:p>
            <a:r>
              <a:rPr lang="en-US" sz="1200" kern="1200" baseline="0" dirty="0" smtClean="0">
                <a:solidFill>
                  <a:schemeClr val="tx1"/>
                </a:solidFill>
                <a:latin typeface="Arial" charset="0"/>
                <a:ea typeface="ＭＳ Ｐゴシック" charset="-128"/>
                <a:cs typeface="ＭＳ Ｐゴシック" charset="-128"/>
              </a:rPr>
              <a:t>a suitable replacement for SHA-2, should it become vulnerable, NIST decided to</a:t>
            </a:r>
          </a:p>
          <a:p>
            <a:r>
              <a:rPr lang="en-US" sz="1200" kern="1200" baseline="0" dirty="0" smtClean="0">
                <a:solidFill>
                  <a:schemeClr val="tx1"/>
                </a:solidFill>
                <a:latin typeface="Arial" charset="0"/>
                <a:ea typeface="ＭＳ Ｐゴシック" charset="-128"/>
                <a:cs typeface="ＭＳ Ｐゴシック" charset="-128"/>
              </a:rPr>
              <a:t>begin the process of developing a new hash standard.</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Accordingly, NIST announced in 2007 a competition to produce the next generation</a:t>
            </a:r>
          </a:p>
          <a:p>
            <a:r>
              <a:rPr lang="en-US" sz="1200" kern="1200" baseline="0" dirty="0" smtClean="0">
                <a:solidFill>
                  <a:schemeClr val="tx1"/>
                </a:solidFill>
                <a:latin typeface="Arial" charset="0"/>
                <a:ea typeface="ＭＳ Ｐゴシック" charset="-128"/>
                <a:cs typeface="ＭＳ Ｐゴシック" charset="-128"/>
              </a:rPr>
              <a:t>NIST hash function, to be called SHA-3. The winning design for SHA-3</a:t>
            </a:r>
          </a:p>
          <a:p>
            <a:r>
              <a:rPr lang="en-US" sz="1200" kern="1200" baseline="0" dirty="0" smtClean="0">
                <a:solidFill>
                  <a:schemeClr val="tx1"/>
                </a:solidFill>
                <a:latin typeface="Arial" charset="0"/>
                <a:ea typeface="ＭＳ Ｐゴシック" charset="-128"/>
                <a:cs typeface="ＭＳ Ｐゴシック" charset="-128"/>
              </a:rPr>
              <a:t>was announced by NIST in October 2012. SHA-3 is a cryptographic hash function</a:t>
            </a:r>
          </a:p>
          <a:p>
            <a:r>
              <a:rPr lang="en-US" sz="1200" kern="1200" baseline="0" dirty="0" smtClean="0">
                <a:solidFill>
                  <a:schemeClr val="tx1"/>
                </a:solidFill>
                <a:latin typeface="Arial" charset="0"/>
                <a:ea typeface="ＭＳ Ｐゴシック" charset="-128"/>
                <a:cs typeface="ＭＳ Ｐゴシック" charset="-128"/>
              </a:rPr>
              <a:t>that is intended to complement SHA-2 as the approved standard for a wide range</a:t>
            </a:r>
          </a:p>
          <a:p>
            <a:r>
              <a:rPr lang="en-US" sz="1200" kern="1200" baseline="0" dirty="0" smtClean="0">
                <a:solidFill>
                  <a:schemeClr val="tx1"/>
                </a:solidFill>
                <a:latin typeface="Arial" charset="0"/>
                <a:ea typeface="ＭＳ Ｐゴシック" charset="-128"/>
                <a:cs typeface="ＭＳ Ｐゴシック" charset="-128"/>
              </a:rPr>
              <a:t>of applications.</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Appendix V looks at the evaluation criteria used by NIST to select from</a:t>
            </a:r>
          </a:p>
          <a:p>
            <a:r>
              <a:rPr lang="en-US" sz="1200" kern="1200" baseline="0" dirty="0" smtClean="0">
                <a:solidFill>
                  <a:schemeClr val="tx1"/>
                </a:solidFill>
                <a:latin typeface="Arial" charset="0"/>
                <a:ea typeface="ＭＳ Ｐゴシック" charset="-128"/>
                <a:cs typeface="ＭＳ Ｐゴシック" charset="-128"/>
              </a:rPr>
              <a:t>among the candidates for AES, plus the rationale for picking Keccak, which was</a:t>
            </a:r>
          </a:p>
          <a:p>
            <a:r>
              <a:rPr lang="en-US" sz="1200" kern="1200" baseline="0" dirty="0" smtClean="0">
                <a:solidFill>
                  <a:schemeClr val="tx1"/>
                </a:solidFill>
                <a:latin typeface="Arial" charset="0"/>
                <a:ea typeface="ＭＳ Ｐゴシック" charset="-128"/>
                <a:cs typeface="ＭＳ Ｐゴシック" charset="-128"/>
              </a:rPr>
              <a:t>the winning candidate. This material is useful in understanding not just the SHA-3</a:t>
            </a:r>
          </a:p>
          <a:p>
            <a:r>
              <a:rPr lang="en-US" sz="1200" kern="1200" baseline="0" dirty="0" smtClean="0">
                <a:solidFill>
                  <a:schemeClr val="tx1"/>
                </a:solidFill>
                <a:latin typeface="Arial" charset="0"/>
                <a:ea typeface="ＭＳ Ｐゴシック" charset="-128"/>
                <a:cs typeface="ＭＳ Ｐゴシック" charset="-128"/>
              </a:rPr>
              <a:t>design but also the criteria by which to judge any cryptographic hash algorithm.</a:t>
            </a:r>
            <a:endParaRPr lang="en-US" dirty="0" smtClean="0">
              <a:latin typeface="Arial" pitchFamily="-84" charset="0"/>
              <a:ea typeface="ＭＳ Ｐゴシック" pitchFamily="-84" charset="-128"/>
              <a:cs typeface="ＭＳ Ｐゴシック" pitchFamily="-84" charset="-128"/>
            </a:endParaRPr>
          </a:p>
        </p:txBody>
      </p:sp>
      <p:sp>
        <p:nvSpPr>
          <p:cNvPr id="56324" name="Slide Number Placeholder 3"/>
          <p:cNvSpPr>
            <a:spLocks noGrp="1"/>
          </p:cNvSpPr>
          <p:nvPr>
            <p:ph type="sldNum" sz="quarter" idx="5"/>
          </p:nvPr>
        </p:nvSpPr>
        <p:spPr>
          <a:noFill/>
        </p:spPr>
        <p:txBody>
          <a:bodyPr/>
          <a:lstStyle/>
          <a:p>
            <a:fld id="{62FF653A-F53A-5B43-AFE9-D90E573ABCBA}" type="slidenum">
              <a:rPr lang="en-AU" smtClean="0">
                <a:latin typeface="Arial" pitchFamily="-84" charset="0"/>
              </a:rPr>
              <a:pPr/>
              <a:t>43</a:t>
            </a:fld>
            <a:endParaRPr lang="en-AU" dirty="0" smtClean="0">
              <a:latin typeface="Arial" pitchFamily="-8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p:cNvSpPr>
          <p:nvPr>
            <p:ph type="sldImg"/>
          </p:nvPr>
        </p:nvSpPr>
        <p:spPr>
          <a:ln/>
        </p:spPr>
      </p:sp>
      <p:sp>
        <p:nvSpPr>
          <p:cNvPr id="58371" name="Notes Placeholder 2"/>
          <p:cNvSpPr>
            <a:spLocks noGrp="1"/>
          </p:cNvSpPr>
          <p:nvPr>
            <p:ph type="body" idx="1"/>
          </p:nvPr>
        </p:nvSpPr>
        <p:spPr>
          <a:noFill/>
          <a:ln/>
        </p:spPr>
        <p:txBody>
          <a:bodyPr/>
          <a:lstStyle/>
          <a:p>
            <a:r>
              <a:rPr lang="en-US" sz="1200" kern="1200" baseline="0" dirty="0" smtClean="0">
                <a:solidFill>
                  <a:schemeClr val="tx1"/>
                </a:solidFill>
                <a:latin typeface="Arial" charset="0"/>
                <a:ea typeface="ＭＳ Ｐゴシック" charset="-128"/>
                <a:cs typeface="ＭＳ Ｐゴシック" charset="-128"/>
              </a:rPr>
              <a:t> The underlying structure of SHA-3 is a scheme referred to by its designers as a</a:t>
            </a:r>
          </a:p>
          <a:p>
            <a:r>
              <a:rPr lang="en-US" sz="1200" kern="1200" baseline="0" dirty="0" smtClean="0">
                <a:solidFill>
                  <a:schemeClr val="tx1"/>
                </a:solidFill>
                <a:latin typeface="Arial" charset="0"/>
                <a:ea typeface="ＭＳ Ｐゴシック" charset="-128"/>
                <a:cs typeface="ＭＳ Ｐゴシック" charset="-128"/>
              </a:rPr>
              <a:t>sponge construction  [BERT07, BERT11]. The sponge construction has the same</a:t>
            </a:r>
          </a:p>
          <a:p>
            <a:r>
              <a:rPr lang="en-US" sz="1200" kern="1200" baseline="0" dirty="0" smtClean="0">
                <a:solidFill>
                  <a:schemeClr val="tx1"/>
                </a:solidFill>
                <a:latin typeface="Arial" charset="0"/>
                <a:ea typeface="ＭＳ Ｐゴシック" charset="-128"/>
                <a:cs typeface="ＭＳ Ｐゴシック" charset="-128"/>
              </a:rPr>
              <a:t>general structure as other iterated hash functions (Figure 11.8). The sponge function</a:t>
            </a:r>
          </a:p>
          <a:p>
            <a:r>
              <a:rPr lang="en-US" sz="1200" kern="1200" baseline="0" dirty="0" smtClean="0">
                <a:solidFill>
                  <a:schemeClr val="tx1"/>
                </a:solidFill>
                <a:latin typeface="Arial" charset="0"/>
                <a:ea typeface="ＭＳ Ｐゴシック" charset="-128"/>
                <a:cs typeface="ＭＳ Ｐゴシック" charset="-128"/>
              </a:rPr>
              <a:t>takes an input message and partitions it into fixed-size blocks. Each block is</a:t>
            </a:r>
          </a:p>
          <a:p>
            <a:r>
              <a:rPr lang="en-US" sz="1200" kern="1200" baseline="0" dirty="0" smtClean="0">
                <a:solidFill>
                  <a:schemeClr val="tx1"/>
                </a:solidFill>
                <a:latin typeface="Arial" charset="0"/>
                <a:ea typeface="ＭＳ Ｐゴシック" charset="-128"/>
                <a:cs typeface="ＭＳ Ｐゴシック" charset="-128"/>
              </a:rPr>
              <a:t>processed in turn with the output of each iteration fed into the next iteration, finally</a:t>
            </a:r>
          </a:p>
          <a:p>
            <a:r>
              <a:rPr lang="en-US" sz="1200" kern="1200" baseline="0" dirty="0" smtClean="0">
                <a:solidFill>
                  <a:schemeClr val="tx1"/>
                </a:solidFill>
                <a:latin typeface="Arial" charset="0"/>
                <a:ea typeface="ＭＳ Ｐゴシック" charset="-128"/>
                <a:cs typeface="ＭＳ Ｐゴシック" charset="-128"/>
              </a:rPr>
              <a:t>producing an output block.</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The sponge function is defined by three parameters:</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f =  the internal function used to process each input block</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r =  the size in bits of the input blocks, called the bitrate</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pad =  the padding algorithm</a:t>
            </a:r>
          </a:p>
          <a:p>
            <a:endParaRPr lang="en-US" sz="1200" kern="1200" baseline="0" dirty="0" smtClean="0">
              <a:solidFill>
                <a:schemeClr val="tx1"/>
              </a:solidFill>
              <a:latin typeface="Arial" charset="0"/>
              <a:ea typeface="ＭＳ Ｐゴシック" charset="-128"/>
              <a:cs typeface="ＭＳ Ｐゴシック" charset="-128"/>
            </a:endParaRPr>
          </a:p>
          <a:p>
            <a:endParaRPr lang="en-US" dirty="0">
              <a:latin typeface="Arial" pitchFamily="-84" charset="0"/>
              <a:ea typeface="ＭＳ Ｐゴシック" pitchFamily="-84" charset="-128"/>
              <a:cs typeface="ＭＳ Ｐゴシック" pitchFamily="-84" charset="-128"/>
            </a:endParaRPr>
          </a:p>
        </p:txBody>
      </p:sp>
      <p:sp>
        <p:nvSpPr>
          <p:cNvPr id="58372" name="Slide Number Placeholder 3"/>
          <p:cNvSpPr>
            <a:spLocks noGrp="1"/>
          </p:cNvSpPr>
          <p:nvPr>
            <p:ph type="sldNum" sz="quarter" idx="5"/>
          </p:nvPr>
        </p:nvSpPr>
        <p:spPr>
          <a:noFill/>
        </p:spPr>
        <p:txBody>
          <a:bodyPr/>
          <a:lstStyle/>
          <a:p>
            <a:fld id="{E20E3A00-078D-1745-B608-9B8564CA0A3B}" type="slidenum">
              <a:rPr lang="en-AU" smtClean="0">
                <a:latin typeface="Arial" pitchFamily="-84" charset="0"/>
              </a:rPr>
              <a:pPr/>
              <a:t>44</a:t>
            </a:fld>
            <a:endParaRPr lang="en-AU" dirty="0" smtClean="0">
              <a:latin typeface="Arial" pitchFamily="-8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charset="-128"/>
                <a:cs typeface="ＭＳ Ｐゴシック" charset="-128"/>
              </a:rPr>
              <a:t> A sponge function allows both variable length input and output, making it a</a:t>
            </a:r>
          </a:p>
          <a:p>
            <a:r>
              <a:rPr lang="en-US" sz="1200" kern="1200" baseline="0" dirty="0" smtClean="0">
                <a:solidFill>
                  <a:schemeClr val="tx1"/>
                </a:solidFill>
                <a:latin typeface="Arial" charset="0"/>
                <a:ea typeface="ＭＳ Ｐゴシック" charset="-128"/>
                <a:cs typeface="ＭＳ Ｐゴシック" charset="-128"/>
              </a:rPr>
              <a:t>flexible structure that can be used for a hash function (fixed-length output), a pseudorandom</a:t>
            </a:r>
          </a:p>
          <a:p>
            <a:r>
              <a:rPr lang="en-US" sz="1200" kern="1200" baseline="0" dirty="0" smtClean="0">
                <a:solidFill>
                  <a:schemeClr val="tx1"/>
                </a:solidFill>
                <a:latin typeface="Arial" charset="0"/>
                <a:ea typeface="ＭＳ Ｐゴシック" charset="-128"/>
                <a:cs typeface="ＭＳ Ｐゴシック" charset="-128"/>
              </a:rPr>
              <a:t>number generator (fixed-length input), and other cryptographic functions.</a:t>
            </a:r>
          </a:p>
          <a:p>
            <a:r>
              <a:rPr lang="en-US" sz="1200" kern="1200" baseline="0" dirty="0" smtClean="0">
                <a:solidFill>
                  <a:schemeClr val="tx1"/>
                </a:solidFill>
                <a:latin typeface="Arial" charset="0"/>
                <a:ea typeface="ＭＳ Ｐゴシック" charset="-128"/>
                <a:cs typeface="ＭＳ Ｐゴシック" charset="-128"/>
              </a:rPr>
              <a:t>Figure 11.14 illustrates this point.</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The sponge specification proposes [BERT11] proposes</a:t>
            </a:r>
          </a:p>
          <a:p>
            <a:r>
              <a:rPr lang="en-US" sz="1200" kern="1200" baseline="0" dirty="0" smtClean="0">
                <a:solidFill>
                  <a:schemeClr val="tx1"/>
                </a:solidFill>
                <a:latin typeface="Arial" charset="0"/>
                <a:ea typeface="ＭＳ Ｐゴシック" charset="-128"/>
                <a:cs typeface="ＭＳ Ｐゴシック" charset="-128"/>
              </a:rPr>
              <a:t>two padding schemes:</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Simple padding:  Denoted by pad10*, appends a single bit 1 followed by the</a:t>
            </a:r>
          </a:p>
          <a:p>
            <a:r>
              <a:rPr lang="en-US" sz="1200" kern="1200" baseline="0" dirty="0" smtClean="0">
                <a:solidFill>
                  <a:schemeClr val="tx1"/>
                </a:solidFill>
                <a:latin typeface="Arial" charset="0"/>
                <a:ea typeface="ＭＳ Ｐゴシック" charset="-128"/>
                <a:cs typeface="ＭＳ Ｐゴシック" charset="-128"/>
              </a:rPr>
              <a:t>minimum number of bits 0 such that the length of the result is a multiple of the</a:t>
            </a:r>
          </a:p>
          <a:p>
            <a:r>
              <a:rPr lang="en-US" sz="1200" kern="1200" baseline="0" dirty="0" smtClean="0">
                <a:solidFill>
                  <a:schemeClr val="tx1"/>
                </a:solidFill>
                <a:latin typeface="Arial" charset="0"/>
                <a:ea typeface="ＭＳ Ｐゴシック" charset="-128"/>
                <a:cs typeface="ＭＳ Ｐゴシック" charset="-128"/>
              </a:rPr>
              <a:t>block length.</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Multirate padding:  Denoted by pad10*1, appends a single bit 1 followed by</a:t>
            </a:r>
          </a:p>
          <a:p>
            <a:r>
              <a:rPr lang="en-US" sz="1200" kern="1200" baseline="0" dirty="0" smtClean="0">
                <a:solidFill>
                  <a:schemeClr val="tx1"/>
                </a:solidFill>
                <a:latin typeface="Arial" charset="0"/>
                <a:ea typeface="ＭＳ Ｐゴシック" charset="-128"/>
                <a:cs typeface="ＭＳ Ｐゴシック" charset="-128"/>
              </a:rPr>
              <a:t>the minimum number of bits 0 followed by a single bit 1 such that the length of</a:t>
            </a:r>
          </a:p>
          <a:p>
            <a:r>
              <a:rPr lang="en-US" sz="1200" kern="1200" baseline="0" dirty="0" smtClean="0">
                <a:solidFill>
                  <a:schemeClr val="tx1"/>
                </a:solidFill>
                <a:latin typeface="Arial" charset="0"/>
                <a:ea typeface="ＭＳ Ｐゴシック" charset="-128"/>
                <a:cs typeface="ＭＳ Ｐゴシック" charset="-128"/>
              </a:rPr>
              <a:t>the result is a multiple of the block length. This is the simplest padding scheme</a:t>
            </a:r>
          </a:p>
          <a:p>
            <a:r>
              <a:rPr lang="en-US" sz="1200" kern="1200" baseline="0" dirty="0" smtClean="0">
                <a:solidFill>
                  <a:schemeClr val="tx1"/>
                </a:solidFill>
                <a:latin typeface="Arial" charset="0"/>
                <a:ea typeface="ＭＳ Ｐゴシック" charset="-128"/>
                <a:cs typeface="ＭＳ Ｐゴシック" charset="-128"/>
              </a:rPr>
              <a:t>that allows secure use of the same f  with different rates r .</a:t>
            </a:r>
            <a:endParaRPr lang="en-US"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45</a:t>
            </a:fld>
            <a:endParaRPr lang="en-AU"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baseline="0" dirty="0" smtClean="0">
                <a:solidFill>
                  <a:schemeClr val="tx1"/>
                </a:solidFill>
                <a:latin typeface="Arial" charset="0"/>
                <a:ea typeface="ＭＳ Ｐゴシック" charset="-128"/>
                <a:cs typeface="ＭＳ Ｐゴシック" charset="-128"/>
              </a:rPr>
              <a:t> Figure 11.15 shows the iterated structure of the sponge function. The sponge</a:t>
            </a:r>
          </a:p>
          <a:p>
            <a:r>
              <a:rPr lang="en-US" sz="1200" kern="1200" baseline="0" dirty="0" smtClean="0">
                <a:solidFill>
                  <a:schemeClr val="tx1"/>
                </a:solidFill>
                <a:latin typeface="Arial" charset="0"/>
                <a:ea typeface="ＭＳ Ｐゴシック" charset="-128"/>
                <a:cs typeface="ＭＳ Ｐゴシック" charset="-128"/>
              </a:rPr>
              <a:t>construction operates on a state variable s  of b = r + c  bits, which is initialized to all</a:t>
            </a:r>
          </a:p>
          <a:p>
            <a:r>
              <a:rPr lang="en-US" sz="1200" kern="1200" baseline="0" dirty="0" smtClean="0">
                <a:solidFill>
                  <a:schemeClr val="tx1"/>
                </a:solidFill>
                <a:latin typeface="Arial" charset="0"/>
                <a:ea typeface="ＭＳ Ｐゴシック" charset="-128"/>
                <a:cs typeface="ＭＳ Ｐゴシック" charset="-128"/>
              </a:rPr>
              <a:t>zeros and modified at each iteration. The value r  is called the bitrate. This value is</a:t>
            </a:r>
          </a:p>
          <a:p>
            <a:r>
              <a:rPr lang="en-US" sz="1200" kern="1200" baseline="0" dirty="0" smtClean="0">
                <a:solidFill>
                  <a:schemeClr val="tx1"/>
                </a:solidFill>
                <a:latin typeface="Arial" charset="0"/>
                <a:ea typeface="ＭＳ Ｐゴシック" charset="-128"/>
                <a:cs typeface="ＭＳ Ｐゴシック" charset="-128"/>
              </a:rPr>
              <a:t>the block size used to partition the input message. The term bitrate  reflects the fact</a:t>
            </a:r>
          </a:p>
          <a:p>
            <a:r>
              <a:rPr lang="en-US" sz="1200" kern="1200" baseline="0" dirty="0" smtClean="0">
                <a:solidFill>
                  <a:schemeClr val="tx1"/>
                </a:solidFill>
                <a:latin typeface="Arial" charset="0"/>
                <a:ea typeface="ＭＳ Ｐゴシック" charset="-128"/>
                <a:cs typeface="ＭＳ Ｐゴシック" charset="-128"/>
              </a:rPr>
              <a:t>that r  is the number of bits processed at each iteration: the larger the value of r , the</a:t>
            </a:r>
          </a:p>
          <a:p>
            <a:r>
              <a:rPr lang="en-US" sz="1200" kern="1200" baseline="0" dirty="0" smtClean="0">
                <a:solidFill>
                  <a:schemeClr val="tx1"/>
                </a:solidFill>
                <a:latin typeface="Arial" charset="0"/>
                <a:ea typeface="ＭＳ Ｐゴシック" charset="-128"/>
                <a:cs typeface="ＭＳ Ｐゴシック" charset="-128"/>
              </a:rPr>
              <a:t>greater the rate at which message bits are processed by the sponge construction.</a:t>
            </a:r>
          </a:p>
          <a:p>
            <a:r>
              <a:rPr lang="en-US" sz="1200" kern="1200" baseline="0" dirty="0" smtClean="0">
                <a:solidFill>
                  <a:schemeClr val="tx1"/>
                </a:solidFill>
                <a:latin typeface="Arial" charset="0"/>
                <a:ea typeface="ＭＳ Ｐゴシック" charset="-128"/>
                <a:cs typeface="ＭＳ Ｐゴシック" charset="-128"/>
              </a:rPr>
              <a:t>The value c  is referred to as the capacity . A discussion of the security implications of</a:t>
            </a:r>
          </a:p>
          <a:p>
            <a:r>
              <a:rPr lang="en-US" sz="1200" kern="1200" baseline="0" dirty="0" smtClean="0">
                <a:solidFill>
                  <a:schemeClr val="tx1"/>
                </a:solidFill>
                <a:latin typeface="Arial" charset="0"/>
                <a:ea typeface="ＭＳ Ｐゴシック" charset="-128"/>
                <a:cs typeface="ＭＳ Ｐゴシック" charset="-128"/>
              </a:rPr>
              <a:t>the capacity is beyond our scope. In essence, the capacity is a measure of the achievable</a:t>
            </a:r>
          </a:p>
          <a:p>
            <a:r>
              <a:rPr lang="en-US" sz="1200" kern="1200" baseline="0" dirty="0" smtClean="0">
                <a:solidFill>
                  <a:schemeClr val="tx1"/>
                </a:solidFill>
                <a:latin typeface="Arial" charset="0"/>
                <a:ea typeface="ＭＳ Ｐゴシック" charset="-128"/>
                <a:cs typeface="ＭＳ Ｐゴシック" charset="-128"/>
              </a:rPr>
              <a:t>complexity of the sponge construction and therefore the achievable level of</a:t>
            </a:r>
          </a:p>
          <a:p>
            <a:r>
              <a:rPr lang="en-US" sz="1200" kern="1200" baseline="0" dirty="0" smtClean="0">
                <a:solidFill>
                  <a:schemeClr val="tx1"/>
                </a:solidFill>
                <a:latin typeface="Arial" charset="0"/>
                <a:ea typeface="ＭＳ Ｐゴシック" charset="-128"/>
                <a:cs typeface="ＭＳ Ｐゴシック" charset="-128"/>
              </a:rPr>
              <a:t>security. A given implementation can trade claimed security for speed by increasing</a:t>
            </a:r>
          </a:p>
          <a:p>
            <a:r>
              <a:rPr lang="en-US" sz="1200" kern="1200" baseline="0" dirty="0" smtClean="0">
                <a:solidFill>
                  <a:schemeClr val="tx1"/>
                </a:solidFill>
                <a:latin typeface="Arial" charset="0"/>
                <a:ea typeface="ＭＳ Ｐゴシック" charset="-128"/>
                <a:cs typeface="ＭＳ Ｐゴシック" charset="-128"/>
              </a:rPr>
              <a:t> the capacity c  and decreasing the bitrate r  accordingly, or vice versa. The default</a:t>
            </a:r>
          </a:p>
          <a:p>
            <a:r>
              <a:rPr lang="en-US" sz="1200" kern="1200" baseline="0" dirty="0" smtClean="0">
                <a:solidFill>
                  <a:schemeClr val="tx1"/>
                </a:solidFill>
                <a:latin typeface="Arial" charset="0"/>
                <a:ea typeface="ＭＳ Ｐゴシック" charset="-128"/>
                <a:cs typeface="ＭＳ Ｐゴシック" charset="-128"/>
              </a:rPr>
              <a:t>values for Keccak are c =  1024 bits, r =  576 bits, and therefore b =  1600 bits.</a:t>
            </a:r>
            <a:endParaRPr lang="en-US"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46</a:t>
            </a:fld>
            <a:endParaRPr lang="en-AU"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charset="-128"/>
                <a:cs typeface="ＭＳ Ｐゴシック" charset="-128"/>
              </a:rPr>
              <a:t> Table 11.5 shows</a:t>
            </a:r>
          </a:p>
          <a:p>
            <a:r>
              <a:rPr lang="en-US" sz="1200" kern="1200" baseline="0" dirty="0" smtClean="0">
                <a:solidFill>
                  <a:schemeClr val="tx1"/>
                </a:solidFill>
                <a:latin typeface="Arial" charset="0"/>
                <a:ea typeface="ＭＳ Ｐゴシック" charset="-128"/>
                <a:cs typeface="ＭＳ Ｐゴシック" charset="-128"/>
              </a:rPr>
              <a:t>the supported values of r  and c . As Table 11.5 shows, the hash function security associated</a:t>
            </a:r>
          </a:p>
          <a:p>
            <a:r>
              <a:rPr lang="en-US" sz="1200" kern="1200" baseline="0" dirty="0" smtClean="0">
                <a:solidFill>
                  <a:schemeClr val="tx1"/>
                </a:solidFill>
                <a:latin typeface="Arial" charset="0"/>
                <a:ea typeface="ＭＳ Ｐゴシック" charset="-128"/>
                <a:cs typeface="ＭＳ Ｐゴシック" charset="-128"/>
              </a:rPr>
              <a:t>with the sponge construction is a function of the capacity c .</a:t>
            </a:r>
            <a:endParaRPr lang="en-US"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47</a:t>
            </a:fld>
            <a:endParaRPr lang="en-AU"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Arial" charset="0"/>
                <a:ea typeface="ＭＳ Ｐゴシック" charset="-128"/>
                <a:cs typeface="ＭＳ Ｐゴシック" charset="-128"/>
              </a:rPr>
              <a:t>We now examine the iteration function Keccak-f  used to process each successive</a:t>
            </a:r>
          </a:p>
          <a:p>
            <a:r>
              <a:rPr lang="en-US" sz="1200" kern="1200" baseline="0" dirty="0" smtClean="0">
                <a:solidFill>
                  <a:schemeClr val="tx1"/>
                </a:solidFill>
                <a:latin typeface="Arial" charset="0"/>
                <a:ea typeface="ＭＳ Ｐゴシック" charset="-128"/>
                <a:cs typeface="ＭＳ Ｐゴシック" charset="-128"/>
              </a:rPr>
              <a:t>block of the input message. Recall that f  takes as input a 1600-bit variable s  consisting</a:t>
            </a:r>
          </a:p>
          <a:p>
            <a:r>
              <a:rPr lang="en-US" sz="1200" kern="1200" baseline="0" dirty="0" smtClean="0">
                <a:solidFill>
                  <a:schemeClr val="tx1"/>
                </a:solidFill>
                <a:latin typeface="Arial" charset="0"/>
                <a:ea typeface="ＭＳ Ｐゴシック" charset="-128"/>
                <a:cs typeface="ＭＳ Ｐゴシック" charset="-128"/>
              </a:rPr>
              <a:t>of r  bits, corresponding to the message block size followed by c  bits, referred to as the</a:t>
            </a:r>
          </a:p>
          <a:p>
            <a:r>
              <a:rPr lang="en-US" sz="1200" kern="1200" baseline="0" dirty="0" smtClean="0">
                <a:solidFill>
                  <a:schemeClr val="tx1"/>
                </a:solidFill>
                <a:latin typeface="Arial" charset="0"/>
                <a:ea typeface="ＭＳ Ｐゴシック" charset="-128"/>
                <a:cs typeface="ＭＳ Ｐゴシック" charset="-128"/>
              </a:rPr>
              <a:t>capacity. For internal processing within f , the input state variable s  is organized as a</a:t>
            </a:r>
          </a:p>
          <a:p>
            <a:r>
              <a:rPr lang="en-US" sz="1200" kern="1200" baseline="0" dirty="0" smtClean="0">
                <a:solidFill>
                  <a:schemeClr val="tx1"/>
                </a:solidFill>
                <a:latin typeface="Arial" charset="0"/>
                <a:ea typeface="ＭＳ Ｐゴシック" charset="-128"/>
                <a:cs typeface="ＭＳ Ｐゴシック" charset="-128"/>
              </a:rPr>
              <a:t>5 *  5 *  64 array a . The 64-bit units are referred to as lanes . For our purposes, we generally</a:t>
            </a:r>
          </a:p>
          <a:p>
            <a:r>
              <a:rPr lang="en-US" sz="1200" kern="1200" baseline="0" dirty="0" smtClean="0">
                <a:solidFill>
                  <a:schemeClr val="tx1"/>
                </a:solidFill>
                <a:latin typeface="Arial" charset="0"/>
                <a:ea typeface="ＭＳ Ｐゴシック" charset="-128"/>
                <a:cs typeface="ＭＳ Ｐゴシック" charset="-128"/>
              </a:rPr>
              <a:t>use the notation a [x , y , z ] to refer to an individual bit with the state array. When</a:t>
            </a:r>
          </a:p>
          <a:p>
            <a:r>
              <a:rPr lang="en-US" sz="1200" kern="1200" baseline="0" dirty="0" smtClean="0">
                <a:solidFill>
                  <a:schemeClr val="tx1"/>
                </a:solidFill>
                <a:latin typeface="Arial" charset="0"/>
                <a:ea typeface="ＭＳ Ｐゴシック" charset="-128"/>
                <a:cs typeface="ＭＳ Ｐゴシック" charset="-128"/>
              </a:rPr>
              <a:t>we are more concerned with operations that affect entire lanes, we designate the</a:t>
            </a:r>
          </a:p>
          <a:p>
            <a:r>
              <a:rPr lang="en-US" sz="1200" kern="1200" baseline="0" dirty="0" smtClean="0">
                <a:solidFill>
                  <a:schemeClr val="tx1"/>
                </a:solidFill>
                <a:latin typeface="Arial" charset="0"/>
                <a:ea typeface="ＭＳ Ｐゴシック" charset="-128"/>
                <a:cs typeface="ＭＳ Ｐゴシック" charset="-128"/>
              </a:rPr>
              <a:t>5 *  5 matrix as L [x , y ], where each entry in L  is a 64-bit lane. The use of indices</a:t>
            </a:r>
          </a:p>
          <a:p>
            <a:r>
              <a:rPr lang="en-US" sz="1200" kern="1200" baseline="0" dirty="0" smtClean="0">
                <a:solidFill>
                  <a:schemeClr val="tx1"/>
                </a:solidFill>
                <a:latin typeface="Arial" charset="0"/>
                <a:ea typeface="ＭＳ Ｐゴシック" charset="-128"/>
                <a:cs typeface="ＭＳ Ｐゴシック" charset="-128"/>
              </a:rPr>
              <a:t>within this matrix is shown in Figure 11.16.  Thus, the columns are labeled x =  0</a:t>
            </a:r>
          </a:p>
          <a:p>
            <a:r>
              <a:rPr lang="en-US" sz="1200" kern="1200" baseline="0" dirty="0" smtClean="0">
                <a:solidFill>
                  <a:schemeClr val="tx1"/>
                </a:solidFill>
                <a:latin typeface="Arial" charset="0"/>
                <a:ea typeface="ＭＳ Ｐゴシック" charset="-128"/>
                <a:cs typeface="ＭＳ Ｐゴシック" charset="-128"/>
              </a:rPr>
              <a:t>through x =  4, the rows are labeled y =  0 through y =  4, and the individual bits</a:t>
            </a:r>
          </a:p>
          <a:p>
            <a:r>
              <a:rPr lang="en-US" sz="1200" kern="1200" baseline="0" dirty="0" smtClean="0">
                <a:solidFill>
                  <a:schemeClr val="tx1"/>
                </a:solidFill>
                <a:latin typeface="Arial" charset="0"/>
                <a:ea typeface="ＭＳ Ｐゴシック" charset="-128"/>
                <a:cs typeface="ＭＳ Ｐゴシック" charset="-128"/>
              </a:rPr>
              <a:t> within a lane are labeled z =  0 through z =  63.</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a:t>
            </a:r>
            <a:r>
              <a:rPr lang="en-US" sz="1200" b="0" kern="1200" baseline="0" dirty="0" smtClean="0">
                <a:solidFill>
                  <a:schemeClr val="tx1"/>
                </a:solidFill>
                <a:latin typeface="Arial" charset="0"/>
                <a:ea typeface="ＭＳ Ｐゴシック" charset="-128"/>
                <a:cs typeface="ＭＳ Ｐゴシック" charset="-128"/>
              </a:rPr>
              <a:t>The mapping between the bits of s</a:t>
            </a:r>
          </a:p>
          <a:p>
            <a:r>
              <a:rPr lang="en-US" sz="1200" b="0" kern="1200" baseline="0" dirty="0" smtClean="0">
                <a:solidFill>
                  <a:schemeClr val="tx1"/>
                </a:solidFill>
                <a:latin typeface="Arial" charset="0"/>
                <a:ea typeface="ＭＳ Ｐゴシック" charset="-128"/>
                <a:cs typeface="ＭＳ Ｐゴシック" charset="-128"/>
              </a:rPr>
              <a:t> and those of a  is</a:t>
            </a:r>
          </a:p>
          <a:p>
            <a:r>
              <a:rPr lang="en-US" sz="1200" b="0" kern="1200" baseline="0" dirty="0" smtClean="0">
                <a:solidFill>
                  <a:schemeClr val="tx1"/>
                </a:solidFill>
                <a:latin typeface="Arial" charset="0"/>
                <a:ea typeface="ＭＳ Ｐゴシック" charset="-128"/>
                <a:cs typeface="ＭＳ Ｐゴシック" charset="-128"/>
              </a:rPr>
              <a:t>s [64(5y + x ) + z ] = a [x , y , z ]</a:t>
            </a:r>
          </a:p>
          <a:p>
            <a:endParaRPr lang="en-US" sz="1200" b="0" kern="1200" baseline="0" dirty="0" smtClean="0">
              <a:solidFill>
                <a:schemeClr val="tx1"/>
              </a:solidFill>
              <a:latin typeface="Arial" charset="0"/>
              <a:ea typeface="ＭＳ Ｐゴシック" charset="-128"/>
              <a:cs typeface="ＭＳ Ｐゴシック" charset="-128"/>
            </a:endParaRPr>
          </a:p>
          <a:p>
            <a:r>
              <a:rPr lang="en-US" sz="1200" b="0" kern="1200" baseline="0" dirty="0" smtClean="0">
                <a:solidFill>
                  <a:schemeClr val="tx1"/>
                </a:solidFill>
                <a:latin typeface="Arial" charset="0"/>
                <a:ea typeface="ＭＳ Ｐゴシック" charset="-128"/>
                <a:cs typeface="ＭＳ Ｐゴシック" charset="-128"/>
              </a:rPr>
              <a:t> We can visualize this with respect to the matrix in Figure 11.16. When treating</a:t>
            </a:r>
          </a:p>
          <a:p>
            <a:r>
              <a:rPr lang="en-US" sz="1200" b="0" kern="1200" baseline="0" dirty="0" smtClean="0">
                <a:solidFill>
                  <a:schemeClr val="tx1"/>
                </a:solidFill>
                <a:latin typeface="Arial" charset="0"/>
                <a:ea typeface="ＭＳ Ｐゴシック" charset="-128"/>
                <a:cs typeface="ＭＳ Ｐゴシック" charset="-128"/>
              </a:rPr>
              <a:t>the state as a matrix of lanes, the first lane in the lower left corner, L [0, 0], corresponds</a:t>
            </a:r>
          </a:p>
          <a:p>
            <a:r>
              <a:rPr lang="en-US" sz="1200" b="0" kern="1200" baseline="0" dirty="0" smtClean="0">
                <a:solidFill>
                  <a:schemeClr val="tx1"/>
                </a:solidFill>
                <a:latin typeface="Arial" charset="0"/>
                <a:ea typeface="ＭＳ Ｐゴシック" charset="-128"/>
                <a:cs typeface="ＭＳ Ｐゴシック" charset="-128"/>
              </a:rPr>
              <a:t>to the first 64 bits of s . The lane in the second column, lowest row, L [1, 0],</a:t>
            </a:r>
          </a:p>
          <a:p>
            <a:r>
              <a:rPr lang="en-US" sz="1200" b="0" kern="1200" baseline="0" dirty="0" smtClean="0">
                <a:solidFill>
                  <a:schemeClr val="tx1"/>
                </a:solidFill>
                <a:latin typeface="Arial" charset="0"/>
                <a:ea typeface="ＭＳ Ｐゴシック" charset="-128"/>
                <a:cs typeface="ＭＳ Ｐゴシック" charset="-128"/>
              </a:rPr>
              <a:t>corresponds to the next 64 bits of s . Thus, the array a  is filled with the bits of s  starting</a:t>
            </a:r>
          </a:p>
          <a:p>
            <a:r>
              <a:rPr lang="en-US" sz="1200" b="0" kern="1200" baseline="0" dirty="0" smtClean="0">
                <a:solidFill>
                  <a:schemeClr val="tx1"/>
                </a:solidFill>
                <a:latin typeface="Arial" charset="0"/>
                <a:ea typeface="ＭＳ Ｐゴシック" charset="-128"/>
                <a:cs typeface="ＭＳ Ｐゴシック" charset="-128"/>
              </a:rPr>
              <a:t>with row y =  0 and proceeding row by row.</a:t>
            </a:r>
            <a:endParaRPr lang="en-US" b="0"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48</a:t>
            </a:fld>
            <a:endParaRPr lang="en-AU"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charset="-128"/>
                <a:cs typeface="ＭＳ Ｐゴシック" charset="-128"/>
              </a:rPr>
              <a:t>The function f  is executed once for each input block of the message</a:t>
            </a:r>
          </a:p>
          <a:p>
            <a:r>
              <a:rPr lang="en-US" sz="1200" kern="1200" baseline="0" dirty="0" smtClean="0">
                <a:solidFill>
                  <a:schemeClr val="tx1"/>
                </a:solidFill>
                <a:latin typeface="Arial" charset="0"/>
                <a:ea typeface="ＭＳ Ｐゴシック" charset="-128"/>
                <a:cs typeface="ＭＳ Ｐゴシック" charset="-128"/>
              </a:rPr>
              <a:t>to be hashed. The function takes as input the 1600-bit state variable and converts</a:t>
            </a:r>
          </a:p>
          <a:p>
            <a:r>
              <a:rPr lang="en-US" sz="1200" kern="1200" baseline="0" dirty="0" smtClean="0">
                <a:solidFill>
                  <a:schemeClr val="tx1"/>
                </a:solidFill>
                <a:latin typeface="Arial" charset="0"/>
                <a:ea typeface="ＭＳ Ｐゴシック" charset="-128"/>
                <a:cs typeface="ＭＳ Ｐゴシック" charset="-128"/>
              </a:rPr>
              <a:t>it into a 5 *  5 matrix of 64-bit lanes. This matrix then passes through 24 rounds of</a:t>
            </a:r>
          </a:p>
          <a:p>
            <a:r>
              <a:rPr lang="en-US" sz="1200" kern="1200" baseline="0" dirty="0" smtClean="0">
                <a:solidFill>
                  <a:schemeClr val="tx1"/>
                </a:solidFill>
                <a:latin typeface="Arial" charset="0"/>
                <a:ea typeface="ＭＳ Ｐゴシック" charset="-128"/>
                <a:cs typeface="ＭＳ Ｐゴシック" charset="-128"/>
              </a:rPr>
              <a:t>processing. Each round consists of five steps, and each step updates the state matrix</a:t>
            </a:r>
          </a:p>
          <a:p>
            <a:r>
              <a:rPr lang="en-US" sz="1200" kern="1200" baseline="0" dirty="0" smtClean="0">
                <a:solidFill>
                  <a:schemeClr val="tx1"/>
                </a:solidFill>
                <a:latin typeface="Arial" charset="0"/>
                <a:ea typeface="ＭＳ Ｐゴシック" charset="-128"/>
                <a:cs typeface="ＭＳ Ｐゴシック" charset="-128"/>
              </a:rPr>
              <a:t>by permutation or substitution operations. As shown in Figure 11.17, the rounds are</a:t>
            </a:r>
          </a:p>
          <a:p>
            <a:r>
              <a:rPr lang="en-US" sz="1200" kern="1200" baseline="0" dirty="0" smtClean="0">
                <a:solidFill>
                  <a:schemeClr val="tx1"/>
                </a:solidFill>
                <a:latin typeface="Arial" charset="0"/>
                <a:ea typeface="ＭＳ Ｐゴシック" charset="-128"/>
                <a:cs typeface="ＭＳ Ｐゴシック" charset="-128"/>
              </a:rPr>
              <a:t>identical with the exception of the final step in each round, which is modified by a</a:t>
            </a:r>
          </a:p>
          <a:p>
            <a:r>
              <a:rPr lang="en-US" sz="1200" kern="1200" baseline="0" dirty="0" smtClean="0">
                <a:solidFill>
                  <a:schemeClr val="tx1"/>
                </a:solidFill>
                <a:latin typeface="Arial" charset="0"/>
                <a:ea typeface="ＭＳ Ｐゴシック" charset="-128"/>
                <a:cs typeface="ＭＳ Ｐゴシック" charset="-128"/>
              </a:rPr>
              <a:t>round constant that differs for each round.</a:t>
            </a:r>
            <a:endParaRPr lang="en-US"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49</a:t>
            </a:fld>
            <a:endParaRPr lang="en-AU"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charset="-128"/>
                <a:cs typeface="ＭＳ Ｐゴシック" charset="-128"/>
              </a:rPr>
              <a:t> Table 11.6 summarizes the operation of the five steps. The steps have a simple</a:t>
            </a:r>
          </a:p>
          <a:p>
            <a:r>
              <a:rPr lang="en-US" sz="1200" kern="1200" baseline="0" dirty="0" smtClean="0">
                <a:solidFill>
                  <a:schemeClr val="tx1"/>
                </a:solidFill>
                <a:latin typeface="Arial" charset="0"/>
                <a:ea typeface="ＭＳ Ｐゴシック" charset="-128"/>
                <a:cs typeface="ＭＳ Ｐゴシック" charset="-128"/>
              </a:rPr>
              <a:t>description leading to a specification that is compact and in which no trapdoor</a:t>
            </a:r>
          </a:p>
          <a:p>
            <a:r>
              <a:rPr lang="en-US" sz="1200" kern="1200" baseline="0" dirty="0" smtClean="0">
                <a:solidFill>
                  <a:schemeClr val="tx1"/>
                </a:solidFill>
                <a:latin typeface="Arial" charset="0"/>
                <a:ea typeface="ＭＳ Ｐゴシック" charset="-128"/>
                <a:cs typeface="ＭＳ Ｐゴシック" charset="-128"/>
              </a:rPr>
              <a:t>can be hidden. The operations on lanes in the specification are limited to bitwise</a:t>
            </a:r>
          </a:p>
          <a:p>
            <a:r>
              <a:rPr lang="en-US" sz="1200" kern="1200" baseline="0" dirty="0" smtClean="0">
                <a:solidFill>
                  <a:schemeClr val="tx1"/>
                </a:solidFill>
                <a:latin typeface="Arial" charset="0"/>
                <a:ea typeface="ＭＳ Ｐゴシック" charset="-128"/>
                <a:cs typeface="ＭＳ Ｐゴシック" charset="-128"/>
              </a:rPr>
              <a:t> Boolean operations (XOR, AND, NOT) and rotations. There is no need for table</a:t>
            </a:r>
          </a:p>
          <a:p>
            <a:r>
              <a:rPr lang="en-US" sz="1200" kern="1200" baseline="0" dirty="0" smtClean="0">
                <a:solidFill>
                  <a:schemeClr val="tx1"/>
                </a:solidFill>
                <a:latin typeface="Arial" charset="0"/>
                <a:ea typeface="ＭＳ Ｐゴシック" charset="-128"/>
                <a:cs typeface="ＭＳ Ｐゴシック" charset="-128"/>
              </a:rPr>
              <a:t>lookups, arithmetic operations, or data-dependent rotations. Thus, SHA-3 is easily</a:t>
            </a:r>
          </a:p>
          <a:p>
            <a:r>
              <a:rPr lang="en-US" sz="1200" kern="1200" baseline="0" dirty="0" smtClean="0">
                <a:solidFill>
                  <a:schemeClr val="tx1"/>
                </a:solidFill>
                <a:latin typeface="Arial" charset="0"/>
                <a:ea typeface="ＭＳ Ｐゴシック" charset="-128"/>
                <a:cs typeface="ＭＳ Ｐゴシック" charset="-128"/>
              </a:rPr>
              <a:t>and efficiently implemented in either hardware or software.</a:t>
            </a:r>
            <a:endParaRPr lang="en-US"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50</a:t>
            </a:fld>
            <a:endParaRPr lang="en-AU"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Arial" charset="0"/>
                <a:ea typeface="ＭＳ Ｐゴシック" charset="-128"/>
                <a:cs typeface="ＭＳ Ｐゴシック" charset="-128"/>
              </a:rPr>
              <a:t> Figure 11.18.a illustrates the operation on L [3, 2]. The same operation is performed</a:t>
            </a:r>
          </a:p>
          <a:p>
            <a:r>
              <a:rPr lang="en-US" sz="1200" b="0" kern="1200" baseline="0" dirty="0" smtClean="0">
                <a:solidFill>
                  <a:schemeClr val="tx1"/>
                </a:solidFill>
                <a:latin typeface="Arial" charset="0"/>
                <a:ea typeface="ＭＳ Ｐゴシック" charset="-128"/>
                <a:cs typeface="ＭＳ Ｐゴシック" charset="-128"/>
              </a:rPr>
              <a:t>on all of the other lanes in the matrix.</a:t>
            </a:r>
            <a:endParaRPr lang="en-US" b="0"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51</a:t>
            </a:fld>
            <a:endParaRPr lang="en-AU"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11.19  Pi Step Function</a:t>
            </a:r>
            <a:endParaRPr lang="en-US" dirty="0"/>
          </a:p>
        </p:txBody>
      </p:sp>
      <p:sp>
        <p:nvSpPr>
          <p:cNvPr id="4" name="Slide Number Placeholder 3"/>
          <p:cNvSpPr>
            <a:spLocks noGrp="1"/>
          </p:cNvSpPr>
          <p:nvPr>
            <p:ph type="sldNum" sz="quarter" idx="10"/>
          </p:nvPr>
        </p:nvSpPr>
        <p:spPr/>
        <p:txBody>
          <a:bodyPr/>
          <a:lstStyle/>
          <a:p>
            <a:pPr>
              <a:defRPr/>
            </a:pPr>
            <a:fld id="{E83E65D8-9B49-EC43-BBB1-0F187E663737}" type="slidenum">
              <a:rPr lang="en-AU" smtClean="0"/>
              <a:pPr>
                <a:defRPr/>
              </a:pPr>
              <a:t>54</a:t>
            </a:fld>
            <a:endParaRPr lang="en-A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377825" y="1676400"/>
            <a:ext cx="8389938" cy="4421188"/>
            <a:chOff x="238" y="1056"/>
            <a:chExt cx="5285" cy="2785"/>
          </a:xfrm>
        </p:grpSpPr>
        <p:grpSp>
          <p:nvGrpSpPr>
            <p:cNvPr id="5" name="Group 3"/>
            <p:cNvGrpSpPr>
              <a:grpSpLocks/>
            </p:cNvGrpSpPr>
            <p:nvPr/>
          </p:nvGrpSpPr>
          <p:grpSpPr bwMode="auto">
            <a:xfrm>
              <a:off x="238" y="1056"/>
              <a:ext cx="5285" cy="1393"/>
              <a:chOff x="238" y="1056"/>
              <a:chExt cx="5285" cy="1393"/>
            </a:xfrm>
          </p:grpSpPr>
          <p:sp>
            <p:nvSpPr>
              <p:cNvPr id="14" name="Rectangle 4"/>
              <p:cNvSpPr>
                <a:spLocks noChangeArrowheads="1"/>
              </p:cNvSpPr>
              <p:nvPr/>
            </p:nvSpPr>
            <p:spPr bwMode="auto">
              <a:xfrm>
                <a:off x="243" y="1057"/>
                <a:ext cx="5272" cy="1391"/>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5" name="Freeform 5"/>
              <p:cNvSpPr>
                <a:spLocks/>
              </p:cNvSpPr>
              <p:nvPr/>
            </p:nvSpPr>
            <p:spPr bwMode="auto">
              <a:xfrm>
                <a:off x="238" y="1056"/>
                <a:ext cx="5273" cy="1393"/>
              </a:xfrm>
              <a:custGeom>
                <a:avLst/>
                <a:gdLst>
                  <a:gd name="T0" fmla="*/ 5272 w 5273"/>
                  <a:gd name="T1" fmla="*/ 0 h 1393"/>
                  <a:gd name="T2" fmla="*/ 0 w 5273"/>
                  <a:gd name="T3" fmla="*/ 0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0" y="0"/>
                    </a:lnTo>
                    <a:lnTo>
                      <a:pt x="0" y="1392"/>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6" name="Freeform 6"/>
              <p:cNvSpPr>
                <a:spLocks/>
              </p:cNvSpPr>
              <p:nvPr/>
            </p:nvSpPr>
            <p:spPr bwMode="auto">
              <a:xfrm>
                <a:off x="250" y="1056"/>
                <a:ext cx="5273" cy="1393"/>
              </a:xfrm>
              <a:custGeom>
                <a:avLst/>
                <a:gdLst>
                  <a:gd name="T0" fmla="*/ 5272 w 5273"/>
                  <a:gd name="T1" fmla="*/ 0 h 1393"/>
                  <a:gd name="T2" fmla="*/ 5272 w 5273"/>
                  <a:gd name="T3" fmla="*/ 1392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5272" y="1392"/>
                    </a:lnTo>
                    <a:lnTo>
                      <a:pt x="0" y="1392"/>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6" name="Group 7"/>
            <p:cNvGrpSpPr>
              <a:grpSpLocks/>
            </p:cNvGrpSpPr>
            <p:nvPr/>
          </p:nvGrpSpPr>
          <p:grpSpPr bwMode="auto">
            <a:xfrm>
              <a:off x="240" y="3744"/>
              <a:ext cx="5281" cy="97"/>
              <a:chOff x="240" y="3744"/>
              <a:chExt cx="5281" cy="97"/>
            </a:xfrm>
          </p:grpSpPr>
          <p:sp>
            <p:nvSpPr>
              <p:cNvPr id="11" name="Rectangle 8"/>
              <p:cNvSpPr>
                <a:spLocks noChangeArrowheads="1"/>
              </p:cNvSpPr>
              <p:nvPr/>
            </p:nvSpPr>
            <p:spPr bwMode="auto">
              <a:xfrm>
                <a:off x="240" y="3744"/>
                <a:ext cx="5280" cy="96"/>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2" name="Freeform 9"/>
              <p:cNvSpPr>
                <a:spLocks/>
              </p:cNvSpPr>
              <p:nvPr/>
            </p:nvSpPr>
            <p:spPr bwMode="auto">
              <a:xfrm>
                <a:off x="240" y="3744"/>
                <a:ext cx="5281" cy="97"/>
              </a:xfrm>
              <a:custGeom>
                <a:avLst/>
                <a:gdLst>
                  <a:gd name="T0" fmla="*/ 5280 w 5281"/>
                  <a:gd name="T1" fmla="*/ 0 h 97"/>
                  <a:gd name="T2" fmla="*/ 0 w 5281"/>
                  <a:gd name="T3" fmla="*/ 0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0" y="0"/>
                    </a:lnTo>
                    <a:lnTo>
                      <a:pt x="0" y="96"/>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3" name="Freeform 10"/>
              <p:cNvSpPr>
                <a:spLocks/>
              </p:cNvSpPr>
              <p:nvPr/>
            </p:nvSpPr>
            <p:spPr bwMode="auto">
              <a:xfrm>
                <a:off x="240" y="3744"/>
                <a:ext cx="5281" cy="97"/>
              </a:xfrm>
              <a:custGeom>
                <a:avLst/>
                <a:gdLst>
                  <a:gd name="T0" fmla="*/ 5280 w 5281"/>
                  <a:gd name="T1" fmla="*/ 0 h 97"/>
                  <a:gd name="T2" fmla="*/ 5280 w 5281"/>
                  <a:gd name="T3" fmla="*/ 96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5280" y="96"/>
                    </a:lnTo>
                    <a:lnTo>
                      <a:pt x="0" y="96"/>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7" name="Group 11"/>
            <p:cNvGrpSpPr>
              <a:grpSpLocks/>
            </p:cNvGrpSpPr>
            <p:nvPr/>
          </p:nvGrpSpPr>
          <p:grpSpPr bwMode="auto">
            <a:xfrm>
              <a:off x="338" y="1200"/>
              <a:ext cx="97" cy="1104"/>
              <a:chOff x="338" y="1200"/>
              <a:chExt cx="97" cy="1104"/>
            </a:xfrm>
          </p:grpSpPr>
          <p:sp useBgFill="1">
            <p:nvSpPr>
              <p:cNvPr id="8" name="Rectangle 12"/>
              <p:cNvSpPr>
                <a:spLocks noChangeArrowheads="1"/>
              </p:cNvSpPr>
              <p:nvPr/>
            </p:nvSpPr>
            <p:spPr bwMode="auto">
              <a:xfrm>
                <a:off x="338" y="1201"/>
                <a:ext cx="96" cy="1103"/>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9" name="Freeform 13"/>
              <p:cNvSpPr>
                <a:spLocks/>
              </p:cNvSpPr>
              <p:nvPr/>
            </p:nvSpPr>
            <p:spPr bwMode="auto">
              <a:xfrm>
                <a:off x="338" y="1200"/>
                <a:ext cx="97" cy="1104"/>
              </a:xfrm>
              <a:custGeom>
                <a:avLst/>
                <a:gdLst>
                  <a:gd name="T0" fmla="*/ 0 w 97"/>
                  <a:gd name="T1" fmla="*/ 1103 h 1104"/>
                  <a:gd name="T2" fmla="*/ 96 w 97"/>
                  <a:gd name="T3" fmla="*/ 1103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96" y="1103"/>
                    </a:lnTo>
                    <a:lnTo>
                      <a:pt x="96" y="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 name="Freeform 14"/>
              <p:cNvSpPr>
                <a:spLocks/>
              </p:cNvSpPr>
              <p:nvPr/>
            </p:nvSpPr>
            <p:spPr bwMode="auto">
              <a:xfrm>
                <a:off x="338" y="1200"/>
                <a:ext cx="97" cy="1104"/>
              </a:xfrm>
              <a:custGeom>
                <a:avLst/>
                <a:gdLst>
                  <a:gd name="T0" fmla="*/ 0 w 97"/>
                  <a:gd name="T1" fmla="*/ 1103 h 1104"/>
                  <a:gd name="T2" fmla="*/ 0 w 97"/>
                  <a:gd name="T3" fmla="*/ 0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0" y="0"/>
                    </a:lnTo>
                    <a:lnTo>
                      <a:pt x="96" y="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sp>
        <p:nvSpPr>
          <p:cNvPr id="10255" name="Rectangle 15"/>
          <p:cNvSpPr>
            <a:spLocks noGrp="1" noChangeArrowheads="1"/>
          </p:cNvSpPr>
          <p:nvPr>
            <p:ph type="ctrTitle" sz="quarter"/>
          </p:nvPr>
        </p:nvSpPr>
        <p:spPr>
          <a:xfrm>
            <a:off x="836613" y="2133600"/>
            <a:ext cx="7772400" cy="1143000"/>
          </a:xfrm>
        </p:spPr>
        <p:txBody>
          <a:bodyPr/>
          <a:lstStyle>
            <a:lvl1pPr algn="ctr">
              <a:defRPr/>
            </a:lvl1pPr>
          </a:lstStyle>
          <a:p>
            <a:r>
              <a:rPr lang="zh-TW" altLang="en-US"/>
              <a:t>按一下以編輯母片標題樣式</a:t>
            </a:r>
          </a:p>
        </p:txBody>
      </p:sp>
      <p:sp>
        <p:nvSpPr>
          <p:cNvPr id="10256" name="Rectangle 16"/>
          <p:cNvSpPr>
            <a:spLocks noGrp="1" noChangeArrowheads="1"/>
          </p:cNvSpPr>
          <p:nvPr>
            <p:ph type="subTitle" sz="quarter" idx="1"/>
          </p:nvPr>
        </p:nvSpPr>
        <p:spPr>
          <a:xfrm>
            <a:off x="1371600" y="4038600"/>
            <a:ext cx="6400800" cy="1752600"/>
          </a:xfrm>
        </p:spPr>
        <p:txBody>
          <a:bodyPr anchor="ctr"/>
          <a:lstStyle>
            <a:lvl1pPr marL="0" indent="0" algn="ctr">
              <a:buFont typeface="Wingdings" pitchFamily="2" charset="2"/>
              <a:buNone/>
              <a:defRPr/>
            </a:lvl1pPr>
          </a:lstStyle>
          <a:p>
            <a:r>
              <a:rPr lang="zh-TW" altLang="en-US"/>
              <a:t>按 一下以編輯母片次標題樣式</a:t>
            </a:r>
          </a:p>
        </p:txBody>
      </p:sp>
      <p:sp>
        <p:nvSpPr>
          <p:cNvPr id="17" name="Rectangle 17"/>
          <p:cNvSpPr>
            <a:spLocks noGrp="1" noChangeArrowheads="1"/>
          </p:cNvSpPr>
          <p:nvPr>
            <p:ph type="dt" sz="quarter" idx="10"/>
          </p:nvPr>
        </p:nvSpPr>
        <p:spPr bwMode="auto">
          <a:xfrm>
            <a:off x="381000" y="63246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defRPr sz="1400"/>
            </a:lvl1pPr>
          </a:lstStyle>
          <a:p>
            <a:pPr>
              <a:defRPr/>
            </a:pPr>
            <a:endParaRPr lang="zh-TW" altLang="en-US"/>
          </a:p>
        </p:txBody>
      </p:sp>
      <p:sp>
        <p:nvSpPr>
          <p:cNvPr id="18" name="Rectangle 18"/>
          <p:cNvSpPr>
            <a:spLocks noGrp="1" noChangeArrowheads="1"/>
          </p:cNvSpPr>
          <p:nvPr>
            <p:ph type="ftr" sz="quarter" idx="11"/>
          </p:nvPr>
        </p:nvSpPr>
        <p:spPr bwMode="auto">
          <a:xfrm>
            <a:off x="3124200" y="6324600"/>
            <a:ext cx="28956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ctr">
              <a:defRPr sz="1400"/>
            </a:lvl1pPr>
          </a:lstStyle>
          <a:p>
            <a:pPr>
              <a:defRPr/>
            </a:pPr>
            <a:endParaRPr lang="zh-TW" altLang="en-US"/>
          </a:p>
        </p:txBody>
      </p:sp>
      <p:sp>
        <p:nvSpPr>
          <p:cNvPr id="19" name="Rectangle 19"/>
          <p:cNvSpPr>
            <a:spLocks noGrp="1" noChangeArrowheads="1"/>
          </p:cNvSpPr>
          <p:nvPr>
            <p:ph type="sldNum" sz="quarter" idx="12"/>
          </p:nvPr>
        </p:nvSpPr>
        <p:spPr bwMode="auto">
          <a:xfrm>
            <a:off x="6858000" y="63246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a:defRPr sz="1400"/>
            </a:lvl1pPr>
          </a:lstStyle>
          <a:p>
            <a:pPr>
              <a:defRPr/>
            </a:pPr>
            <a:fld id="{1E83878A-9701-4F6B-A9D1-5AF49E4C5F32}" type="slidenum">
              <a:rPr lang="zh-TW" altLang="en-US"/>
              <a:pPr>
                <a:defRPr/>
              </a:pPr>
              <a:t>‹#›</a:t>
            </a:fld>
            <a:endParaRPr lang="zh-TW" altLang="en-US"/>
          </a:p>
        </p:txBody>
      </p:sp>
    </p:spTree>
    <p:extLst>
      <p:ext uri="{BB962C8B-B14F-4D97-AF65-F5344CB8AC3E}">
        <p14:creationId xmlns:p14="http://schemas.microsoft.com/office/powerpoint/2010/main" val="3806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164334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1235280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006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50381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864286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Tree>
    <p:extLst>
      <p:ext uri="{BB962C8B-B14F-4D97-AF65-F5344CB8AC3E}">
        <p14:creationId xmlns:p14="http://schemas.microsoft.com/office/powerpoint/2010/main" val="290618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5458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088399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196385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656982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67500" y="342900"/>
            <a:ext cx="1943100" cy="55245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42900"/>
            <a:ext cx="5676900" cy="55245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181424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838200" y="342900"/>
            <a:ext cx="7772400" cy="11049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838200" y="17526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800600" y="17526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800600" y="38862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67055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1000" y="304800"/>
            <a:ext cx="8383588" cy="6022975"/>
            <a:chOff x="240" y="192"/>
            <a:chExt cx="5281" cy="3794"/>
          </a:xfrm>
        </p:grpSpPr>
        <p:grpSp>
          <p:nvGrpSpPr>
            <p:cNvPr id="1034" name="Group 3"/>
            <p:cNvGrpSpPr>
              <a:grpSpLocks/>
            </p:cNvGrpSpPr>
            <p:nvPr/>
          </p:nvGrpSpPr>
          <p:grpSpPr bwMode="auto">
            <a:xfrm>
              <a:off x="240" y="1008"/>
              <a:ext cx="5281" cy="2978"/>
              <a:chOff x="240" y="1008"/>
              <a:chExt cx="5281" cy="2978"/>
            </a:xfrm>
          </p:grpSpPr>
          <p:sp>
            <p:nvSpPr>
              <p:cNvPr id="1043" name="Rectangle 4"/>
              <p:cNvSpPr>
                <a:spLocks noChangeArrowheads="1"/>
              </p:cNvSpPr>
              <p:nvPr/>
            </p:nvSpPr>
            <p:spPr bwMode="auto">
              <a:xfrm>
                <a:off x="245" y="1010"/>
                <a:ext cx="5269" cy="2976"/>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044" name="Freeform 5"/>
              <p:cNvSpPr>
                <a:spLocks/>
              </p:cNvSpPr>
              <p:nvPr/>
            </p:nvSpPr>
            <p:spPr bwMode="auto">
              <a:xfrm>
                <a:off x="240" y="1008"/>
                <a:ext cx="5269" cy="2977"/>
              </a:xfrm>
              <a:custGeom>
                <a:avLst/>
                <a:gdLst>
                  <a:gd name="T0" fmla="*/ 5268 w 5269"/>
                  <a:gd name="T1" fmla="*/ 0 h 2977"/>
                  <a:gd name="T2" fmla="*/ 0 w 5269"/>
                  <a:gd name="T3" fmla="*/ 0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0" y="0"/>
                    </a:lnTo>
                    <a:lnTo>
                      <a:pt x="0" y="2976"/>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45" name="Freeform 6"/>
              <p:cNvSpPr>
                <a:spLocks/>
              </p:cNvSpPr>
              <p:nvPr/>
            </p:nvSpPr>
            <p:spPr bwMode="auto">
              <a:xfrm>
                <a:off x="252" y="1008"/>
                <a:ext cx="5269" cy="2977"/>
              </a:xfrm>
              <a:custGeom>
                <a:avLst/>
                <a:gdLst>
                  <a:gd name="T0" fmla="*/ 5268 w 5269"/>
                  <a:gd name="T1" fmla="*/ 0 h 2977"/>
                  <a:gd name="T2" fmla="*/ 5268 w 5269"/>
                  <a:gd name="T3" fmla="*/ 2976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5268" y="2976"/>
                    </a:lnTo>
                    <a:lnTo>
                      <a:pt x="0" y="2976"/>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1035" name="Group 7"/>
            <p:cNvGrpSpPr>
              <a:grpSpLocks/>
            </p:cNvGrpSpPr>
            <p:nvPr/>
          </p:nvGrpSpPr>
          <p:grpSpPr bwMode="auto">
            <a:xfrm>
              <a:off x="336" y="1103"/>
              <a:ext cx="97" cy="2785"/>
              <a:chOff x="336" y="1103"/>
              <a:chExt cx="97" cy="2785"/>
            </a:xfrm>
          </p:grpSpPr>
          <p:sp useBgFill="1">
            <p:nvSpPr>
              <p:cNvPr id="1040" name="Rectangle 8"/>
              <p:cNvSpPr>
                <a:spLocks noChangeArrowheads="1"/>
              </p:cNvSpPr>
              <p:nvPr/>
            </p:nvSpPr>
            <p:spPr bwMode="auto">
              <a:xfrm>
                <a:off x="336" y="1104"/>
                <a:ext cx="96" cy="2784"/>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041" name="Freeform 9"/>
              <p:cNvSpPr>
                <a:spLocks/>
              </p:cNvSpPr>
              <p:nvPr/>
            </p:nvSpPr>
            <p:spPr bwMode="auto">
              <a:xfrm>
                <a:off x="336" y="1103"/>
                <a:ext cx="97" cy="2785"/>
              </a:xfrm>
              <a:custGeom>
                <a:avLst/>
                <a:gdLst>
                  <a:gd name="T0" fmla="*/ 0 w 97"/>
                  <a:gd name="T1" fmla="*/ 2784 h 2785"/>
                  <a:gd name="T2" fmla="*/ 96 w 97"/>
                  <a:gd name="T3" fmla="*/ 2784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96" y="2784"/>
                    </a:lnTo>
                    <a:lnTo>
                      <a:pt x="96" y="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42" name="Freeform 10"/>
              <p:cNvSpPr>
                <a:spLocks/>
              </p:cNvSpPr>
              <p:nvPr/>
            </p:nvSpPr>
            <p:spPr bwMode="auto">
              <a:xfrm>
                <a:off x="336" y="1103"/>
                <a:ext cx="97" cy="2785"/>
              </a:xfrm>
              <a:custGeom>
                <a:avLst/>
                <a:gdLst>
                  <a:gd name="T0" fmla="*/ 0 w 97"/>
                  <a:gd name="T1" fmla="*/ 2784 h 2785"/>
                  <a:gd name="T2" fmla="*/ 0 w 97"/>
                  <a:gd name="T3" fmla="*/ 0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0" y="0"/>
                    </a:lnTo>
                    <a:lnTo>
                      <a:pt x="96" y="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1036" name="Group 11"/>
            <p:cNvGrpSpPr>
              <a:grpSpLocks/>
            </p:cNvGrpSpPr>
            <p:nvPr/>
          </p:nvGrpSpPr>
          <p:grpSpPr bwMode="auto">
            <a:xfrm>
              <a:off x="240" y="192"/>
              <a:ext cx="193" cy="721"/>
              <a:chOff x="240" y="192"/>
              <a:chExt cx="193" cy="721"/>
            </a:xfrm>
          </p:grpSpPr>
          <p:sp>
            <p:nvSpPr>
              <p:cNvPr id="1037" name="Rectangle 12"/>
              <p:cNvSpPr>
                <a:spLocks noChangeArrowheads="1"/>
              </p:cNvSpPr>
              <p:nvPr/>
            </p:nvSpPr>
            <p:spPr bwMode="auto">
              <a:xfrm>
                <a:off x="240" y="192"/>
                <a:ext cx="192" cy="720"/>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038" name="Freeform 13"/>
              <p:cNvSpPr>
                <a:spLocks/>
              </p:cNvSpPr>
              <p:nvPr/>
            </p:nvSpPr>
            <p:spPr bwMode="auto">
              <a:xfrm>
                <a:off x="240" y="192"/>
                <a:ext cx="193" cy="721"/>
              </a:xfrm>
              <a:custGeom>
                <a:avLst/>
                <a:gdLst>
                  <a:gd name="T0" fmla="*/ 192 w 193"/>
                  <a:gd name="T1" fmla="*/ 0 h 721"/>
                  <a:gd name="T2" fmla="*/ 0 w 193"/>
                  <a:gd name="T3" fmla="*/ 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0" y="0"/>
                    </a:lnTo>
                    <a:lnTo>
                      <a:pt x="0" y="72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39" name="Freeform 14"/>
              <p:cNvSpPr>
                <a:spLocks/>
              </p:cNvSpPr>
              <p:nvPr/>
            </p:nvSpPr>
            <p:spPr bwMode="auto">
              <a:xfrm>
                <a:off x="240" y="192"/>
                <a:ext cx="193" cy="721"/>
              </a:xfrm>
              <a:custGeom>
                <a:avLst/>
                <a:gdLst>
                  <a:gd name="T0" fmla="*/ 192 w 193"/>
                  <a:gd name="T1" fmla="*/ 0 h 721"/>
                  <a:gd name="T2" fmla="*/ 192 w 193"/>
                  <a:gd name="T3" fmla="*/ 72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192" y="720"/>
                    </a:lnTo>
                    <a:lnTo>
                      <a:pt x="0" y="72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sp>
        <p:nvSpPr>
          <p:cNvPr id="1027" name="Rectangle 15"/>
          <p:cNvSpPr>
            <a:spLocks noGrp="1" noChangeArrowheads="1"/>
          </p:cNvSpPr>
          <p:nvPr>
            <p:ph type="title"/>
          </p:nvPr>
        </p:nvSpPr>
        <p:spPr bwMode="auto">
          <a:xfrm>
            <a:off x="838200" y="342900"/>
            <a:ext cx="7772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zh-TW" altLang="en-US" smtClean="0"/>
              <a:t>按一下以編輯母片標題樣式</a:t>
            </a:r>
          </a:p>
        </p:txBody>
      </p:sp>
      <p:sp>
        <p:nvSpPr>
          <p:cNvPr id="1028" name="Rectangle 16"/>
          <p:cNvSpPr>
            <a:spLocks noGrp="1" noChangeArrowheads="1"/>
          </p:cNvSpPr>
          <p:nvPr>
            <p:ph type="body" idx="1"/>
          </p:nvPr>
        </p:nvSpPr>
        <p:spPr bwMode="auto">
          <a:xfrm>
            <a:off x="838200" y="17526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zh-TW" altLang="en-US" smtClean="0"/>
              <a:t>按一下以編輯母片本文樣式</a:t>
            </a:r>
          </a:p>
          <a:p>
            <a:pPr lvl="1"/>
            <a:r>
              <a:rPr lang="zh-TW" altLang="en-US" smtClean="0"/>
              <a:t>第二階層</a:t>
            </a:r>
          </a:p>
          <a:p>
            <a:pPr lvl="2"/>
            <a:r>
              <a:rPr lang="zh-TW" altLang="en-US" smtClean="0"/>
              <a:t>第三階層</a:t>
            </a:r>
          </a:p>
          <a:p>
            <a:pPr lvl="3"/>
            <a:r>
              <a:rPr lang="zh-TW" altLang="en-US" smtClean="0"/>
              <a:t>第四階層</a:t>
            </a:r>
          </a:p>
          <a:p>
            <a:pPr lvl="4"/>
            <a:r>
              <a:rPr lang="zh-TW" altLang="en-US" smtClean="0"/>
              <a:t>第五階層</a:t>
            </a:r>
          </a:p>
        </p:txBody>
      </p:sp>
      <p:sp>
        <p:nvSpPr>
          <p:cNvPr id="1029" name="Text Box 17"/>
          <p:cNvSpPr txBox="1">
            <a:spLocks noChangeArrowheads="1"/>
          </p:cNvSpPr>
          <p:nvPr/>
        </p:nvSpPr>
        <p:spPr bwMode="auto">
          <a:xfrm>
            <a:off x="5772150" y="6446838"/>
            <a:ext cx="31432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nSpc>
                <a:spcPct val="50000"/>
              </a:lnSpc>
              <a:spcBef>
                <a:spcPct val="50000"/>
              </a:spcBef>
              <a:defRPr/>
            </a:pPr>
            <a:r>
              <a:rPr lang="en-US" altLang="zh-TW" sz="1400" smtClean="0"/>
              <a:t>Anthony J.T. Lee</a:t>
            </a:r>
          </a:p>
          <a:p>
            <a:pPr>
              <a:lnSpc>
                <a:spcPct val="50000"/>
              </a:lnSpc>
              <a:spcBef>
                <a:spcPct val="50000"/>
              </a:spcBef>
              <a:defRPr/>
            </a:pPr>
            <a:r>
              <a:rPr lang="en-US" altLang="zh-TW" sz="1400" smtClean="0"/>
              <a:t>Dept. of Information Management, NTU</a:t>
            </a:r>
          </a:p>
        </p:txBody>
      </p:sp>
      <p:sp>
        <p:nvSpPr>
          <p:cNvPr id="1030" name="Text Box 18"/>
          <p:cNvSpPr txBox="1">
            <a:spLocks noChangeArrowheads="1"/>
          </p:cNvSpPr>
          <p:nvPr/>
        </p:nvSpPr>
        <p:spPr bwMode="auto">
          <a:xfrm>
            <a:off x="4238625" y="6391275"/>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spcBef>
                <a:spcPct val="50000"/>
              </a:spcBef>
              <a:defRPr/>
            </a:pPr>
            <a:r>
              <a:rPr lang="en-US" altLang="zh-TW" sz="1400" smtClean="0"/>
              <a:t>11- </a:t>
            </a:r>
            <a:fld id="{6217E334-1DE0-44E5-A075-98087BB0136E}" type="slidenum">
              <a:rPr lang="en-US" altLang="zh-TW" sz="1400" smtClean="0"/>
              <a:pPr>
                <a:spcBef>
                  <a:spcPct val="50000"/>
                </a:spcBef>
                <a:defRPr/>
              </a:pPr>
              <a:t>‹#›</a:t>
            </a:fld>
            <a:endParaRPr lang="en-US" altLang="zh-TW" sz="1400" smtClean="0"/>
          </a:p>
        </p:txBody>
      </p:sp>
      <p:sp>
        <p:nvSpPr>
          <p:cNvPr id="1031" name="Line 19"/>
          <p:cNvSpPr>
            <a:spLocks noChangeShapeType="1"/>
          </p:cNvSpPr>
          <p:nvPr/>
        </p:nvSpPr>
        <p:spPr bwMode="auto">
          <a:xfrm>
            <a:off x="373063" y="1587500"/>
            <a:ext cx="8374062" cy="0"/>
          </a:xfrm>
          <a:prstGeom prst="line">
            <a:avLst/>
          </a:prstGeom>
          <a:noFill/>
          <a:ln w="38100" cap="sq">
            <a:solidFill>
              <a:srgbClr val="6666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32" name="Line 20"/>
          <p:cNvSpPr>
            <a:spLocks noChangeShapeType="1"/>
          </p:cNvSpPr>
          <p:nvPr/>
        </p:nvSpPr>
        <p:spPr bwMode="auto">
          <a:xfrm>
            <a:off x="400050" y="6365875"/>
            <a:ext cx="8362950" cy="0"/>
          </a:xfrm>
          <a:prstGeom prst="line">
            <a:avLst/>
          </a:prstGeom>
          <a:noFill/>
          <a:ln w="38100" cap="sq">
            <a:solidFill>
              <a:srgbClr val="6666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33" name="Text Box 21"/>
          <p:cNvSpPr txBox="1">
            <a:spLocks noChangeArrowheads="1"/>
          </p:cNvSpPr>
          <p:nvPr/>
        </p:nvSpPr>
        <p:spPr bwMode="auto">
          <a:xfrm>
            <a:off x="285750" y="6340475"/>
            <a:ext cx="24003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defRPr/>
            </a:pPr>
            <a:r>
              <a:rPr kumimoji="1" lang="en-US" altLang="zh-TW" sz="1400" smtClean="0"/>
              <a:t>Cryptograpgy and Network Security</a:t>
            </a:r>
          </a:p>
        </p:txBody>
      </p:sp>
    </p:spTree>
  </p:cSld>
  <p:clrMap bg1="lt1" tx1="dk1" bg2="lt2" tx2="dk2" accent1="accent1" accent2="accent2" accent3="accent3" accent4="accent4" accent5="accent5" accent6="accent6" hlink="hlink" folHlink="folHlink"/>
  <p:sldLayoutIdLst>
    <p:sldLayoutId id="2147483725"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charset="0"/>
          <a:ea typeface="新細明體" charset="-120"/>
        </a:defRPr>
      </a:lvl2pPr>
      <a:lvl3pPr algn="l" rtl="0" eaLnBrk="0" fontAlgn="base" hangingPunct="0">
        <a:spcBef>
          <a:spcPct val="0"/>
        </a:spcBef>
        <a:spcAft>
          <a:spcPct val="0"/>
        </a:spcAft>
        <a:defRPr sz="4400">
          <a:solidFill>
            <a:schemeClr val="tx2"/>
          </a:solidFill>
          <a:latin typeface="Times New Roman" charset="0"/>
          <a:ea typeface="新細明體" charset="-120"/>
        </a:defRPr>
      </a:lvl3pPr>
      <a:lvl4pPr algn="l" rtl="0" eaLnBrk="0" fontAlgn="base" hangingPunct="0">
        <a:spcBef>
          <a:spcPct val="0"/>
        </a:spcBef>
        <a:spcAft>
          <a:spcPct val="0"/>
        </a:spcAft>
        <a:defRPr sz="4400">
          <a:solidFill>
            <a:schemeClr val="tx2"/>
          </a:solidFill>
          <a:latin typeface="Times New Roman" charset="0"/>
          <a:ea typeface="新細明體" charset="-120"/>
        </a:defRPr>
      </a:lvl4pPr>
      <a:lvl5pPr algn="l" rtl="0" eaLnBrk="0" fontAlgn="base" hangingPunct="0">
        <a:spcBef>
          <a:spcPct val="0"/>
        </a:spcBef>
        <a:spcAft>
          <a:spcPct val="0"/>
        </a:spcAft>
        <a:defRPr sz="4400">
          <a:solidFill>
            <a:schemeClr val="tx2"/>
          </a:solidFill>
          <a:latin typeface="Times New Roman" charset="0"/>
          <a:ea typeface="新細明體" charset="-120"/>
        </a:defRPr>
      </a:lvl5pPr>
      <a:lvl6pPr marL="457200" algn="l" rtl="0" fontAlgn="base">
        <a:spcBef>
          <a:spcPct val="0"/>
        </a:spcBef>
        <a:spcAft>
          <a:spcPct val="0"/>
        </a:spcAft>
        <a:defRPr sz="4400">
          <a:solidFill>
            <a:schemeClr val="tx2"/>
          </a:solidFill>
          <a:latin typeface="Times New Roman" charset="0"/>
          <a:ea typeface="新細明體" charset="-120"/>
        </a:defRPr>
      </a:lvl6pPr>
      <a:lvl7pPr marL="914400" algn="l" rtl="0" fontAlgn="base">
        <a:spcBef>
          <a:spcPct val="0"/>
        </a:spcBef>
        <a:spcAft>
          <a:spcPct val="0"/>
        </a:spcAft>
        <a:defRPr sz="4400">
          <a:solidFill>
            <a:schemeClr val="tx2"/>
          </a:solidFill>
          <a:latin typeface="Times New Roman" charset="0"/>
          <a:ea typeface="新細明體" charset="-120"/>
        </a:defRPr>
      </a:lvl7pPr>
      <a:lvl8pPr marL="1371600" algn="l" rtl="0" fontAlgn="base">
        <a:spcBef>
          <a:spcPct val="0"/>
        </a:spcBef>
        <a:spcAft>
          <a:spcPct val="0"/>
        </a:spcAft>
        <a:defRPr sz="4400">
          <a:solidFill>
            <a:schemeClr val="tx2"/>
          </a:solidFill>
          <a:latin typeface="Times New Roman" charset="0"/>
          <a:ea typeface="新細明體" charset="-120"/>
        </a:defRPr>
      </a:lvl8pPr>
      <a:lvl9pPr marL="1828800" algn="l" rtl="0" fontAlgn="base">
        <a:spcBef>
          <a:spcPct val="0"/>
        </a:spcBef>
        <a:spcAft>
          <a:spcPct val="0"/>
        </a:spcAft>
        <a:defRPr sz="4400">
          <a:solidFill>
            <a:schemeClr val="tx2"/>
          </a:solidFill>
          <a:latin typeface="Times New Roman" charset="0"/>
          <a:ea typeface="新細明體" charset="-120"/>
        </a:defRPr>
      </a:lvl9pPr>
    </p:titleStyle>
    <p:bodyStyle>
      <a:lvl1pPr marL="342900" indent="-342900" algn="l" rtl="0" eaLnBrk="0" fontAlgn="base" hangingPunct="0">
        <a:spcBef>
          <a:spcPct val="20000"/>
        </a:spcBef>
        <a:spcAft>
          <a:spcPct val="0"/>
        </a:spcAft>
        <a:buClr>
          <a:schemeClr val="accent2"/>
        </a:buClr>
        <a:buSzPct val="75000"/>
        <a:buFont typeface="Wingdings" pitchFamily="-107"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Char char="»"/>
        <a:defRPr sz="28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65000"/>
        <a:buFont typeface="Monotype Sorts" pitchFamily="2" charset="2"/>
        <a:buChar char="u"/>
        <a:defRPr sz="32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75000"/>
        <a:buChar char="–"/>
        <a:defRPr sz="3200">
          <a:solidFill>
            <a:schemeClr val="tx1"/>
          </a:solidFill>
          <a:latin typeface="+mn-lt"/>
          <a:ea typeface="+mn-ea"/>
        </a:defRPr>
      </a:lvl5pPr>
      <a:lvl6pPr marL="2514600" indent="-228600" algn="l" rtl="0" fontAlgn="base">
        <a:spcBef>
          <a:spcPct val="20000"/>
        </a:spcBef>
        <a:spcAft>
          <a:spcPct val="0"/>
        </a:spcAft>
        <a:buClr>
          <a:schemeClr val="tx1"/>
        </a:buClr>
        <a:buSzPct val="75000"/>
        <a:buChar char="–"/>
        <a:defRPr sz="3200">
          <a:solidFill>
            <a:schemeClr val="tx1"/>
          </a:solidFill>
          <a:latin typeface="+mn-lt"/>
          <a:ea typeface="+mn-ea"/>
        </a:defRPr>
      </a:lvl6pPr>
      <a:lvl7pPr marL="2971800" indent="-228600" algn="l" rtl="0" fontAlgn="base">
        <a:spcBef>
          <a:spcPct val="20000"/>
        </a:spcBef>
        <a:spcAft>
          <a:spcPct val="0"/>
        </a:spcAft>
        <a:buClr>
          <a:schemeClr val="tx1"/>
        </a:buClr>
        <a:buSzPct val="75000"/>
        <a:buChar char="–"/>
        <a:defRPr sz="3200">
          <a:solidFill>
            <a:schemeClr val="tx1"/>
          </a:solidFill>
          <a:latin typeface="+mn-lt"/>
          <a:ea typeface="+mn-ea"/>
        </a:defRPr>
      </a:lvl7pPr>
      <a:lvl8pPr marL="3429000" indent="-228600" algn="l" rtl="0" fontAlgn="base">
        <a:spcBef>
          <a:spcPct val="20000"/>
        </a:spcBef>
        <a:spcAft>
          <a:spcPct val="0"/>
        </a:spcAft>
        <a:buClr>
          <a:schemeClr val="tx1"/>
        </a:buClr>
        <a:buSzPct val="75000"/>
        <a:buChar char="–"/>
        <a:defRPr sz="3200">
          <a:solidFill>
            <a:schemeClr val="tx1"/>
          </a:solidFill>
          <a:latin typeface="+mn-lt"/>
          <a:ea typeface="+mn-ea"/>
        </a:defRPr>
      </a:lvl8pPr>
      <a:lvl9pPr marL="3886200" indent="-228600" algn="l" rtl="0" fontAlgn="base">
        <a:spcBef>
          <a:spcPct val="20000"/>
        </a:spcBef>
        <a:spcAft>
          <a:spcPct val="0"/>
        </a:spcAft>
        <a:buClr>
          <a:schemeClr val="tx1"/>
        </a:buClr>
        <a:buSzPct val="75000"/>
        <a:buChar char="–"/>
        <a:defRPr sz="32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d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3.pd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oleObject" Target="../embeddings/oleObject3.bin"/><Relationship Id="rId4" Type="http://schemas.openxmlformats.org/officeDocument/2006/relationships/image" Target="../media/image5.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2.pd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4.pd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26.pd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3.emf"/><Relationship Id="rId4" Type="http://schemas.openxmlformats.org/officeDocument/2006/relationships/oleObject" Target="../embeddings/Microsoft_Word_97_-_2003_Document1.doc"/></Relationships>
</file>

<file path=ppt/slides/_rels/slide30.xml.rels><?xml version="1.0" encoding="UTF-8" standalone="yes"?>
<Relationships xmlns="http://schemas.openxmlformats.org/package/2006/relationships"><Relationship Id="rId3" Type="http://schemas.openxmlformats.org/officeDocument/2006/relationships/image" Target="../media/image31.pd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20.wmf"/><Relationship Id="rId5" Type="http://schemas.openxmlformats.org/officeDocument/2006/relationships/oleObject" Target="../embeddings/oleObject6.bin"/><Relationship Id="rId4" Type="http://schemas.openxmlformats.org/officeDocument/2006/relationships/image" Target="../media/image19.wmf"/></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pd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image" Target="../media/image50.pd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52.pd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image" Target="../media/image54.pdf"/><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3" Type="http://schemas.openxmlformats.org/officeDocument/2006/relationships/image" Target="../media/image56.pdf"/><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50.xml.rels><?xml version="1.0" encoding="UTF-8" standalone="yes"?>
<Relationships xmlns="http://schemas.openxmlformats.org/package/2006/relationships"><Relationship Id="rId3" Type="http://schemas.openxmlformats.org/officeDocument/2006/relationships/image" Target="../media/image58.pd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51.xml.rels><?xml version="1.0" encoding="UTF-8" standalone="yes"?>
<Relationships xmlns="http://schemas.openxmlformats.org/package/2006/relationships"><Relationship Id="rId3" Type="http://schemas.openxmlformats.org/officeDocument/2006/relationships/image" Target="../media/image60.pdf"/><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62.pdf"/><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zh-TW" dirty="0" smtClean="0"/>
              <a:t>Cryptographic Hash Functions (Ch. </a:t>
            </a:r>
            <a:r>
              <a:rPr lang="en-US" altLang="zh-TW" smtClean="0"/>
              <a:t>11)</a:t>
            </a:r>
          </a:p>
        </p:txBody>
      </p:sp>
      <p:sp>
        <p:nvSpPr>
          <p:cNvPr id="3075" name="Rectangle 3"/>
          <p:cNvSpPr>
            <a:spLocks noGrp="1" noChangeArrowheads="1"/>
          </p:cNvSpPr>
          <p:nvPr>
            <p:ph type="body" idx="1"/>
          </p:nvPr>
        </p:nvSpPr>
        <p:spPr/>
        <p:txBody>
          <a:bodyPr/>
          <a:lstStyle/>
          <a:p>
            <a:pPr eaLnBrk="1" hangingPunct="1"/>
            <a:r>
              <a:rPr lang="en-US" altLang="zh-TW" sz="3000" smtClean="0"/>
              <a:t>Applications of cryptographic hash functions</a:t>
            </a:r>
          </a:p>
          <a:p>
            <a:pPr eaLnBrk="1" hangingPunct="1"/>
            <a:r>
              <a:rPr lang="en-US" altLang="zh-TW" sz="3000" smtClean="0"/>
              <a:t>Simple hash functions</a:t>
            </a:r>
          </a:p>
          <a:p>
            <a:pPr eaLnBrk="1" hangingPunct="1"/>
            <a:r>
              <a:rPr lang="en-US" altLang="zh-TW" sz="3000" smtClean="0"/>
              <a:t>Requirements and security</a:t>
            </a:r>
          </a:p>
          <a:p>
            <a:pPr eaLnBrk="1" hangingPunct="1"/>
            <a:r>
              <a:rPr lang="en-US" altLang="zh-TW" sz="3000" smtClean="0"/>
              <a:t>Hash functions based on cipher block chaining</a:t>
            </a:r>
          </a:p>
          <a:p>
            <a:pPr eaLnBrk="1" hangingPunct="1"/>
            <a:r>
              <a:rPr lang="en-US" altLang="zh-TW" sz="3000" smtClean="0"/>
              <a:t>Secure hash algorithm (SHA)</a:t>
            </a:r>
          </a:p>
          <a:p>
            <a:pPr eaLnBrk="1" hangingPunct="1"/>
            <a:r>
              <a:rPr lang="en-US" altLang="zh-TW" sz="3000" smtClean="0"/>
              <a:t>SHA-3</a:t>
            </a:r>
          </a:p>
          <a:p>
            <a:pPr eaLnBrk="1" hangingPunct="1"/>
            <a:r>
              <a:rPr lang="en-US" altLang="zh-TW" sz="3000" smtClean="0"/>
              <a:t>Summary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zh-TW" smtClean="0">
                <a:ea typeface="ＭＳ Ｐゴシック" pitchFamily="-107" charset="-128"/>
              </a:rPr>
              <a:t>Hash functions</a:t>
            </a:r>
            <a:endParaRPr lang="en-AU" altLang="zh-TW" smtClean="0">
              <a:ea typeface="ＭＳ Ｐゴシック" pitchFamily="-107" charset="-128"/>
            </a:endParaRPr>
          </a:p>
        </p:txBody>
      </p:sp>
      <p:sp>
        <p:nvSpPr>
          <p:cNvPr id="4099" name="Rectangle 3"/>
          <p:cNvSpPr>
            <a:spLocks noGrp="1" noChangeArrowheads="1"/>
          </p:cNvSpPr>
          <p:nvPr>
            <p:ph type="body" idx="1"/>
          </p:nvPr>
        </p:nvSpPr>
        <p:spPr>
          <a:xfrm>
            <a:off x="677863" y="1616075"/>
            <a:ext cx="8610600" cy="4876800"/>
          </a:xfrm>
        </p:spPr>
        <p:txBody>
          <a:bodyPr/>
          <a:lstStyle/>
          <a:p>
            <a:pPr eaLnBrk="1" hangingPunct="1"/>
            <a:r>
              <a:rPr lang="en-AU" altLang="zh-TW" smtClean="0">
                <a:ea typeface="ＭＳ Ｐゴシック" pitchFamily="-107" charset="-128"/>
              </a:rPr>
              <a:t>Condenses arbitrary message to fixed size</a:t>
            </a:r>
          </a:p>
          <a:p>
            <a:pPr lvl="1" eaLnBrk="1" hangingPunct="1">
              <a:buFont typeface="Wingdings" pitchFamily="-107" charset="2"/>
              <a:buNone/>
            </a:pPr>
            <a:r>
              <a:rPr lang="en-US" altLang="zh-TW" smtClean="0">
                <a:latin typeface="Courier New" pitchFamily="-107" charset="0"/>
              </a:rPr>
              <a:t>h = H(M)</a:t>
            </a:r>
            <a:r>
              <a:rPr lang="en-AU" altLang="zh-TW" smtClean="0"/>
              <a:t> </a:t>
            </a:r>
          </a:p>
          <a:p>
            <a:pPr eaLnBrk="1" hangingPunct="1"/>
            <a:r>
              <a:rPr lang="en-AU" altLang="zh-TW" smtClean="0">
                <a:ea typeface="ＭＳ Ｐゴシック" pitchFamily="-107" charset="-128"/>
              </a:rPr>
              <a:t>Usually assume hash function is public</a:t>
            </a:r>
          </a:p>
          <a:p>
            <a:pPr eaLnBrk="1" hangingPunct="1"/>
            <a:r>
              <a:rPr lang="en-US" altLang="zh-TW" smtClean="0">
                <a:ea typeface="ＭＳ Ｐゴシック" pitchFamily="-107" charset="-128"/>
              </a:rPr>
              <a:t>Hash used to detect changes to message</a:t>
            </a:r>
          </a:p>
          <a:p>
            <a:pPr eaLnBrk="1" hangingPunct="1"/>
            <a:r>
              <a:rPr lang="en-US" altLang="zh-TW" smtClean="0">
                <a:ea typeface="ＭＳ Ｐゴシック" pitchFamily="-107" charset="-128"/>
              </a:rPr>
              <a:t>Properties of cryptographic hash function</a:t>
            </a:r>
          </a:p>
          <a:p>
            <a:pPr lvl="1" eaLnBrk="1" hangingPunct="1"/>
            <a:r>
              <a:rPr lang="en-US" altLang="zh-TW" smtClean="0"/>
              <a:t>computationally infeasible to find data mapping to specific hash (one-way property)</a:t>
            </a:r>
          </a:p>
          <a:p>
            <a:pPr lvl="1" eaLnBrk="1" hangingPunct="1"/>
            <a:r>
              <a:rPr lang="en-US" altLang="zh-TW" smtClean="0"/>
              <a:t>computationally infeasible to find two data to same hash (collision-free property)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f1.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5882" t="10000" r="7059" b="30909"/>
              <a:stretch>
                <a:fillRect/>
              </a:stretch>
            </p:blipFill>
          </mc:Choice>
          <mc:Fallback>
            <p:blipFill>
              <a:blip r:embed="rId4"/>
              <a:srcRect l="5882" t="10000" r="7059" b="30909"/>
              <a:stretch>
                <a:fillRect/>
              </a:stretch>
            </p:blipFill>
          </mc:Fallback>
        </mc:AlternateContent>
        <p:spPr>
          <a:xfrm>
            <a:off x="775149" y="0"/>
            <a:ext cx="7807373" cy="6858000"/>
          </a:xfrm>
          <a:prstGeom prst="rect">
            <a:avLst/>
          </a:prstGeom>
        </p:spPr>
      </p:pic>
    </p:spTree>
    <p:extLst>
      <p:ext uri="{BB962C8B-B14F-4D97-AF65-F5344CB8AC3E}">
        <p14:creationId xmlns:p14="http://schemas.microsoft.com/office/powerpoint/2010/main" val="1040684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f2.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1922318" y="0"/>
            <a:ext cx="5299364" cy="6858000"/>
          </a:xfrm>
          <a:prstGeom prst="rect">
            <a:avLst/>
          </a:prstGeom>
        </p:spPr>
      </p:pic>
    </p:spTree>
    <p:extLst>
      <p:ext uri="{BB962C8B-B14F-4D97-AF65-F5344CB8AC3E}">
        <p14:creationId xmlns:p14="http://schemas.microsoft.com/office/powerpoint/2010/main" val="26708916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smtClean="0"/>
              <a:t>Message authentication</a:t>
            </a:r>
            <a:endParaRPr lang="zh-TW" altLang="en-US" smtClean="0"/>
          </a:p>
        </p:txBody>
      </p:sp>
      <p:sp>
        <p:nvSpPr>
          <p:cNvPr id="3" name="內容版面配置區 2"/>
          <p:cNvSpPr>
            <a:spLocks noGrp="1"/>
          </p:cNvSpPr>
          <p:nvPr>
            <p:ph idx="1"/>
          </p:nvPr>
        </p:nvSpPr>
        <p:spPr/>
        <p:txBody>
          <a:bodyPr/>
          <a:lstStyle/>
          <a:p>
            <a:pPr>
              <a:defRPr/>
            </a:pPr>
            <a:r>
              <a:rPr lang="en-US" altLang="zh-TW" dirty="0" smtClean="0"/>
              <a:t>A mechanism or service used to verify the integrity of a message.</a:t>
            </a:r>
          </a:p>
          <a:p>
            <a:pPr>
              <a:defRPr/>
            </a:pPr>
            <a:r>
              <a:rPr lang="en-US" altLang="zh-TW" dirty="0" smtClean="0"/>
              <a:t>Message authentication assures that data received are exactly as sent.</a:t>
            </a:r>
          </a:p>
          <a:p>
            <a:pPr marL="0" indent="0">
              <a:buFont typeface="Wingdings" pitchFamily="-107" charset="2"/>
              <a:buNone/>
              <a:defRPr/>
            </a:pPr>
            <a:endParaRPr lang="zh-TW" alt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zh-TW" smtClean="0"/>
              <a:t>Hash function for message authentication</a:t>
            </a:r>
          </a:p>
        </p:txBody>
      </p:sp>
      <p:sp>
        <p:nvSpPr>
          <p:cNvPr id="7171" name="Rectangle 4"/>
          <p:cNvSpPr>
            <a:spLocks noChangeArrowheads="1"/>
          </p:cNvSpPr>
          <p:nvPr/>
        </p:nvSpPr>
        <p:spPr bwMode="auto">
          <a:xfrm>
            <a:off x="762000" y="20574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7172" name="Rectangle 5"/>
          <p:cNvSpPr>
            <a:spLocks noChangeArrowheads="1"/>
          </p:cNvSpPr>
          <p:nvPr/>
        </p:nvSpPr>
        <p:spPr bwMode="auto">
          <a:xfrm>
            <a:off x="4191000" y="44196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7173" name="Oval 6"/>
          <p:cNvSpPr>
            <a:spLocks noChangeArrowheads="1"/>
          </p:cNvSpPr>
          <p:nvPr/>
        </p:nvSpPr>
        <p:spPr bwMode="auto">
          <a:xfrm>
            <a:off x="31242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7174" name="Oval 7"/>
          <p:cNvSpPr>
            <a:spLocks noChangeArrowheads="1"/>
          </p:cNvSpPr>
          <p:nvPr/>
        </p:nvSpPr>
        <p:spPr bwMode="auto">
          <a:xfrm>
            <a:off x="5867400" y="4343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7175" name="Line 8"/>
          <p:cNvSpPr>
            <a:spLocks noChangeShapeType="1"/>
          </p:cNvSpPr>
          <p:nvPr/>
        </p:nvSpPr>
        <p:spPr bwMode="auto">
          <a:xfrm>
            <a:off x="1447800" y="25146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76" name="Line 9"/>
          <p:cNvSpPr>
            <a:spLocks noChangeShapeType="1"/>
          </p:cNvSpPr>
          <p:nvPr/>
        </p:nvSpPr>
        <p:spPr bwMode="auto">
          <a:xfrm>
            <a:off x="3733800" y="2514600"/>
            <a:ext cx="11430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77" name="Line 10"/>
          <p:cNvSpPr>
            <a:spLocks noChangeShapeType="1"/>
          </p:cNvSpPr>
          <p:nvPr/>
        </p:nvSpPr>
        <p:spPr bwMode="auto">
          <a:xfrm>
            <a:off x="4876800" y="4648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78" name="Text Box 11"/>
          <p:cNvSpPr txBox="1">
            <a:spLocks noChangeArrowheads="1"/>
          </p:cNvSpPr>
          <p:nvPr/>
        </p:nvSpPr>
        <p:spPr bwMode="auto">
          <a:xfrm>
            <a:off x="1600200" y="1676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7179" name="Rectangle 14"/>
          <p:cNvSpPr>
            <a:spLocks noChangeArrowheads="1"/>
          </p:cNvSpPr>
          <p:nvPr/>
        </p:nvSpPr>
        <p:spPr bwMode="auto">
          <a:xfrm>
            <a:off x="4191000" y="53340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1800"/>
              <a:t>H(M)</a:t>
            </a:r>
          </a:p>
        </p:txBody>
      </p:sp>
      <p:sp>
        <p:nvSpPr>
          <p:cNvPr id="7180" name="Oval 15"/>
          <p:cNvSpPr>
            <a:spLocks noChangeArrowheads="1"/>
          </p:cNvSpPr>
          <p:nvPr/>
        </p:nvSpPr>
        <p:spPr bwMode="auto">
          <a:xfrm>
            <a:off x="1981200" y="3200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7181" name="Line 16"/>
          <p:cNvSpPr>
            <a:spLocks noChangeShapeType="1"/>
          </p:cNvSpPr>
          <p:nvPr/>
        </p:nvSpPr>
        <p:spPr bwMode="auto">
          <a:xfrm>
            <a:off x="1447800" y="27432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2" name="Line 17"/>
          <p:cNvSpPr>
            <a:spLocks noChangeShapeType="1"/>
          </p:cNvSpPr>
          <p:nvPr/>
        </p:nvSpPr>
        <p:spPr bwMode="auto">
          <a:xfrm>
            <a:off x="1828800" y="27432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3" name="Line 18"/>
          <p:cNvSpPr>
            <a:spLocks noChangeShapeType="1"/>
          </p:cNvSpPr>
          <p:nvPr/>
        </p:nvSpPr>
        <p:spPr bwMode="auto">
          <a:xfrm>
            <a:off x="1828800" y="35052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4" name="Line 19"/>
          <p:cNvSpPr>
            <a:spLocks noChangeShapeType="1"/>
          </p:cNvSpPr>
          <p:nvPr/>
        </p:nvSpPr>
        <p:spPr bwMode="auto">
          <a:xfrm>
            <a:off x="2819400" y="26670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5" name="Line 20"/>
          <p:cNvSpPr>
            <a:spLocks noChangeShapeType="1"/>
          </p:cNvSpPr>
          <p:nvPr/>
        </p:nvSpPr>
        <p:spPr bwMode="auto">
          <a:xfrm>
            <a:off x="2819400" y="26670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6" name="Line 21"/>
          <p:cNvSpPr>
            <a:spLocks noChangeShapeType="1"/>
          </p:cNvSpPr>
          <p:nvPr/>
        </p:nvSpPr>
        <p:spPr bwMode="auto">
          <a:xfrm>
            <a:off x="2590800" y="35052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7" name="Line 22"/>
          <p:cNvSpPr>
            <a:spLocks noChangeShapeType="1"/>
          </p:cNvSpPr>
          <p:nvPr/>
        </p:nvSpPr>
        <p:spPr bwMode="auto">
          <a:xfrm>
            <a:off x="4876800" y="54864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8" name="Line 23"/>
          <p:cNvSpPr>
            <a:spLocks noChangeShapeType="1"/>
          </p:cNvSpPr>
          <p:nvPr/>
        </p:nvSpPr>
        <p:spPr bwMode="auto">
          <a:xfrm>
            <a:off x="5181600" y="54864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9" name="Line 24"/>
          <p:cNvSpPr>
            <a:spLocks noChangeShapeType="1"/>
          </p:cNvSpPr>
          <p:nvPr/>
        </p:nvSpPr>
        <p:spPr bwMode="auto">
          <a:xfrm>
            <a:off x="5181600" y="5943600"/>
            <a:ext cx="2362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0" name="Text Box 25"/>
          <p:cNvSpPr txBox="1">
            <a:spLocks noChangeArrowheads="1"/>
          </p:cNvSpPr>
          <p:nvPr/>
        </p:nvSpPr>
        <p:spPr bwMode="auto">
          <a:xfrm>
            <a:off x="6781800" y="5105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7191" name="Line 26"/>
          <p:cNvSpPr>
            <a:spLocks noChangeShapeType="1"/>
          </p:cNvSpPr>
          <p:nvPr/>
        </p:nvSpPr>
        <p:spPr bwMode="auto">
          <a:xfrm flipV="1">
            <a:off x="7543800" y="5562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2" name="Line 27"/>
          <p:cNvSpPr>
            <a:spLocks noChangeShapeType="1"/>
          </p:cNvSpPr>
          <p:nvPr/>
        </p:nvSpPr>
        <p:spPr bwMode="auto">
          <a:xfrm flipV="1">
            <a:off x="7543800" y="46482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3" name="Line 28"/>
          <p:cNvSpPr>
            <a:spLocks noChangeShapeType="1"/>
          </p:cNvSpPr>
          <p:nvPr/>
        </p:nvSpPr>
        <p:spPr bwMode="auto">
          <a:xfrm>
            <a:off x="6477000" y="46482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4" name="Text Box 29"/>
          <p:cNvSpPr txBox="1">
            <a:spLocks noChangeArrowheads="1"/>
          </p:cNvSpPr>
          <p:nvPr/>
        </p:nvSpPr>
        <p:spPr bwMode="auto">
          <a:xfrm>
            <a:off x="5791200" y="58674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7195" name="Rectangle 32"/>
          <p:cNvSpPr>
            <a:spLocks noChangeArrowheads="1"/>
          </p:cNvSpPr>
          <p:nvPr/>
        </p:nvSpPr>
        <p:spPr bwMode="auto">
          <a:xfrm>
            <a:off x="6400800" y="2057400"/>
            <a:ext cx="685800" cy="1295400"/>
          </a:xfrm>
          <a:prstGeom prst="rect">
            <a:avLst/>
          </a:prstGeom>
          <a:solidFill>
            <a:schemeClr val="tx2"/>
          </a:solidFill>
          <a:ln w="12700" cap="sq">
            <a:solidFill>
              <a:schemeClr val="tx1"/>
            </a:solidFill>
            <a:miter lim="800000"/>
            <a:headEnd type="none" w="sm" len="sm"/>
            <a:tailEnd type="none" w="sm" len="sm"/>
          </a:ln>
        </p:spPr>
        <p:txBody>
          <a:bodyPr wrap="none" anchor="ctr"/>
          <a:lstStyle/>
          <a:p>
            <a:endParaRPr lang="zh-TW" altLang="en-US"/>
          </a:p>
        </p:txBody>
      </p:sp>
      <p:sp>
        <p:nvSpPr>
          <p:cNvPr id="7196" name="Oval 33"/>
          <p:cNvSpPr>
            <a:spLocks noChangeArrowheads="1"/>
          </p:cNvSpPr>
          <p:nvPr/>
        </p:nvSpPr>
        <p:spPr bwMode="auto">
          <a:xfrm>
            <a:off x="48768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7197" name="Line 34"/>
          <p:cNvSpPr>
            <a:spLocks noChangeShapeType="1"/>
          </p:cNvSpPr>
          <p:nvPr/>
        </p:nvSpPr>
        <p:spPr bwMode="auto">
          <a:xfrm>
            <a:off x="5486400" y="2514600"/>
            <a:ext cx="914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8" name="Oval 35"/>
          <p:cNvSpPr>
            <a:spLocks noChangeArrowheads="1"/>
          </p:cNvSpPr>
          <p:nvPr/>
        </p:nvSpPr>
        <p:spPr bwMode="auto">
          <a:xfrm>
            <a:off x="1828800" y="4572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7199" name="Line 36"/>
          <p:cNvSpPr>
            <a:spLocks noChangeShapeType="1"/>
          </p:cNvSpPr>
          <p:nvPr/>
        </p:nvSpPr>
        <p:spPr bwMode="auto">
          <a:xfrm>
            <a:off x="1295400" y="4038600"/>
            <a:ext cx="670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0" name="Line 37"/>
          <p:cNvSpPr>
            <a:spLocks noChangeShapeType="1"/>
          </p:cNvSpPr>
          <p:nvPr/>
        </p:nvSpPr>
        <p:spPr bwMode="auto">
          <a:xfrm>
            <a:off x="7086600" y="2514600"/>
            <a:ext cx="914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1" name="Line 38"/>
          <p:cNvSpPr>
            <a:spLocks noChangeShapeType="1"/>
          </p:cNvSpPr>
          <p:nvPr/>
        </p:nvSpPr>
        <p:spPr bwMode="auto">
          <a:xfrm>
            <a:off x="8001000" y="2514600"/>
            <a:ext cx="0" cy="1524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2" name="Line 39"/>
          <p:cNvSpPr>
            <a:spLocks noChangeShapeType="1"/>
          </p:cNvSpPr>
          <p:nvPr/>
        </p:nvSpPr>
        <p:spPr bwMode="auto">
          <a:xfrm>
            <a:off x="1295400" y="40386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3" name="Line 40"/>
          <p:cNvSpPr>
            <a:spLocks noChangeShapeType="1"/>
          </p:cNvSpPr>
          <p:nvPr/>
        </p:nvSpPr>
        <p:spPr bwMode="auto">
          <a:xfrm>
            <a:off x="1295400" y="48768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4" name="Line 41"/>
          <p:cNvSpPr>
            <a:spLocks noChangeShapeType="1"/>
          </p:cNvSpPr>
          <p:nvPr/>
        </p:nvSpPr>
        <p:spPr bwMode="auto">
          <a:xfrm>
            <a:off x="2438400" y="4876800"/>
            <a:ext cx="1752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5" name="Text Box 42"/>
          <p:cNvSpPr txBox="1">
            <a:spLocks noChangeArrowheads="1"/>
          </p:cNvSpPr>
          <p:nvPr/>
        </p:nvSpPr>
        <p:spPr bwMode="auto">
          <a:xfrm>
            <a:off x="4991100" y="32194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7206" name="Line 43"/>
          <p:cNvSpPr>
            <a:spLocks noChangeShapeType="1"/>
          </p:cNvSpPr>
          <p:nvPr/>
        </p:nvSpPr>
        <p:spPr bwMode="auto">
          <a:xfrm flipV="1">
            <a:off x="5181600" y="2819400"/>
            <a:ext cx="0" cy="4572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7" name="Text Box 44"/>
          <p:cNvSpPr txBox="1">
            <a:spLocks noChangeArrowheads="1"/>
          </p:cNvSpPr>
          <p:nvPr/>
        </p:nvSpPr>
        <p:spPr bwMode="auto">
          <a:xfrm>
            <a:off x="5791200" y="33528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E(K,M||H(M))</a:t>
            </a:r>
          </a:p>
        </p:txBody>
      </p:sp>
      <p:sp>
        <p:nvSpPr>
          <p:cNvPr id="7208" name="Text Box 45"/>
          <p:cNvSpPr txBox="1">
            <a:spLocks noChangeArrowheads="1"/>
          </p:cNvSpPr>
          <p:nvPr/>
        </p:nvSpPr>
        <p:spPr bwMode="auto">
          <a:xfrm>
            <a:off x="1905000" y="5486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7209" name="Line 46"/>
          <p:cNvSpPr>
            <a:spLocks noChangeShapeType="1"/>
          </p:cNvSpPr>
          <p:nvPr/>
        </p:nvSpPr>
        <p:spPr bwMode="auto">
          <a:xfrm flipV="1">
            <a:off x="2133600" y="5181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38200" y="342900"/>
            <a:ext cx="8020050" cy="1104900"/>
          </a:xfrm>
        </p:spPr>
        <p:txBody>
          <a:bodyPr/>
          <a:lstStyle/>
          <a:p>
            <a:pPr eaLnBrk="1" hangingPunct="1"/>
            <a:r>
              <a:rPr lang="en-US" altLang="zh-TW" smtClean="0"/>
              <a:t>Hash function for message authentication (Cont.)</a:t>
            </a:r>
          </a:p>
        </p:txBody>
      </p:sp>
      <p:sp>
        <p:nvSpPr>
          <p:cNvPr id="8195" name="Rectangle 4"/>
          <p:cNvSpPr>
            <a:spLocks noChangeArrowheads="1"/>
          </p:cNvSpPr>
          <p:nvPr/>
        </p:nvSpPr>
        <p:spPr bwMode="auto">
          <a:xfrm>
            <a:off x="666750" y="31432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8196" name="Rectangle 5"/>
          <p:cNvSpPr>
            <a:spLocks noChangeArrowheads="1"/>
          </p:cNvSpPr>
          <p:nvPr/>
        </p:nvSpPr>
        <p:spPr bwMode="auto">
          <a:xfrm>
            <a:off x="5276850" y="3048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8197" name="Oval 6"/>
          <p:cNvSpPr>
            <a:spLocks noChangeArrowheads="1"/>
          </p:cNvSpPr>
          <p:nvPr/>
        </p:nvSpPr>
        <p:spPr bwMode="auto">
          <a:xfrm>
            <a:off x="3962400" y="3333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8198" name="Oval 7"/>
          <p:cNvSpPr>
            <a:spLocks noChangeArrowheads="1"/>
          </p:cNvSpPr>
          <p:nvPr/>
        </p:nvSpPr>
        <p:spPr bwMode="auto">
          <a:xfrm>
            <a:off x="6953250" y="29718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8199" name="Line 8"/>
          <p:cNvSpPr>
            <a:spLocks noChangeShapeType="1"/>
          </p:cNvSpPr>
          <p:nvPr/>
        </p:nvSpPr>
        <p:spPr bwMode="auto">
          <a:xfrm flipV="1">
            <a:off x="1352550" y="360045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0" name="Line 9"/>
          <p:cNvSpPr>
            <a:spLocks noChangeShapeType="1"/>
          </p:cNvSpPr>
          <p:nvPr/>
        </p:nvSpPr>
        <p:spPr bwMode="auto">
          <a:xfrm flipV="1">
            <a:off x="2495550" y="46101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1" name="Line 10"/>
          <p:cNvSpPr>
            <a:spLocks noChangeShapeType="1"/>
          </p:cNvSpPr>
          <p:nvPr/>
        </p:nvSpPr>
        <p:spPr bwMode="auto">
          <a:xfrm>
            <a:off x="5962650" y="3276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2" name="Text Box 11"/>
          <p:cNvSpPr txBox="1">
            <a:spLocks noChangeArrowheads="1"/>
          </p:cNvSpPr>
          <p:nvPr/>
        </p:nvSpPr>
        <p:spPr bwMode="auto">
          <a:xfrm>
            <a:off x="1447800" y="2438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8203" name="Text Box 12"/>
          <p:cNvSpPr txBox="1">
            <a:spLocks noChangeArrowheads="1"/>
          </p:cNvSpPr>
          <p:nvPr/>
        </p:nvSpPr>
        <p:spPr bwMode="auto">
          <a:xfrm>
            <a:off x="7105650" y="36957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8204" name="Rectangle 14"/>
          <p:cNvSpPr>
            <a:spLocks noChangeArrowheads="1"/>
          </p:cNvSpPr>
          <p:nvPr/>
        </p:nvSpPr>
        <p:spPr bwMode="auto">
          <a:xfrm>
            <a:off x="5276850" y="3962400"/>
            <a:ext cx="685800" cy="3810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8205" name="Oval 15"/>
          <p:cNvSpPr>
            <a:spLocks noChangeArrowheads="1"/>
          </p:cNvSpPr>
          <p:nvPr/>
        </p:nvSpPr>
        <p:spPr bwMode="auto">
          <a:xfrm>
            <a:off x="1885950" y="42862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8206" name="Line 16"/>
          <p:cNvSpPr>
            <a:spLocks noChangeShapeType="1"/>
          </p:cNvSpPr>
          <p:nvPr/>
        </p:nvSpPr>
        <p:spPr bwMode="auto">
          <a:xfrm>
            <a:off x="1352550" y="382905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7" name="Line 17"/>
          <p:cNvSpPr>
            <a:spLocks noChangeShapeType="1"/>
          </p:cNvSpPr>
          <p:nvPr/>
        </p:nvSpPr>
        <p:spPr bwMode="auto">
          <a:xfrm>
            <a:off x="1733550" y="382905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8" name="Line 18"/>
          <p:cNvSpPr>
            <a:spLocks noChangeShapeType="1"/>
          </p:cNvSpPr>
          <p:nvPr/>
        </p:nvSpPr>
        <p:spPr bwMode="auto">
          <a:xfrm>
            <a:off x="1733550" y="459105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9" name="Line 19"/>
          <p:cNvSpPr>
            <a:spLocks noChangeShapeType="1"/>
          </p:cNvSpPr>
          <p:nvPr/>
        </p:nvSpPr>
        <p:spPr bwMode="auto">
          <a:xfrm>
            <a:off x="3657600" y="37719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0" name="Line 20"/>
          <p:cNvSpPr>
            <a:spLocks noChangeShapeType="1"/>
          </p:cNvSpPr>
          <p:nvPr/>
        </p:nvSpPr>
        <p:spPr bwMode="auto">
          <a:xfrm>
            <a:off x="3657600" y="37719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1" name="Line 21"/>
          <p:cNvSpPr>
            <a:spLocks noChangeShapeType="1"/>
          </p:cNvSpPr>
          <p:nvPr/>
        </p:nvSpPr>
        <p:spPr bwMode="auto">
          <a:xfrm>
            <a:off x="3429000" y="46101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2" name="Line 22"/>
          <p:cNvSpPr>
            <a:spLocks noChangeShapeType="1"/>
          </p:cNvSpPr>
          <p:nvPr/>
        </p:nvSpPr>
        <p:spPr bwMode="auto">
          <a:xfrm>
            <a:off x="5962650" y="41148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3" name="Line 23"/>
          <p:cNvSpPr>
            <a:spLocks noChangeShapeType="1"/>
          </p:cNvSpPr>
          <p:nvPr/>
        </p:nvSpPr>
        <p:spPr bwMode="auto">
          <a:xfrm>
            <a:off x="6267450" y="41148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4" name="Line 24"/>
          <p:cNvSpPr>
            <a:spLocks noChangeShapeType="1"/>
          </p:cNvSpPr>
          <p:nvPr/>
        </p:nvSpPr>
        <p:spPr bwMode="auto">
          <a:xfrm flipV="1">
            <a:off x="7696200" y="457200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5" name="Text Box 25"/>
          <p:cNvSpPr txBox="1">
            <a:spLocks noChangeArrowheads="1"/>
          </p:cNvSpPr>
          <p:nvPr/>
        </p:nvSpPr>
        <p:spPr bwMode="auto">
          <a:xfrm>
            <a:off x="7791450" y="3733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8216" name="Line 26"/>
          <p:cNvSpPr>
            <a:spLocks noChangeShapeType="1"/>
          </p:cNvSpPr>
          <p:nvPr/>
        </p:nvSpPr>
        <p:spPr bwMode="auto">
          <a:xfrm flipV="1">
            <a:off x="8629650" y="4191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7" name="Line 27"/>
          <p:cNvSpPr>
            <a:spLocks noChangeShapeType="1"/>
          </p:cNvSpPr>
          <p:nvPr/>
        </p:nvSpPr>
        <p:spPr bwMode="auto">
          <a:xfrm flipV="1">
            <a:off x="8629650" y="32766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8" name="Line 28"/>
          <p:cNvSpPr>
            <a:spLocks noChangeShapeType="1"/>
          </p:cNvSpPr>
          <p:nvPr/>
        </p:nvSpPr>
        <p:spPr bwMode="auto">
          <a:xfrm>
            <a:off x="7562850" y="32766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9" name="Text Box 29"/>
          <p:cNvSpPr txBox="1">
            <a:spLocks noChangeArrowheads="1"/>
          </p:cNvSpPr>
          <p:nvPr/>
        </p:nvSpPr>
        <p:spPr bwMode="auto">
          <a:xfrm>
            <a:off x="6305550" y="23050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8220" name="Oval 33"/>
          <p:cNvSpPr>
            <a:spLocks noChangeArrowheads="1"/>
          </p:cNvSpPr>
          <p:nvPr/>
        </p:nvSpPr>
        <p:spPr bwMode="auto">
          <a:xfrm>
            <a:off x="2781300" y="43053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8221" name="Oval 35"/>
          <p:cNvSpPr>
            <a:spLocks noChangeArrowheads="1"/>
          </p:cNvSpPr>
          <p:nvPr/>
        </p:nvSpPr>
        <p:spPr bwMode="auto">
          <a:xfrm>
            <a:off x="7067550" y="4267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8222" name="Line 40"/>
          <p:cNvSpPr>
            <a:spLocks noChangeShapeType="1"/>
          </p:cNvSpPr>
          <p:nvPr/>
        </p:nvSpPr>
        <p:spPr bwMode="auto">
          <a:xfrm>
            <a:off x="4572000" y="36195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23" name="Text Box 42"/>
          <p:cNvSpPr txBox="1">
            <a:spLocks noChangeArrowheads="1"/>
          </p:cNvSpPr>
          <p:nvPr/>
        </p:nvSpPr>
        <p:spPr bwMode="auto">
          <a:xfrm>
            <a:off x="2857500" y="36004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8224" name="Line 43"/>
          <p:cNvSpPr>
            <a:spLocks noChangeShapeType="1"/>
          </p:cNvSpPr>
          <p:nvPr/>
        </p:nvSpPr>
        <p:spPr bwMode="auto">
          <a:xfrm flipV="1">
            <a:off x="3067050" y="3962400"/>
            <a:ext cx="0" cy="323850"/>
          </a:xfrm>
          <a:prstGeom prst="line">
            <a:avLst/>
          </a:prstGeom>
          <a:noFill/>
          <a:ln w="12700" cap="sq">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25" name="Line 47"/>
          <p:cNvSpPr>
            <a:spLocks noChangeShapeType="1"/>
          </p:cNvSpPr>
          <p:nvPr/>
        </p:nvSpPr>
        <p:spPr bwMode="auto">
          <a:xfrm>
            <a:off x="6267450" y="4572000"/>
            <a:ext cx="8001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26" name="Line 48"/>
          <p:cNvSpPr>
            <a:spLocks noChangeShapeType="1"/>
          </p:cNvSpPr>
          <p:nvPr/>
        </p:nvSpPr>
        <p:spPr bwMode="auto">
          <a:xfrm flipH="1">
            <a:off x="7324725" y="4057650"/>
            <a:ext cx="9525" cy="20002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27" name="Text Box 49"/>
          <p:cNvSpPr txBox="1">
            <a:spLocks noChangeArrowheads="1"/>
          </p:cNvSpPr>
          <p:nvPr/>
        </p:nvSpPr>
        <p:spPr bwMode="auto">
          <a:xfrm>
            <a:off x="4495800" y="4514850"/>
            <a:ext cx="163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E(K,H(M))</a:t>
            </a:r>
          </a:p>
        </p:txBody>
      </p:sp>
      <p:sp>
        <p:nvSpPr>
          <p:cNvPr id="8228" name="Line 50"/>
          <p:cNvSpPr>
            <a:spLocks noChangeShapeType="1"/>
          </p:cNvSpPr>
          <p:nvPr/>
        </p:nvSpPr>
        <p:spPr bwMode="auto">
          <a:xfrm flipV="1">
            <a:off x="4857750" y="4191000"/>
            <a:ext cx="38100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38200" y="342900"/>
            <a:ext cx="8020050" cy="1104900"/>
          </a:xfrm>
        </p:spPr>
        <p:txBody>
          <a:bodyPr/>
          <a:lstStyle/>
          <a:p>
            <a:pPr eaLnBrk="1" hangingPunct="1"/>
            <a:r>
              <a:rPr lang="en-US" altLang="zh-TW" smtClean="0"/>
              <a:t>Hash function for message authentication (Cont.)</a:t>
            </a:r>
          </a:p>
        </p:txBody>
      </p:sp>
      <p:sp>
        <p:nvSpPr>
          <p:cNvPr id="9219" name="Rectangle 3"/>
          <p:cNvSpPr>
            <a:spLocks noChangeArrowheads="1"/>
          </p:cNvSpPr>
          <p:nvPr/>
        </p:nvSpPr>
        <p:spPr bwMode="auto">
          <a:xfrm>
            <a:off x="666750" y="31432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9220" name="Rectangle 4"/>
          <p:cNvSpPr>
            <a:spLocks noChangeArrowheads="1"/>
          </p:cNvSpPr>
          <p:nvPr/>
        </p:nvSpPr>
        <p:spPr bwMode="auto">
          <a:xfrm>
            <a:off x="5276850" y="3048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9221" name="Oval 5"/>
          <p:cNvSpPr>
            <a:spLocks noChangeArrowheads="1"/>
          </p:cNvSpPr>
          <p:nvPr/>
        </p:nvSpPr>
        <p:spPr bwMode="auto">
          <a:xfrm>
            <a:off x="3962400" y="3333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9222" name="Oval 6"/>
          <p:cNvSpPr>
            <a:spLocks noChangeArrowheads="1"/>
          </p:cNvSpPr>
          <p:nvPr/>
        </p:nvSpPr>
        <p:spPr bwMode="auto">
          <a:xfrm>
            <a:off x="7620000" y="29718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9223" name="Line 7"/>
          <p:cNvSpPr>
            <a:spLocks noChangeShapeType="1"/>
          </p:cNvSpPr>
          <p:nvPr/>
        </p:nvSpPr>
        <p:spPr bwMode="auto">
          <a:xfrm flipV="1">
            <a:off x="1352550" y="360045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24" name="Line 8"/>
          <p:cNvSpPr>
            <a:spLocks noChangeShapeType="1"/>
          </p:cNvSpPr>
          <p:nvPr/>
        </p:nvSpPr>
        <p:spPr bwMode="auto">
          <a:xfrm flipV="1">
            <a:off x="2495550" y="46101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25" name="Line 9"/>
          <p:cNvSpPr>
            <a:spLocks noChangeShapeType="1"/>
          </p:cNvSpPr>
          <p:nvPr/>
        </p:nvSpPr>
        <p:spPr bwMode="auto">
          <a:xfrm>
            <a:off x="5962650" y="3276600"/>
            <a:ext cx="609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26" name="Text Box 10"/>
          <p:cNvSpPr txBox="1">
            <a:spLocks noChangeArrowheads="1"/>
          </p:cNvSpPr>
          <p:nvPr/>
        </p:nvSpPr>
        <p:spPr bwMode="auto">
          <a:xfrm>
            <a:off x="1447800" y="2438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9227" name="Rectangle 12"/>
          <p:cNvSpPr>
            <a:spLocks noChangeArrowheads="1"/>
          </p:cNvSpPr>
          <p:nvPr/>
        </p:nvSpPr>
        <p:spPr bwMode="auto">
          <a:xfrm>
            <a:off x="5276850" y="39624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9228" name="Oval 13"/>
          <p:cNvSpPr>
            <a:spLocks noChangeArrowheads="1"/>
          </p:cNvSpPr>
          <p:nvPr/>
        </p:nvSpPr>
        <p:spPr bwMode="auto">
          <a:xfrm>
            <a:off x="2800350" y="42862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9229" name="Line 14"/>
          <p:cNvSpPr>
            <a:spLocks noChangeShapeType="1"/>
          </p:cNvSpPr>
          <p:nvPr/>
        </p:nvSpPr>
        <p:spPr bwMode="auto">
          <a:xfrm>
            <a:off x="1352550" y="382905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0" name="Line 15"/>
          <p:cNvSpPr>
            <a:spLocks noChangeShapeType="1"/>
          </p:cNvSpPr>
          <p:nvPr/>
        </p:nvSpPr>
        <p:spPr bwMode="auto">
          <a:xfrm>
            <a:off x="1733550" y="382905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1" name="Line 16"/>
          <p:cNvSpPr>
            <a:spLocks noChangeShapeType="1"/>
          </p:cNvSpPr>
          <p:nvPr/>
        </p:nvSpPr>
        <p:spPr bwMode="auto">
          <a:xfrm>
            <a:off x="1733550" y="459105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2" name="Line 17"/>
          <p:cNvSpPr>
            <a:spLocks noChangeShapeType="1"/>
          </p:cNvSpPr>
          <p:nvPr/>
        </p:nvSpPr>
        <p:spPr bwMode="auto">
          <a:xfrm>
            <a:off x="3657600" y="37719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3" name="Line 18"/>
          <p:cNvSpPr>
            <a:spLocks noChangeShapeType="1"/>
          </p:cNvSpPr>
          <p:nvPr/>
        </p:nvSpPr>
        <p:spPr bwMode="auto">
          <a:xfrm>
            <a:off x="3657600" y="37719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4" name="Line 19"/>
          <p:cNvSpPr>
            <a:spLocks noChangeShapeType="1"/>
          </p:cNvSpPr>
          <p:nvPr/>
        </p:nvSpPr>
        <p:spPr bwMode="auto">
          <a:xfrm>
            <a:off x="3429000" y="46101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5" name="Text Box 23"/>
          <p:cNvSpPr txBox="1">
            <a:spLocks noChangeArrowheads="1"/>
          </p:cNvSpPr>
          <p:nvPr/>
        </p:nvSpPr>
        <p:spPr bwMode="auto">
          <a:xfrm>
            <a:off x="7734300" y="34766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9236" name="Line 24"/>
          <p:cNvSpPr>
            <a:spLocks noChangeShapeType="1"/>
          </p:cNvSpPr>
          <p:nvPr/>
        </p:nvSpPr>
        <p:spPr bwMode="auto">
          <a:xfrm flipV="1">
            <a:off x="8610600" y="3857625"/>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7" name="Line 25"/>
          <p:cNvSpPr>
            <a:spLocks noChangeShapeType="1"/>
          </p:cNvSpPr>
          <p:nvPr/>
        </p:nvSpPr>
        <p:spPr bwMode="auto">
          <a:xfrm flipV="1">
            <a:off x="8629650" y="3276600"/>
            <a:ext cx="0" cy="28575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8" name="Line 26"/>
          <p:cNvSpPr>
            <a:spLocks noChangeShapeType="1"/>
          </p:cNvSpPr>
          <p:nvPr/>
        </p:nvSpPr>
        <p:spPr bwMode="auto">
          <a:xfrm>
            <a:off x="8267700" y="3276600"/>
            <a:ext cx="3619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9" name="Text Box 27"/>
          <p:cNvSpPr txBox="1">
            <a:spLocks noChangeArrowheads="1"/>
          </p:cNvSpPr>
          <p:nvPr/>
        </p:nvSpPr>
        <p:spPr bwMode="auto">
          <a:xfrm>
            <a:off x="6305550" y="23050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9240" name="Line 30"/>
          <p:cNvSpPr>
            <a:spLocks noChangeShapeType="1"/>
          </p:cNvSpPr>
          <p:nvPr/>
        </p:nvSpPr>
        <p:spPr bwMode="auto">
          <a:xfrm>
            <a:off x="4572000" y="36195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1" name="Text Box 35"/>
          <p:cNvSpPr txBox="1">
            <a:spLocks noChangeArrowheads="1"/>
          </p:cNvSpPr>
          <p:nvPr/>
        </p:nvSpPr>
        <p:spPr bwMode="auto">
          <a:xfrm>
            <a:off x="4495800" y="4514850"/>
            <a:ext cx="163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H(M||S)</a:t>
            </a:r>
          </a:p>
        </p:txBody>
      </p:sp>
      <p:sp>
        <p:nvSpPr>
          <p:cNvPr id="9242" name="Line 36"/>
          <p:cNvSpPr>
            <a:spLocks noChangeShapeType="1"/>
          </p:cNvSpPr>
          <p:nvPr/>
        </p:nvSpPr>
        <p:spPr bwMode="auto">
          <a:xfrm flipV="1">
            <a:off x="4857750" y="4191000"/>
            <a:ext cx="38100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3" name="Oval 37"/>
          <p:cNvSpPr>
            <a:spLocks noChangeArrowheads="1"/>
          </p:cNvSpPr>
          <p:nvPr/>
        </p:nvSpPr>
        <p:spPr bwMode="auto">
          <a:xfrm>
            <a:off x="1885950" y="43243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9244" name="Line 38"/>
          <p:cNvSpPr>
            <a:spLocks noChangeShapeType="1"/>
          </p:cNvSpPr>
          <p:nvPr/>
        </p:nvSpPr>
        <p:spPr bwMode="auto">
          <a:xfrm>
            <a:off x="1638300" y="47625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5" name="Text Box 39"/>
          <p:cNvSpPr txBox="1">
            <a:spLocks noChangeArrowheads="1"/>
          </p:cNvSpPr>
          <p:nvPr/>
        </p:nvSpPr>
        <p:spPr bwMode="auto">
          <a:xfrm>
            <a:off x="1314450" y="447675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a:t>
            </a:r>
          </a:p>
        </p:txBody>
      </p:sp>
      <p:sp>
        <p:nvSpPr>
          <p:cNvPr id="9246" name="Oval 40"/>
          <p:cNvSpPr>
            <a:spLocks noChangeArrowheads="1"/>
          </p:cNvSpPr>
          <p:nvPr/>
        </p:nvSpPr>
        <p:spPr bwMode="auto">
          <a:xfrm>
            <a:off x="6591300" y="2971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9247" name="Line 41"/>
          <p:cNvSpPr>
            <a:spLocks noChangeShapeType="1"/>
          </p:cNvSpPr>
          <p:nvPr/>
        </p:nvSpPr>
        <p:spPr bwMode="auto">
          <a:xfrm>
            <a:off x="7200900" y="3276600"/>
            <a:ext cx="4191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8" name="Line 43"/>
          <p:cNvSpPr>
            <a:spLocks noChangeShapeType="1"/>
          </p:cNvSpPr>
          <p:nvPr/>
        </p:nvSpPr>
        <p:spPr bwMode="auto">
          <a:xfrm>
            <a:off x="6362700" y="34290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9" name="Text Box 44"/>
          <p:cNvSpPr txBox="1">
            <a:spLocks noChangeArrowheads="1"/>
          </p:cNvSpPr>
          <p:nvPr/>
        </p:nvSpPr>
        <p:spPr bwMode="auto">
          <a:xfrm>
            <a:off x="6038850" y="314325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a:t>
            </a:r>
          </a:p>
        </p:txBody>
      </p:sp>
      <p:sp>
        <p:nvSpPr>
          <p:cNvPr id="9250" name="Line 45"/>
          <p:cNvSpPr>
            <a:spLocks noChangeShapeType="1"/>
          </p:cNvSpPr>
          <p:nvPr/>
        </p:nvSpPr>
        <p:spPr bwMode="auto">
          <a:xfrm>
            <a:off x="5962650" y="4248150"/>
            <a:ext cx="2657475"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42950" y="342900"/>
            <a:ext cx="8401050" cy="1104900"/>
          </a:xfrm>
        </p:spPr>
        <p:txBody>
          <a:bodyPr/>
          <a:lstStyle/>
          <a:p>
            <a:pPr eaLnBrk="1" hangingPunct="1"/>
            <a:r>
              <a:rPr lang="en-US" altLang="zh-TW" sz="4000" smtClean="0"/>
              <a:t>Hash function for message authentication (Cont.)</a:t>
            </a:r>
          </a:p>
        </p:txBody>
      </p:sp>
      <p:sp>
        <p:nvSpPr>
          <p:cNvPr id="10243" name="Rectangle 3"/>
          <p:cNvSpPr>
            <a:spLocks noChangeArrowheads="1"/>
          </p:cNvSpPr>
          <p:nvPr/>
        </p:nvSpPr>
        <p:spPr bwMode="auto">
          <a:xfrm>
            <a:off x="704850" y="18669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0244" name="Rectangle 4"/>
          <p:cNvSpPr>
            <a:spLocks noChangeArrowheads="1"/>
          </p:cNvSpPr>
          <p:nvPr/>
        </p:nvSpPr>
        <p:spPr bwMode="auto">
          <a:xfrm>
            <a:off x="3543300" y="43815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0245" name="Oval 5"/>
          <p:cNvSpPr>
            <a:spLocks noChangeArrowheads="1"/>
          </p:cNvSpPr>
          <p:nvPr/>
        </p:nvSpPr>
        <p:spPr bwMode="auto">
          <a:xfrm>
            <a:off x="4000500" y="20574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0246" name="Oval 6"/>
          <p:cNvSpPr>
            <a:spLocks noChangeArrowheads="1"/>
          </p:cNvSpPr>
          <p:nvPr/>
        </p:nvSpPr>
        <p:spPr bwMode="auto">
          <a:xfrm>
            <a:off x="5886450" y="43053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0247" name="Line 7"/>
          <p:cNvSpPr>
            <a:spLocks noChangeShapeType="1"/>
          </p:cNvSpPr>
          <p:nvPr/>
        </p:nvSpPr>
        <p:spPr bwMode="auto">
          <a:xfrm flipV="1">
            <a:off x="1390650" y="232410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48" name="Line 8"/>
          <p:cNvSpPr>
            <a:spLocks noChangeShapeType="1"/>
          </p:cNvSpPr>
          <p:nvPr/>
        </p:nvSpPr>
        <p:spPr bwMode="auto">
          <a:xfrm flipV="1">
            <a:off x="2533650" y="333375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49" name="Line 9"/>
          <p:cNvSpPr>
            <a:spLocks noChangeShapeType="1"/>
          </p:cNvSpPr>
          <p:nvPr/>
        </p:nvSpPr>
        <p:spPr bwMode="auto">
          <a:xfrm>
            <a:off x="4229100" y="4610100"/>
            <a:ext cx="609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0" name="Text Box 10"/>
          <p:cNvSpPr txBox="1">
            <a:spLocks noChangeArrowheads="1"/>
          </p:cNvSpPr>
          <p:nvPr/>
        </p:nvSpPr>
        <p:spPr bwMode="auto">
          <a:xfrm>
            <a:off x="1828800" y="169545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0251" name="Rectangle 11"/>
          <p:cNvSpPr>
            <a:spLocks noChangeArrowheads="1"/>
          </p:cNvSpPr>
          <p:nvPr/>
        </p:nvSpPr>
        <p:spPr bwMode="auto">
          <a:xfrm>
            <a:off x="3543300" y="52959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10252" name="Oval 12"/>
          <p:cNvSpPr>
            <a:spLocks noChangeArrowheads="1"/>
          </p:cNvSpPr>
          <p:nvPr/>
        </p:nvSpPr>
        <p:spPr bwMode="auto">
          <a:xfrm>
            <a:off x="2838450" y="30099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0253" name="Line 13"/>
          <p:cNvSpPr>
            <a:spLocks noChangeShapeType="1"/>
          </p:cNvSpPr>
          <p:nvPr/>
        </p:nvSpPr>
        <p:spPr bwMode="auto">
          <a:xfrm>
            <a:off x="1390650" y="25527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4" name="Line 14"/>
          <p:cNvSpPr>
            <a:spLocks noChangeShapeType="1"/>
          </p:cNvSpPr>
          <p:nvPr/>
        </p:nvSpPr>
        <p:spPr bwMode="auto">
          <a:xfrm>
            <a:off x="1771650" y="25527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5" name="Line 15"/>
          <p:cNvSpPr>
            <a:spLocks noChangeShapeType="1"/>
          </p:cNvSpPr>
          <p:nvPr/>
        </p:nvSpPr>
        <p:spPr bwMode="auto">
          <a:xfrm>
            <a:off x="1771650" y="33147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6" name="Line 16"/>
          <p:cNvSpPr>
            <a:spLocks noChangeShapeType="1"/>
          </p:cNvSpPr>
          <p:nvPr/>
        </p:nvSpPr>
        <p:spPr bwMode="auto">
          <a:xfrm>
            <a:off x="3695700" y="249555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7" name="Line 17"/>
          <p:cNvSpPr>
            <a:spLocks noChangeShapeType="1"/>
          </p:cNvSpPr>
          <p:nvPr/>
        </p:nvSpPr>
        <p:spPr bwMode="auto">
          <a:xfrm>
            <a:off x="3695700" y="249555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8" name="Line 18"/>
          <p:cNvSpPr>
            <a:spLocks noChangeShapeType="1"/>
          </p:cNvSpPr>
          <p:nvPr/>
        </p:nvSpPr>
        <p:spPr bwMode="auto">
          <a:xfrm>
            <a:off x="3467100" y="333375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9" name="Text Box 19"/>
          <p:cNvSpPr txBox="1">
            <a:spLocks noChangeArrowheads="1"/>
          </p:cNvSpPr>
          <p:nvPr/>
        </p:nvSpPr>
        <p:spPr bwMode="auto">
          <a:xfrm>
            <a:off x="6381750" y="48101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0260" name="Line 20"/>
          <p:cNvSpPr>
            <a:spLocks noChangeShapeType="1"/>
          </p:cNvSpPr>
          <p:nvPr/>
        </p:nvSpPr>
        <p:spPr bwMode="auto">
          <a:xfrm flipV="1">
            <a:off x="6877050" y="5191125"/>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1" name="Line 21"/>
          <p:cNvSpPr>
            <a:spLocks noChangeShapeType="1"/>
          </p:cNvSpPr>
          <p:nvPr/>
        </p:nvSpPr>
        <p:spPr bwMode="auto">
          <a:xfrm flipV="1">
            <a:off x="6896100" y="4610100"/>
            <a:ext cx="0" cy="28575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2" name="Line 22"/>
          <p:cNvSpPr>
            <a:spLocks noChangeShapeType="1"/>
          </p:cNvSpPr>
          <p:nvPr/>
        </p:nvSpPr>
        <p:spPr bwMode="auto">
          <a:xfrm>
            <a:off x="6534150" y="4610100"/>
            <a:ext cx="3619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3" name="Text Box 23"/>
          <p:cNvSpPr txBox="1">
            <a:spLocks noChangeArrowheads="1"/>
          </p:cNvSpPr>
          <p:nvPr/>
        </p:nvSpPr>
        <p:spPr bwMode="auto">
          <a:xfrm>
            <a:off x="4762500" y="57721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0264" name="Line 24"/>
          <p:cNvSpPr>
            <a:spLocks noChangeShapeType="1"/>
          </p:cNvSpPr>
          <p:nvPr/>
        </p:nvSpPr>
        <p:spPr bwMode="auto">
          <a:xfrm>
            <a:off x="2838450" y="49530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5" name="Text Box 25"/>
          <p:cNvSpPr txBox="1">
            <a:spLocks noChangeArrowheads="1"/>
          </p:cNvSpPr>
          <p:nvPr/>
        </p:nvSpPr>
        <p:spPr bwMode="auto">
          <a:xfrm>
            <a:off x="3371850" y="5905500"/>
            <a:ext cx="1238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H(M||S)</a:t>
            </a:r>
          </a:p>
        </p:txBody>
      </p:sp>
      <p:sp>
        <p:nvSpPr>
          <p:cNvPr id="10266" name="Oval 27"/>
          <p:cNvSpPr>
            <a:spLocks noChangeArrowheads="1"/>
          </p:cNvSpPr>
          <p:nvPr/>
        </p:nvSpPr>
        <p:spPr bwMode="auto">
          <a:xfrm>
            <a:off x="1924050" y="3048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0267" name="Line 28"/>
          <p:cNvSpPr>
            <a:spLocks noChangeShapeType="1"/>
          </p:cNvSpPr>
          <p:nvPr/>
        </p:nvSpPr>
        <p:spPr bwMode="auto">
          <a:xfrm>
            <a:off x="1676400" y="348615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8" name="Text Box 29"/>
          <p:cNvSpPr txBox="1">
            <a:spLocks noChangeArrowheads="1"/>
          </p:cNvSpPr>
          <p:nvPr/>
        </p:nvSpPr>
        <p:spPr bwMode="auto">
          <a:xfrm>
            <a:off x="1352550" y="3200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a:t>
            </a:r>
          </a:p>
        </p:txBody>
      </p:sp>
      <p:sp>
        <p:nvSpPr>
          <p:cNvPr id="10269" name="Oval 30"/>
          <p:cNvSpPr>
            <a:spLocks noChangeArrowheads="1"/>
          </p:cNvSpPr>
          <p:nvPr/>
        </p:nvSpPr>
        <p:spPr bwMode="auto">
          <a:xfrm>
            <a:off x="4857750" y="43053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0270" name="Line 31"/>
          <p:cNvSpPr>
            <a:spLocks noChangeShapeType="1"/>
          </p:cNvSpPr>
          <p:nvPr/>
        </p:nvSpPr>
        <p:spPr bwMode="auto">
          <a:xfrm>
            <a:off x="5467350" y="4610100"/>
            <a:ext cx="4191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1" name="Line 32"/>
          <p:cNvSpPr>
            <a:spLocks noChangeShapeType="1"/>
          </p:cNvSpPr>
          <p:nvPr/>
        </p:nvSpPr>
        <p:spPr bwMode="auto">
          <a:xfrm>
            <a:off x="4629150" y="47625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2" name="Text Box 33"/>
          <p:cNvSpPr txBox="1">
            <a:spLocks noChangeArrowheads="1"/>
          </p:cNvSpPr>
          <p:nvPr/>
        </p:nvSpPr>
        <p:spPr bwMode="auto">
          <a:xfrm>
            <a:off x="4305300" y="447675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a:t>
            </a:r>
          </a:p>
        </p:txBody>
      </p:sp>
      <p:sp>
        <p:nvSpPr>
          <p:cNvPr id="10273" name="Line 34"/>
          <p:cNvSpPr>
            <a:spLocks noChangeShapeType="1"/>
          </p:cNvSpPr>
          <p:nvPr/>
        </p:nvSpPr>
        <p:spPr bwMode="auto">
          <a:xfrm>
            <a:off x="4229100" y="5581650"/>
            <a:ext cx="2657475"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4" name="Oval 35"/>
          <p:cNvSpPr>
            <a:spLocks noChangeArrowheads="1"/>
          </p:cNvSpPr>
          <p:nvPr/>
        </p:nvSpPr>
        <p:spPr bwMode="auto">
          <a:xfrm>
            <a:off x="5676900" y="20574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10275" name="Rectangle 36"/>
          <p:cNvSpPr>
            <a:spLocks noChangeArrowheads="1"/>
          </p:cNvSpPr>
          <p:nvPr/>
        </p:nvSpPr>
        <p:spPr bwMode="auto">
          <a:xfrm>
            <a:off x="7372350" y="1714500"/>
            <a:ext cx="685800" cy="1295400"/>
          </a:xfrm>
          <a:prstGeom prst="rect">
            <a:avLst/>
          </a:prstGeom>
          <a:solidFill>
            <a:schemeClr val="tx2"/>
          </a:solidFill>
          <a:ln w="12700" cap="sq">
            <a:solidFill>
              <a:schemeClr val="tx1"/>
            </a:solidFill>
            <a:miter lim="800000"/>
            <a:headEnd type="none" w="sm" len="sm"/>
            <a:tailEnd type="none" w="sm" len="sm"/>
          </a:ln>
        </p:spPr>
        <p:txBody>
          <a:bodyPr wrap="none" anchor="ctr"/>
          <a:lstStyle/>
          <a:p>
            <a:endParaRPr lang="zh-TW" altLang="en-US"/>
          </a:p>
        </p:txBody>
      </p:sp>
      <p:sp>
        <p:nvSpPr>
          <p:cNvPr id="10276" name="Line 37"/>
          <p:cNvSpPr>
            <a:spLocks noChangeShapeType="1"/>
          </p:cNvSpPr>
          <p:nvPr/>
        </p:nvSpPr>
        <p:spPr bwMode="auto">
          <a:xfrm>
            <a:off x="4591050" y="2343150"/>
            <a:ext cx="10858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7" name="Line 38"/>
          <p:cNvSpPr>
            <a:spLocks noChangeShapeType="1"/>
          </p:cNvSpPr>
          <p:nvPr/>
        </p:nvSpPr>
        <p:spPr bwMode="auto">
          <a:xfrm>
            <a:off x="6286500" y="2343150"/>
            <a:ext cx="10858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8" name="Line 39"/>
          <p:cNvSpPr>
            <a:spLocks noChangeShapeType="1"/>
          </p:cNvSpPr>
          <p:nvPr/>
        </p:nvSpPr>
        <p:spPr bwMode="auto">
          <a:xfrm>
            <a:off x="8058150" y="2324100"/>
            <a:ext cx="533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9" name="Line 40"/>
          <p:cNvSpPr>
            <a:spLocks noChangeShapeType="1"/>
          </p:cNvSpPr>
          <p:nvPr/>
        </p:nvSpPr>
        <p:spPr bwMode="auto">
          <a:xfrm>
            <a:off x="1066800" y="4057650"/>
            <a:ext cx="7543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0" name="Line 41"/>
          <p:cNvSpPr>
            <a:spLocks noChangeShapeType="1"/>
          </p:cNvSpPr>
          <p:nvPr/>
        </p:nvSpPr>
        <p:spPr bwMode="auto">
          <a:xfrm>
            <a:off x="8591550" y="2324100"/>
            <a:ext cx="0" cy="173355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1" name="Oval 42"/>
          <p:cNvSpPr>
            <a:spLocks noChangeArrowheads="1"/>
          </p:cNvSpPr>
          <p:nvPr/>
        </p:nvSpPr>
        <p:spPr bwMode="auto">
          <a:xfrm>
            <a:off x="2190750" y="4648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10282" name="Line 43"/>
          <p:cNvSpPr>
            <a:spLocks noChangeShapeType="1"/>
          </p:cNvSpPr>
          <p:nvPr/>
        </p:nvSpPr>
        <p:spPr bwMode="auto">
          <a:xfrm>
            <a:off x="1066800" y="4972050"/>
            <a:ext cx="11239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3" name="Line 44"/>
          <p:cNvSpPr>
            <a:spLocks noChangeShapeType="1"/>
          </p:cNvSpPr>
          <p:nvPr/>
        </p:nvSpPr>
        <p:spPr bwMode="auto">
          <a:xfrm>
            <a:off x="1047750" y="4057650"/>
            <a:ext cx="0" cy="9144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4" name="Text Box 45"/>
          <p:cNvSpPr txBox="1">
            <a:spLocks noChangeArrowheads="1"/>
          </p:cNvSpPr>
          <p:nvPr/>
        </p:nvSpPr>
        <p:spPr bwMode="auto">
          <a:xfrm>
            <a:off x="5829300" y="291465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0285" name="Text Box 46"/>
          <p:cNvSpPr txBox="1">
            <a:spLocks noChangeArrowheads="1"/>
          </p:cNvSpPr>
          <p:nvPr/>
        </p:nvSpPr>
        <p:spPr bwMode="auto">
          <a:xfrm>
            <a:off x="2343150" y="55626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0286" name="Line 47"/>
          <p:cNvSpPr>
            <a:spLocks noChangeShapeType="1"/>
          </p:cNvSpPr>
          <p:nvPr/>
        </p:nvSpPr>
        <p:spPr bwMode="auto">
          <a:xfrm flipV="1">
            <a:off x="6019800" y="2676525"/>
            <a:ext cx="0" cy="3429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7" name="Line 48"/>
          <p:cNvSpPr>
            <a:spLocks noChangeShapeType="1"/>
          </p:cNvSpPr>
          <p:nvPr/>
        </p:nvSpPr>
        <p:spPr bwMode="auto">
          <a:xfrm flipV="1">
            <a:off x="2514600" y="5276850"/>
            <a:ext cx="0" cy="40957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8" name="Line 49"/>
          <p:cNvSpPr>
            <a:spLocks noChangeShapeType="1"/>
          </p:cNvSpPr>
          <p:nvPr/>
        </p:nvSpPr>
        <p:spPr bwMode="auto">
          <a:xfrm flipV="1">
            <a:off x="3914775" y="5695950"/>
            <a:ext cx="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9" name="Text Box 50"/>
          <p:cNvSpPr txBox="1">
            <a:spLocks noChangeArrowheads="1"/>
          </p:cNvSpPr>
          <p:nvPr/>
        </p:nvSpPr>
        <p:spPr bwMode="auto">
          <a:xfrm>
            <a:off x="6419850" y="3124200"/>
            <a:ext cx="2171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dirty="0" smtClean="0"/>
              <a:t>E(K,M</a:t>
            </a:r>
            <a:r>
              <a:rPr kumimoji="1" lang="en-US" altLang="zh-TW" sz="2400" dirty="0"/>
              <a:t>||H(M||S))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smtClean="0"/>
              <a:t>Digital signature</a:t>
            </a:r>
            <a:endParaRPr lang="zh-TW" altLang="en-US" smtClean="0"/>
          </a:p>
        </p:txBody>
      </p:sp>
      <p:sp>
        <p:nvSpPr>
          <p:cNvPr id="12291" name="內容版面配置區 2"/>
          <p:cNvSpPr>
            <a:spLocks noGrp="1"/>
          </p:cNvSpPr>
          <p:nvPr>
            <p:ph idx="1"/>
          </p:nvPr>
        </p:nvSpPr>
        <p:spPr/>
        <p:txBody>
          <a:bodyPr/>
          <a:lstStyle/>
          <a:p>
            <a:r>
              <a:rPr lang="en-US" altLang="zh-TW" smtClean="0"/>
              <a:t>The hash value of a message is encrypted with a user’s private key.</a:t>
            </a:r>
          </a:p>
          <a:p>
            <a:r>
              <a:rPr lang="en-US" altLang="zh-TW" smtClean="0"/>
              <a:t>Anyone who knows the user’s public key can verify the integrity of the message that is associated with the digital signature.</a:t>
            </a:r>
            <a:endParaRPr lang="zh-TW" altLang="en-US"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38200" y="342900"/>
            <a:ext cx="7970838" cy="1104900"/>
          </a:xfrm>
        </p:spPr>
        <p:txBody>
          <a:bodyPr/>
          <a:lstStyle/>
          <a:p>
            <a:pPr eaLnBrk="1" hangingPunct="1"/>
            <a:r>
              <a:rPr lang="en-US" altLang="zh-TW" smtClean="0"/>
              <a:t>Hash function for digital signature</a:t>
            </a:r>
          </a:p>
        </p:txBody>
      </p:sp>
      <p:sp>
        <p:nvSpPr>
          <p:cNvPr id="13315" name="Rectangle 3"/>
          <p:cNvSpPr>
            <a:spLocks noChangeArrowheads="1"/>
          </p:cNvSpPr>
          <p:nvPr/>
        </p:nvSpPr>
        <p:spPr bwMode="auto">
          <a:xfrm>
            <a:off x="666750" y="31432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3316" name="Rectangle 4"/>
          <p:cNvSpPr>
            <a:spLocks noChangeArrowheads="1"/>
          </p:cNvSpPr>
          <p:nvPr/>
        </p:nvSpPr>
        <p:spPr bwMode="auto">
          <a:xfrm>
            <a:off x="5276850" y="3048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3317" name="Oval 5"/>
          <p:cNvSpPr>
            <a:spLocks noChangeArrowheads="1"/>
          </p:cNvSpPr>
          <p:nvPr/>
        </p:nvSpPr>
        <p:spPr bwMode="auto">
          <a:xfrm>
            <a:off x="3962400" y="3333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3318" name="Oval 6"/>
          <p:cNvSpPr>
            <a:spLocks noChangeArrowheads="1"/>
          </p:cNvSpPr>
          <p:nvPr/>
        </p:nvSpPr>
        <p:spPr bwMode="auto">
          <a:xfrm>
            <a:off x="6953250" y="29718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3319" name="Line 7"/>
          <p:cNvSpPr>
            <a:spLocks noChangeShapeType="1"/>
          </p:cNvSpPr>
          <p:nvPr/>
        </p:nvSpPr>
        <p:spPr bwMode="auto">
          <a:xfrm flipV="1">
            <a:off x="1352550" y="360045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0" name="Line 8"/>
          <p:cNvSpPr>
            <a:spLocks noChangeShapeType="1"/>
          </p:cNvSpPr>
          <p:nvPr/>
        </p:nvSpPr>
        <p:spPr bwMode="auto">
          <a:xfrm flipV="1">
            <a:off x="2495550" y="46101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1" name="Line 9"/>
          <p:cNvSpPr>
            <a:spLocks noChangeShapeType="1"/>
          </p:cNvSpPr>
          <p:nvPr/>
        </p:nvSpPr>
        <p:spPr bwMode="auto">
          <a:xfrm>
            <a:off x="5962650" y="3276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2" name="Text Box 10"/>
          <p:cNvSpPr txBox="1">
            <a:spLocks noChangeArrowheads="1"/>
          </p:cNvSpPr>
          <p:nvPr/>
        </p:nvSpPr>
        <p:spPr bwMode="auto">
          <a:xfrm>
            <a:off x="1447800" y="2438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3323" name="Text Box 11"/>
          <p:cNvSpPr txBox="1">
            <a:spLocks noChangeArrowheads="1"/>
          </p:cNvSpPr>
          <p:nvPr/>
        </p:nvSpPr>
        <p:spPr bwMode="auto">
          <a:xfrm>
            <a:off x="7105650" y="36957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13324" name="Rectangle 12"/>
          <p:cNvSpPr>
            <a:spLocks noChangeArrowheads="1"/>
          </p:cNvSpPr>
          <p:nvPr/>
        </p:nvSpPr>
        <p:spPr bwMode="auto">
          <a:xfrm>
            <a:off x="5276850" y="3962400"/>
            <a:ext cx="685800" cy="3810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13325" name="Oval 13"/>
          <p:cNvSpPr>
            <a:spLocks noChangeArrowheads="1"/>
          </p:cNvSpPr>
          <p:nvPr/>
        </p:nvSpPr>
        <p:spPr bwMode="auto">
          <a:xfrm>
            <a:off x="1885950" y="42862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3326" name="Line 14"/>
          <p:cNvSpPr>
            <a:spLocks noChangeShapeType="1"/>
          </p:cNvSpPr>
          <p:nvPr/>
        </p:nvSpPr>
        <p:spPr bwMode="auto">
          <a:xfrm>
            <a:off x="1352550" y="382905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7" name="Line 15"/>
          <p:cNvSpPr>
            <a:spLocks noChangeShapeType="1"/>
          </p:cNvSpPr>
          <p:nvPr/>
        </p:nvSpPr>
        <p:spPr bwMode="auto">
          <a:xfrm>
            <a:off x="1733550" y="382905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8" name="Line 16"/>
          <p:cNvSpPr>
            <a:spLocks noChangeShapeType="1"/>
          </p:cNvSpPr>
          <p:nvPr/>
        </p:nvSpPr>
        <p:spPr bwMode="auto">
          <a:xfrm>
            <a:off x="1733550" y="459105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9" name="Line 17"/>
          <p:cNvSpPr>
            <a:spLocks noChangeShapeType="1"/>
          </p:cNvSpPr>
          <p:nvPr/>
        </p:nvSpPr>
        <p:spPr bwMode="auto">
          <a:xfrm>
            <a:off x="3657600" y="37719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0" name="Line 18"/>
          <p:cNvSpPr>
            <a:spLocks noChangeShapeType="1"/>
          </p:cNvSpPr>
          <p:nvPr/>
        </p:nvSpPr>
        <p:spPr bwMode="auto">
          <a:xfrm>
            <a:off x="3657600" y="37719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1" name="Line 19"/>
          <p:cNvSpPr>
            <a:spLocks noChangeShapeType="1"/>
          </p:cNvSpPr>
          <p:nvPr/>
        </p:nvSpPr>
        <p:spPr bwMode="auto">
          <a:xfrm>
            <a:off x="3429000" y="46101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2" name="Line 20"/>
          <p:cNvSpPr>
            <a:spLocks noChangeShapeType="1"/>
          </p:cNvSpPr>
          <p:nvPr/>
        </p:nvSpPr>
        <p:spPr bwMode="auto">
          <a:xfrm>
            <a:off x="5962650" y="41148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3" name="Line 21"/>
          <p:cNvSpPr>
            <a:spLocks noChangeShapeType="1"/>
          </p:cNvSpPr>
          <p:nvPr/>
        </p:nvSpPr>
        <p:spPr bwMode="auto">
          <a:xfrm>
            <a:off x="6267450" y="41148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4" name="Line 22"/>
          <p:cNvSpPr>
            <a:spLocks noChangeShapeType="1"/>
          </p:cNvSpPr>
          <p:nvPr/>
        </p:nvSpPr>
        <p:spPr bwMode="auto">
          <a:xfrm flipV="1">
            <a:off x="7696200" y="457200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5" name="Text Box 23"/>
          <p:cNvSpPr txBox="1">
            <a:spLocks noChangeArrowheads="1"/>
          </p:cNvSpPr>
          <p:nvPr/>
        </p:nvSpPr>
        <p:spPr bwMode="auto">
          <a:xfrm>
            <a:off x="7791450" y="3733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3336" name="Line 24"/>
          <p:cNvSpPr>
            <a:spLocks noChangeShapeType="1"/>
          </p:cNvSpPr>
          <p:nvPr/>
        </p:nvSpPr>
        <p:spPr bwMode="auto">
          <a:xfrm flipV="1">
            <a:off x="8629650" y="4191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7" name="Line 25"/>
          <p:cNvSpPr>
            <a:spLocks noChangeShapeType="1"/>
          </p:cNvSpPr>
          <p:nvPr/>
        </p:nvSpPr>
        <p:spPr bwMode="auto">
          <a:xfrm flipV="1">
            <a:off x="8629650" y="32766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8" name="Line 26"/>
          <p:cNvSpPr>
            <a:spLocks noChangeShapeType="1"/>
          </p:cNvSpPr>
          <p:nvPr/>
        </p:nvSpPr>
        <p:spPr bwMode="auto">
          <a:xfrm>
            <a:off x="7562850" y="32766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9" name="Text Box 27"/>
          <p:cNvSpPr txBox="1">
            <a:spLocks noChangeArrowheads="1"/>
          </p:cNvSpPr>
          <p:nvPr/>
        </p:nvSpPr>
        <p:spPr bwMode="auto">
          <a:xfrm>
            <a:off x="6305550" y="23050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3340" name="Oval 28"/>
          <p:cNvSpPr>
            <a:spLocks noChangeArrowheads="1"/>
          </p:cNvSpPr>
          <p:nvPr/>
        </p:nvSpPr>
        <p:spPr bwMode="auto">
          <a:xfrm>
            <a:off x="2781300" y="43053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13341" name="Oval 29"/>
          <p:cNvSpPr>
            <a:spLocks noChangeArrowheads="1"/>
          </p:cNvSpPr>
          <p:nvPr/>
        </p:nvSpPr>
        <p:spPr bwMode="auto">
          <a:xfrm>
            <a:off x="7067550" y="4267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13342" name="Line 30"/>
          <p:cNvSpPr>
            <a:spLocks noChangeShapeType="1"/>
          </p:cNvSpPr>
          <p:nvPr/>
        </p:nvSpPr>
        <p:spPr bwMode="auto">
          <a:xfrm>
            <a:off x="4572000" y="36195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43" name="Text Box 31"/>
          <p:cNvSpPr txBox="1">
            <a:spLocks noChangeArrowheads="1"/>
          </p:cNvSpPr>
          <p:nvPr/>
        </p:nvSpPr>
        <p:spPr bwMode="auto">
          <a:xfrm>
            <a:off x="2724150" y="3600450"/>
            <a:ext cx="819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13344" name="Line 32"/>
          <p:cNvSpPr>
            <a:spLocks noChangeShapeType="1"/>
          </p:cNvSpPr>
          <p:nvPr/>
        </p:nvSpPr>
        <p:spPr bwMode="auto">
          <a:xfrm flipV="1">
            <a:off x="3067050" y="3962400"/>
            <a:ext cx="0" cy="323850"/>
          </a:xfrm>
          <a:prstGeom prst="line">
            <a:avLst/>
          </a:prstGeom>
          <a:noFill/>
          <a:ln w="12700" cap="sq">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45" name="Line 33"/>
          <p:cNvSpPr>
            <a:spLocks noChangeShapeType="1"/>
          </p:cNvSpPr>
          <p:nvPr/>
        </p:nvSpPr>
        <p:spPr bwMode="auto">
          <a:xfrm>
            <a:off x="6267450" y="4572000"/>
            <a:ext cx="8001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46" name="Line 34"/>
          <p:cNvSpPr>
            <a:spLocks noChangeShapeType="1"/>
          </p:cNvSpPr>
          <p:nvPr/>
        </p:nvSpPr>
        <p:spPr bwMode="auto">
          <a:xfrm flipH="1">
            <a:off x="7324725" y="4057650"/>
            <a:ext cx="9525" cy="20002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47" name="Text Box 35"/>
          <p:cNvSpPr txBox="1">
            <a:spLocks noChangeArrowheads="1"/>
          </p:cNvSpPr>
          <p:nvPr/>
        </p:nvSpPr>
        <p:spPr bwMode="auto">
          <a:xfrm>
            <a:off x="4495800" y="4514850"/>
            <a:ext cx="1962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,H(M))</a:t>
            </a:r>
          </a:p>
        </p:txBody>
      </p:sp>
      <p:sp>
        <p:nvSpPr>
          <p:cNvPr id="13348" name="Line 36"/>
          <p:cNvSpPr>
            <a:spLocks noChangeShapeType="1"/>
          </p:cNvSpPr>
          <p:nvPr/>
        </p:nvSpPr>
        <p:spPr bwMode="auto">
          <a:xfrm flipV="1">
            <a:off x="4857750" y="4191000"/>
            <a:ext cx="38100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zh-TW" smtClean="0"/>
              <a:t>Hash function for digital signature (Cont.)</a:t>
            </a:r>
          </a:p>
        </p:txBody>
      </p:sp>
      <p:sp>
        <p:nvSpPr>
          <p:cNvPr id="14339" name="Rectangle 3"/>
          <p:cNvSpPr>
            <a:spLocks noChangeArrowheads="1"/>
          </p:cNvSpPr>
          <p:nvPr/>
        </p:nvSpPr>
        <p:spPr bwMode="auto">
          <a:xfrm>
            <a:off x="666750" y="20193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40" name="Rectangle 4"/>
          <p:cNvSpPr>
            <a:spLocks noChangeArrowheads="1"/>
          </p:cNvSpPr>
          <p:nvPr/>
        </p:nvSpPr>
        <p:spPr bwMode="auto">
          <a:xfrm>
            <a:off x="3848100" y="42481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41" name="Oval 5"/>
          <p:cNvSpPr>
            <a:spLocks noChangeArrowheads="1"/>
          </p:cNvSpPr>
          <p:nvPr/>
        </p:nvSpPr>
        <p:spPr bwMode="auto">
          <a:xfrm>
            <a:off x="39624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4342" name="Oval 6"/>
          <p:cNvSpPr>
            <a:spLocks noChangeArrowheads="1"/>
          </p:cNvSpPr>
          <p:nvPr/>
        </p:nvSpPr>
        <p:spPr bwMode="auto">
          <a:xfrm>
            <a:off x="5524500" y="41719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4343" name="Line 7"/>
          <p:cNvSpPr>
            <a:spLocks noChangeShapeType="1"/>
          </p:cNvSpPr>
          <p:nvPr/>
        </p:nvSpPr>
        <p:spPr bwMode="auto">
          <a:xfrm flipV="1">
            <a:off x="1352550" y="247650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4" name="Line 8"/>
          <p:cNvSpPr>
            <a:spLocks noChangeShapeType="1"/>
          </p:cNvSpPr>
          <p:nvPr/>
        </p:nvSpPr>
        <p:spPr bwMode="auto">
          <a:xfrm flipV="1">
            <a:off x="2495550" y="348615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5" name="Line 9"/>
          <p:cNvSpPr>
            <a:spLocks noChangeShapeType="1"/>
          </p:cNvSpPr>
          <p:nvPr/>
        </p:nvSpPr>
        <p:spPr bwMode="auto">
          <a:xfrm>
            <a:off x="4533900" y="447675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6" name="Text Box 10"/>
          <p:cNvSpPr txBox="1">
            <a:spLocks noChangeArrowheads="1"/>
          </p:cNvSpPr>
          <p:nvPr/>
        </p:nvSpPr>
        <p:spPr bwMode="auto">
          <a:xfrm>
            <a:off x="1504950" y="17145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4347" name="Text Box 11"/>
          <p:cNvSpPr txBox="1">
            <a:spLocks noChangeArrowheads="1"/>
          </p:cNvSpPr>
          <p:nvPr/>
        </p:nvSpPr>
        <p:spPr bwMode="auto">
          <a:xfrm>
            <a:off x="5676900" y="489585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14348" name="Rectangle 12"/>
          <p:cNvSpPr>
            <a:spLocks noChangeArrowheads="1"/>
          </p:cNvSpPr>
          <p:nvPr/>
        </p:nvSpPr>
        <p:spPr bwMode="auto">
          <a:xfrm>
            <a:off x="3848100" y="5162550"/>
            <a:ext cx="685800" cy="3810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14349" name="Oval 13"/>
          <p:cNvSpPr>
            <a:spLocks noChangeArrowheads="1"/>
          </p:cNvSpPr>
          <p:nvPr/>
        </p:nvSpPr>
        <p:spPr bwMode="auto">
          <a:xfrm>
            <a:off x="1885950" y="31623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4350" name="Line 14"/>
          <p:cNvSpPr>
            <a:spLocks noChangeShapeType="1"/>
          </p:cNvSpPr>
          <p:nvPr/>
        </p:nvSpPr>
        <p:spPr bwMode="auto">
          <a:xfrm>
            <a:off x="1352550" y="27051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1" name="Line 15"/>
          <p:cNvSpPr>
            <a:spLocks noChangeShapeType="1"/>
          </p:cNvSpPr>
          <p:nvPr/>
        </p:nvSpPr>
        <p:spPr bwMode="auto">
          <a:xfrm>
            <a:off x="1733550" y="27051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2" name="Line 16"/>
          <p:cNvSpPr>
            <a:spLocks noChangeShapeType="1"/>
          </p:cNvSpPr>
          <p:nvPr/>
        </p:nvSpPr>
        <p:spPr bwMode="auto">
          <a:xfrm>
            <a:off x="1733550" y="34671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3" name="Line 17"/>
          <p:cNvSpPr>
            <a:spLocks noChangeShapeType="1"/>
          </p:cNvSpPr>
          <p:nvPr/>
        </p:nvSpPr>
        <p:spPr bwMode="auto">
          <a:xfrm>
            <a:off x="3657600" y="264795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4" name="Line 18"/>
          <p:cNvSpPr>
            <a:spLocks noChangeShapeType="1"/>
          </p:cNvSpPr>
          <p:nvPr/>
        </p:nvSpPr>
        <p:spPr bwMode="auto">
          <a:xfrm>
            <a:off x="3657600" y="264795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5" name="Line 19"/>
          <p:cNvSpPr>
            <a:spLocks noChangeShapeType="1"/>
          </p:cNvSpPr>
          <p:nvPr/>
        </p:nvSpPr>
        <p:spPr bwMode="auto">
          <a:xfrm>
            <a:off x="3429000" y="348615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6" name="Line 20"/>
          <p:cNvSpPr>
            <a:spLocks noChangeShapeType="1"/>
          </p:cNvSpPr>
          <p:nvPr/>
        </p:nvSpPr>
        <p:spPr bwMode="auto">
          <a:xfrm>
            <a:off x="4533900" y="531495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7" name="Line 21"/>
          <p:cNvSpPr>
            <a:spLocks noChangeShapeType="1"/>
          </p:cNvSpPr>
          <p:nvPr/>
        </p:nvSpPr>
        <p:spPr bwMode="auto">
          <a:xfrm>
            <a:off x="4838700" y="531495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8" name="Line 22"/>
          <p:cNvSpPr>
            <a:spLocks noChangeShapeType="1"/>
          </p:cNvSpPr>
          <p:nvPr/>
        </p:nvSpPr>
        <p:spPr bwMode="auto">
          <a:xfrm flipV="1">
            <a:off x="6267450" y="577215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9" name="Text Box 23"/>
          <p:cNvSpPr txBox="1">
            <a:spLocks noChangeArrowheads="1"/>
          </p:cNvSpPr>
          <p:nvPr/>
        </p:nvSpPr>
        <p:spPr bwMode="auto">
          <a:xfrm>
            <a:off x="6572250" y="4933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4360" name="Line 24"/>
          <p:cNvSpPr>
            <a:spLocks noChangeShapeType="1"/>
          </p:cNvSpPr>
          <p:nvPr/>
        </p:nvSpPr>
        <p:spPr bwMode="auto">
          <a:xfrm flipV="1">
            <a:off x="7200900" y="539115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1" name="Line 25"/>
          <p:cNvSpPr>
            <a:spLocks noChangeShapeType="1"/>
          </p:cNvSpPr>
          <p:nvPr/>
        </p:nvSpPr>
        <p:spPr bwMode="auto">
          <a:xfrm flipV="1">
            <a:off x="7200900" y="447675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2" name="Line 26"/>
          <p:cNvSpPr>
            <a:spLocks noChangeShapeType="1"/>
          </p:cNvSpPr>
          <p:nvPr/>
        </p:nvSpPr>
        <p:spPr bwMode="auto">
          <a:xfrm>
            <a:off x="6134100" y="447675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3" name="Text Box 27"/>
          <p:cNvSpPr txBox="1">
            <a:spLocks noChangeArrowheads="1"/>
          </p:cNvSpPr>
          <p:nvPr/>
        </p:nvSpPr>
        <p:spPr bwMode="auto">
          <a:xfrm>
            <a:off x="6991350" y="59055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4364" name="Oval 28"/>
          <p:cNvSpPr>
            <a:spLocks noChangeArrowheads="1"/>
          </p:cNvSpPr>
          <p:nvPr/>
        </p:nvSpPr>
        <p:spPr bwMode="auto">
          <a:xfrm>
            <a:off x="2781300" y="31813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14365" name="Oval 29"/>
          <p:cNvSpPr>
            <a:spLocks noChangeArrowheads="1"/>
          </p:cNvSpPr>
          <p:nvPr/>
        </p:nvSpPr>
        <p:spPr bwMode="auto">
          <a:xfrm>
            <a:off x="5638800" y="546735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14366" name="Line 30"/>
          <p:cNvSpPr>
            <a:spLocks noChangeShapeType="1"/>
          </p:cNvSpPr>
          <p:nvPr/>
        </p:nvSpPr>
        <p:spPr bwMode="auto">
          <a:xfrm>
            <a:off x="3143250" y="481965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7" name="Text Box 31"/>
          <p:cNvSpPr txBox="1">
            <a:spLocks noChangeArrowheads="1"/>
          </p:cNvSpPr>
          <p:nvPr/>
        </p:nvSpPr>
        <p:spPr bwMode="auto">
          <a:xfrm>
            <a:off x="2724150" y="2476500"/>
            <a:ext cx="819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14368" name="Line 32"/>
          <p:cNvSpPr>
            <a:spLocks noChangeShapeType="1"/>
          </p:cNvSpPr>
          <p:nvPr/>
        </p:nvSpPr>
        <p:spPr bwMode="auto">
          <a:xfrm flipV="1">
            <a:off x="3067050" y="2838450"/>
            <a:ext cx="0" cy="323850"/>
          </a:xfrm>
          <a:prstGeom prst="line">
            <a:avLst/>
          </a:prstGeom>
          <a:noFill/>
          <a:ln w="12700" cap="sq">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9" name="Line 33"/>
          <p:cNvSpPr>
            <a:spLocks noChangeShapeType="1"/>
          </p:cNvSpPr>
          <p:nvPr/>
        </p:nvSpPr>
        <p:spPr bwMode="auto">
          <a:xfrm>
            <a:off x="4838700" y="5772150"/>
            <a:ext cx="8001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0" name="Line 34"/>
          <p:cNvSpPr>
            <a:spLocks noChangeShapeType="1"/>
          </p:cNvSpPr>
          <p:nvPr/>
        </p:nvSpPr>
        <p:spPr bwMode="auto">
          <a:xfrm flipH="1">
            <a:off x="5895975" y="5257800"/>
            <a:ext cx="9525" cy="20002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1" name="Text Box 35"/>
          <p:cNvSpPr txBox="1">
            <a:spLocks noChangeArrowheads="1"/>
          </p:cNvSpPr>
          <p:nvPr/>
        </p:nvSpPr>
        <p:spPr bwMode="auto">
          <a:xfrm>
            <a:off x="3343275" y="5724525"/>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,H(M))</a:t>
            </a:r>
          </a:p>
        </p:txBody>
      </p:sp>
      <p:sp>
        <p:nvSpPr>
          <p:cNvPr id="14372" name="Line 36"/>
          <p:cNvSpPr>
            <a:spLocks noChangeShapeType="1"/>
          </p:cNvSpPr>
          <p:nvPr/>
        </p:nvSpPr>
        <p:spPr bwMode="auto">
          <a:xfrm flipV="1">
            <a:off x="4219575" y="5524500"/>
            <a:ext cx="0" cy="29527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3" name="Oval 37"/>
          <p:cNvSpPr>
            <a:spLocks noChangeArrowheads="1"/>
          </p:cNvSpPr>
          <p:nvPr/>
        </p:nvSpPr>
        <p:spPr bwMode="auto">
          <a:xfrm>
            <a:off x="5467350" y="2190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14374" name="Rectangle 38"/>
          <p:cNvSpPr>
            <a:spLocks noChangeArrowheads="1"/>
          </p:cNvSpPr>
          <p:nvPr/>
        </p:nvSpPr>
        <p:spPr bwMode="auto">
          <a:xfrm>
            <a:off x="6877050" y="1885950"/>
            <a:ext cx="685800" cy="1276350"/>
          </a:xfrm>
          <a:prstGeom prst="rect">
            <a:avLst/>
          </a:prstGeom>
          <a:solidFill>
            <a:schemeClr val="tx2"/>
          </a:solidFill>
          <a:ln w="12700" cap="sq">
            <a:solidFill>
              <a:schemeClr val="tx1"/>
            </a:solidFill>
            <a:miter lim="800000"/>
            <a:headEnd type="none" w="sm" len="sm"/>
            <a:tailEnd type="none" w="sm" len="sm"/>
          </a:ln>
        </p:spPr>
        <p:txBody>
          <a:bodyPr wrap="none" anchor="ctr"/>
          <a:lstStyle/>
          <a:p>
            <a:endParaRPr lang="zh-TW" altLang="en-US"/>
          </a:p>
        </p:txBody>
      </p:sp>
      <p:sp>
        <p:nvSpPr>
          <p:cNvPr id="14375" name="Line 39"/>
          <p:cNvSpPr>
            <a:spLocks noChangeShapeType="1"/>
          </p:cNvSpPr>
          <p:nvPr/>
        </p:nvSpPr>
        <p:spPr bwMode="auto">
          <a:xfrm>
            <a:off x="4572000" y="2476500"/>
            <a:ext cx="8953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6" name="Line 40"/>
          <p:cNvSpPr>
            <a:spLocks noChangeShapeType="1"/>
          </p:cNvSpPr>
          <p:nvPr/>
        </p:nvSpPr>
        <p:spPr bwMode="auto">
          <a:xfrm>
            <a:off x="6076950" y="2476500"/>
            <a:ext cx="8001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7" name="Line 41"/>
          <p:cNvSpPr>
            <a:spLocks noChangeShapeType="1"/>
          </p:cNvSpPr>
          <p:nvPr/>
        </p:nvSpPr>
        <p:spPr bwMode="auto">
          <a:xfrm>
            <a:off x="1371600" y="3962400"/>
            <a:ext cx="7162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8" name="Line 42"/>
          <p:cNvSpPr>
            <a:spLocks noChangeShapeType="1"/>
          </p:cNvSpPr>
          <p:nvPr/>
        </p:nvSpPr>
        <p:spPr bwMode="auto">
          <a:xfrm>
            <a:off x="7581900" y="247650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9" name="Line 43"/>
          <p:cNvSpPr>
            <a:spLocks noChangeShapeType="1"/>
          </p:cNvSpPr>
          <p:nvPr/>
        </p:nvSpPr>
        <p:spPr bwMode="auto">
          <a:xfrm>
            <a:off x="8515350" y="2476500"/>
            <a:ext cx="0" cy="150495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0" name="Oval 44"/>
          <p:cNvSpPr>
            <a:spLocks noChangeArrowheads="1"/>
          </p:cNvSpPr>
          <p:nvPr/>
        </p:nvSpPr>
        <p:spPr bwMode="auto">
          <a:xfrm>
            <a:off x="2514600" y="451485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14381" name="Line 45"/>
          <p:cNvSpPr>
            <a:spLocks noChangeShapeType="1"/>
          </p:cNvSpPr>
          <p:nvPr/>
        </p:nvSpPr>
        <p:spPr bwMode="auto">
          <a:xfrm>
            <a:off x="1371600" y="3962400"/>
            <a:ext cx="0" cy="85725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2" name="Line 46"/>
          <p:cNvSpPr>
            <a:spLocks noChangeShapeType="1"/>
          </p:cNvSpPr>
          <p:nvPr/>
        </p:nvSpPr>
        <p:spPr bwMode="auto">
          <a:xfrm>
            <a:off x="1371600" y="4800600"/>
            <a:ext cx="11239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3" name="Text Box 47"/>
          <p:cNvSpPr txBox="1">
            <a:spLocks noChangeArrowheads="1"/>
          </p:cNvSpPr>
          <p:nvPr/>
        </p:nvSpPr>
        <p:spPr bwMode="auto">
          <a:xfrm>
            <a:off x="5581650" y="3067050"/>
            <a:ext cx="476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4384" name="Text Box 48"/>
          <p:cNvSpPr txBox="1">
            <a:spLocks noChangeArrowheads="1"/>
          </p:cNvSpPr>
          <p:nvPr/>
        </p:nvSpPr>
        <p:spPr bwMode="auto">
          <a:xfrm>
            <a:off x="2609850" y="5400675"/>
            <a:ext cx="476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4385" name="Line 49"/>
          <p:cNvSpPr>
            <a:spLocks noChangeShapeType="1"/>
          </p:cNvSpPr>
          <p:nvPr/>
        </p:nvSpPr>
        <p:spPr bwMode="auto">
          <a:xfrm flipH="1" flipV="1">
            <a:off x="5772150" y="2838450"/>
            <a:ext cx="0" cy="2857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6" name="Line 50"/>
          <p:cNvSpPr>
            <a:spLocks noChangeShapeType="1"/>
          </p:cNvSpPr>
          <p:nvPr/>
        </p:nvSpPr>
        <p:spPr bwMode="auto">
          <a:xfrm flipV="1">
            <a:off x="2781300" y="5153025"/>
            <a:ext cx="0" cy="3048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7" name="Text Box 51"/>
          <p:cNvSpPr txBox="1">
            <a:spLocks noChangeArrowheads="1"/>
          </p:cNvSpPr>
          <p:nvPr/>
        </p:nvSpPr>
        <p:spPr bwMode="auto">
          <a:xfrm>
            <a:off x="6076950" y="3227388"/>
            <a:ext cx="2800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a:t>E(K,[M||E(PR</a:t>
            </a:r>
            <a:r>
              <a:rPr kumimoji="1" lang="en-US" altLang="zh-TW" baseline="-25000"/>
              <a:t>a</a:t>
            </a:r>
            <a:r>
              <a:rPr kumimoji="1" lang="en-US" altLang="zh-TW"/>
              <a:t>,H(M))]</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688"/>
            <a:ext cx="8458199" cy="1412875"/>
          </a:xfrm>
        </p:spPr>
        <p:txBody>
          <a:bodyPr/>
          <a:lstStyle/>
          <a:p>
            <a:r>
              <a:rPr lang="en-US" dirty="0" smtClean="0"/>
              <a:t>Other Hash Function Uses</a:t>
            </a:r>
          </a:p>
        </p:txBody>
      </p:sp>
      <p:graphicFrame>
        <p:nvGraphicFramePr>
          <p:cNvPr id="4" name="Content Placeholder 3"/>
          <p:cNvGraphicFramePr>
            <a:graphicFrameLocks noGrp="1"/>
          </p:cNvGraphicFramePr>
          <p:nvPr>
            <p:ph idx="1"/>
          </p:nvPr>
        </p:nvGraphicFramePr>
        <p:xfrm>
          <a:off x="381001" y="1762125"/>
          <a:ext cx="8458200" cy="4867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05804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zh-TW" smtClean="0"/>
              <a:t>Simple hash functions</a:t>
            </a:r>
          </a:p>
        </p:txBody>
      </p:sp>
      <p:graphicFrame>
        <p:nvGraphicFramePr>
          <p:cNvPr id="17411" name="Object 4"/>
          <p:cNvGraphicFramePr>
            <a:graphicFrameLocks noChangeAspect="1"/>
          </p:cNvGraphicFramePr>
          <p:nvPr/>
        </p:nvGraphicFramePr>
        <p:xfrm>
          <a:off x="1327150" y="2266950"/>
          <a:ext cx="6604000" cy="2914650"/>
        </p:xfrm>
        <a:graphic>
          <a:graphicData uri="http://schemas.openxmlformats.org/presentationml/2006/ole">
            <mc:AlternateContent xmlns:mc="http://schemas.openxmlformats.org/markup-compatibility/2006">
              <mc:Choice xmlns:v="urn:schemas-microsoft-com:vml" Requires="v">
                <p:oleObj spid="_x0000_s17436" name="文件" r:id="rId3" imgW="6601968" imgH="2913888" progId="Word.Document.8">
                  <p:embed/>
                </p:oleObj>
              </mc:Choice>
              <mc:Fallback>
                <p:oleObj name="文件" r:id="rId3" imgW="6601968" imgH="2913888"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7150" y="2266950"/>
                        <a:ext cx="6604000" cy="291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zh-TW" smtClean="0"/>
              <a:t>Simple hash functions</a:t>
            </a:r>
          </a:p>
        </p:txBody>
      </p:sp>
      <p:sp>
        <p:nvSpPr>
          <p:cNvPr id="18435" name="Rectangle 3"/>
          <p:cNvSpPr>
            <a:spLocks noGrp="1" noChangeArrowheads="1"/>
          </p:cNvSpPr>
          <p:nvPr>
            <p:ph type="body" idx="1"/>
          </p:nvPr>
        </p:nvSpPr>
        <p:spPr/>
        <p:txBody>
          <a:bodyPr/>
          <a:lstStyle/>
          <a:p>
            <a:pPr eaLnBrk="1" hangingPunct="1"/>
            <a:r>
              <a:rPr lang="en-US" altLang="zh-TW" smtClean="0"/>
              <a:t>One of the simplest hash functions is the bit-by-bit XOR of every block. It can be expressed as follows.</a:t>
            </a:r>
          </a:p>
          <a:p>
            <a:pPr eaLnBrk="1" hangingPunct="1">
              <a:buFont typeface="Wingdings" pitchFamily="-107" charset="2"/>
              <a:buNone/>
            </a:pPr>
            <a:r>
              <a:rPr lang="en-US" altLang="zh-TW" smtClean="0"/>
              <a:t>		</a:t>
            </a:r>
            <a:r>
              <a:rPr lang="en-US" altLang="zh-TW" smtClean="0">
                <a:solidFill>
                  <a:schemeClr val="accent1"/>
                </a:solidFill>
              </a:rPr>
              <a:t>C</a:t>
            </a:r>
            <a:r>
              <a:rPr lang="en-US" altLang="zh-TW" baseline="-25000" smtClean="0">
                <a:solidFill>
                  <a:schemeClr val="accent1"/>
                </a:solidFill>
              </a:rPr>
              <a:t>i</a:t>
            </a:r>
            <a:r>
              <a:rPr lang="en-US" altLang="zh-TW" smtClean="0">
                <a:solidFill>
                  <a:schemeClr val="accent1"/>
                </a:solidFill>
              </a:rPr>
              <a:t>=b</a:t>
            </a:r>
            <a:r>
              <a:rPr lang="en-US" altLang="zh-TW" baseline="-25000" smtClean="0">
                <a:solidFill>
                  <a:schemeClr val="accent1"/>
                </a:solidFill>
              </a:rPr>
              <a:t>i1</a:t>
            </a:r>
            <a:r>
              <a:rPr lang="en-US" altLang="zh-TW" smtClean="0">
                <a:solidFill>
                  <a:schemeClr val="accent1"/>
                </a:solidFill>
                <a:sym typeface="Symbol" pitchFamily="18" charset="2"/>
              </a:rPr>
              <a:t> b</a:t>
            </a:r>
            <a:r>
              <a:rPr lang="en-US" altLang="zh-TW" baseline="-25000" smtClean="0">
                <a:solidFill>
                  <a:schemeClr val="accent1"/>
                </a:solidFill>
                <a:sym typeface="Symbol" pitchFamily="18" charset="2"/>
              </a:rPr>
              <a:t>i2</a:t>
            </a:r>
            <a:r>
              <a:rPr lang="en-US" altLang="zh-TW" smtClean="0">
                <a:solidFill>
                  <a:schemeClr val="accent1"/>
                </a:solidFill>
                <a:sym typeface="Symbol" pitchFamily="18" charset="2"/>
              </a:rPr>
              <a:t>  ... b</a:t>
            </a:r>
            <a:r>
              <a:rPr lang="en-US" altLang="zh-TW" baseline="-25000" smtClean="0">
                <a:solidFill>
                  <a:schemeClr val="accent1"/>
                </a:solidFill>
                <a:sym typeface="Symbol" pitchFamily="18" charset="2"/>
              </a:rPr>
              <a:t>im</a:t>
            </a:r>
            <a:endParaRPr lang="en-US" altLang="zh-TW" smtClean="0">
              <a:sym typeface="Symbol" pitchFamily="18" charset="2"/>
            </a:endParaRPr>
          </a:p>
          <a:p>
            <a:pPr eaLnBrk="1" hangingPunct="1">
              <a:buFont typeface="Wingdings" pitchFamily="-107" charset="2"/>
              <a:buNone/>
            </a:pPr>
            <a:r>
              <a:rPr lang="en-US" altLang="zh-TW" smtClean="0">
                <a:sym typeface="Symbol" pitchFamily="18" charset="2"/>
              </a:rPr>
              <a:t>	where C</a:t>
            </a:r>
            <a:r>
              <a:rPr lang="en-US" altLang="zh-TW" baseline="-25000" smtClean="0">
                <a:sym typeface="Symbol" pitchFamily="18" charset="2"/>
              </a:rPr>
              <a:t>i</a:t>
            </a:r>
            <a:r>
              <a:rPr lang="en-US" altLang="zh-TW" smtClean="0">
                <a:sym typeface="Symbol" pitchFamily="18" charset="2"/>
              </a:rPr>
              <a:t>=ith bit of the hash code, 1</a:t>
            </a:r>
            <a:r>
              <a:rPr lang="en-US" altLang="zh-TW" u="sng" smtClean="0">
                <a:sym typeface="Symbol" pitchFamily="18" charset="2"/>
              </a:rPr>
              <a:t>&lt;</a:t>
            </a:r>
            <a:r>
              <a:rPr lang="en-US" altLang="zh-TW" smtClean="0">
                <a:sym typeface="Symbol" pitchFamily="18" charset="2"/>
              </a:rPr>
              <a:t>i</a:t>
            </a:r>
            <a:r>
              <a:rPr lang="en-US" altLang="zh-TW" u="sng" smtClean="0">
                <a:sym typeface="Symbol" pitchFamily="18" charset="2"/>
              </a:rPr>
              <a:t>&lt;</a:t>
            </a:r>
            <a:r>
              <a:rPr lang="en-US" altLang="zh-TW" smtClean="0">
                <a:sym typeface="Symbol" pitchFamily="18" charset="2"/>
              </a:rPr>
              <a:t>n</a:t>
            </a:r>
          </a:p>
          <a:p>
            <a:pPr eaLnBrk="1" hangingPunct="1">
              <a:buFont typeface="Wingdings" pitchFamily="-107" charset="2"/>
              <a:buNone/>
            </a:pPr>
            <a:r>
              <a:rPr lang="en-US" altLang="zh-TW" smtClean="0">
                <a:sym typeface="Symbol" pitchFamily="18" charset="2"/>
              </a:rPr>
              <a:t>	           m=number of n-bit blocks</a:t>
            </a:r>
          </a:p>
          <a:p>
            <a:pPr eaLnBrk="1" hangingPunct="1">
              <a:buFont typeface="Wingdings" pitchFamily="-107" charset="2"/>
              <a:buNone/>
            </a:pPr>
            <a:r>
              <a:rPr lang="en-US" altLang="zh-TW" smtClean="0">
                <a:sym typeface="Symbol" pitchFamily="18" charset="2"/>
              </a:rPr>
              <a:t>	           bij=ith bit in jth block</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TW" smtClean="0"/>
              <a:t>Simple hash function (Cont.)</a:t>
            </a:r>
          </a:p>
        </p:txBody>
      </p:sp>
      <p:graphicFrame>
        <p:nvGraphicFramePr>
          <p:cNvPr id="19459" name="Object 4"/>
          <p:cNvGraphicFramePr>
            <a:graphicFrameLocks noChangeAspect="1"/>
          </p:cNvGraphicFramePr>
          <p:nvPr/>
        </p:nvGraphicFramePr>
        <p:xfrm>
          <a:off x="4724400" y="2266950"/>
          <a:ext cx="1943100" cy="3638550"/>
        </p:xfrm>
        <a:graphic>
          <a:graphicData uri="http://schemas.openxmlformats.org/presentationml/2006/ole">
            <mc:AlternateContent xmlns:mc="http://schemas.openxmlformats.org/markup-compatibility/2006">
              <mc:Choice xmlns:v="urn:schemas-microsoft-com:vml" Requires="v">
                <p:oleObj spid="_x0000_s19530" name="文件" r:id="rId3" imgW="1950720" imgH="3906012" progId="Word.Document.8">
                  <p:embed/>
                </p:oleObj>
              </mc:Choice>
              <mc:Fallback>
                <p:oleObj name="文件" r:id="rId3" imgW="1950720" imgH="3906012"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266950"/>
                        <a:ext cx="1943100" cy="3638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0" name="Object 5"/>
          <p:cNvGraphicFramePr>
            <a:graphicFrameLocks noChangeAspect="1"/>
          </p:cNvGraphicFramePr>
          <p:nvPr/>
        </p:nvGraphicFramePr>
        <p:xfrm>
          <a:off x="1828800" y="5410200"/>
          <a:ext cx="1866900" cy="590550"/>
        </p:xfrm>
        <a:graphic>
          <a:graphicData uri="http://schemas.openxmlformats.org/presentationml/2006/ole">
            <mc:AlternateContent xmlns:mc="http://schemas.openxmlformats.org/markup-compatibility/2006">
              <mc:Choice xmlns:v="urn:schemas-microsoft-com:vml" Requires="v">
                <p:oleObj spid="_x0000_s19531" name="文件" r:id="rId5" imgW="1866900" imgH="589788" progId="Word.Document.8">
                  <p:embed/>
                </p:oleObj>
              </mc:Choice>
              <mc:Fallback>
                <p:oleObj name="文件" r:id="rId5" imgW="1866900" imgH="589788" progId="Word.Documen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5410200"/>
                        <a:ext cx="1866900"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1" name="Line 6"/>
          <p:cNvSpPr>
            <a:spLocks noChangeShapeType="1"/>
          </p:cNvSpPr>
          <p:nvPr/>
        </p:nvSpPr>
        <p:spPr bwMode="auto">
          <a:xfrm flipH="1">
            <a:off x="4729163" y="2481263"/>
            <a:ext cx="1719262" cy="1381125"/>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2" name="Line 7"/>
          <p:cNvSpPr>
            <a:spLocks noChangeShapeType="1"/>
          </p:cNvSpPr>
          <p:nvPr/>
        </p:nvSpPr>
        <p:spPr bwMode="auto">
          <a:xfrm flipH="1">
            <a:off x="4733925" y="2562225"/>
            <a:ext cx="1714500" cy="139065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3" name="Line 8"/>
          <p:cNvSpPr>
            <a:spLocks noChangeShapeType="1"/>
          </p:cNvSpPr>
          <p:nvPr/>
        </p:nvSpPr>
        <p:spPr bwMode="auto">
          <a:xfrm flipH="1">
            <a:off x="4729163" y="2643188"/>
            <a:ext cx="1724025" cy="140493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4" name="Line 9"/>
          <p:cNvSpPr>
            <a:spLocks noChangeShapeType="1"/>
          </p:cNvSpPr>
          <p:nvPr/>
        </p:nvSpPr>
        <p:spPr bwMode="auto">
          <a:xfrm flipH="1">
            <a:off x="4733925" y="2728913"/>
            <a:ext cx="1719263" cy="142398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5" name="Line 10"/>
          <p:cNvSpPr>
            <a:spLocks noChangeShapeType="1"/>
          </p:cNvSpPr>
          <p:nvPr/>
        </p:nvSpPr>
        <p:spPr bwMode="auto">
          <a:xfrm flipH="1">
            <a:off x="4733925" y="2824163"/>
            <a:ext cx="1719263" cy="1419225"/>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6" name="Line 11"/>
          <p:cNvSpPr>
            <a:spLocks noChangeShapeType="1"/>
          </p:cNvSpPr>
          <p:nvPr/>
        </p:nvSpPr>
        <p:spPr bwMode="auto">
          <a:xfrm flipH="1">
            <a:off x="4733925" y="2914650"/>
            <a:ext cx="1724025" cy="1419225"/>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7" name="Line 12"/>
          <p:cNvSpPr>
            <a:spLocks noChangeShapeType="1"/>
          </p:cNvSpPr>
          <p:nvPr/>
        </p:nvSpPr>
        <p:spPr bwMode="auto">
          <a:xfrm flipH="1">
            <a:off x="4767263" y="2271713"/>
            <a:ext cx="804862" cy="6477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8" name="Line 13"/>
          <p:cNvSpPr>
            <a:spLocks noChangeShapeType="1"/>
          </p:cNvSpPr>
          <p:nvPr/>
        </p:nvSpPr>
        <p:spPr bwMode="auto">
          <a:xfrm flipH="1">
            <a:off x="4767263" y="2262188"/>
            <a:ext cx="928687" cy="747712"/>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9" name="Line 14"/>
          <p:cNvSpPr>
            <a:spLocks noChangeShapeType="1"/>
          </p:cNvSpPr>
          <p:nvPr/>
        </p:nvSpPr>
        <p:spPr bwMode="auto">
          <a:xfrm flipH="1">
            <a:off x="4767263" y="2271713"/>
            <a:ext cx="1014412" cy="828675"/>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0" name="Line 15"/>
          <p:cNvSpPr>
            <a:spLocks noChangeShapeType="1"/>
          </p:cNvSpPr>
          <p:nvPr/>
        </p:nvSpPr>
        <p:spPr bwMode="auto">
          <a:xfrm flipH="1">
            <a:off x="4757738" y="2266950"/>
            <a:ext cx="1133475" cy="938213"/>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1" name="Line 16"/>
          <p:cNvSpPr>
            <a:spLocks noChangeShapeType="1"/>
          </p:cNvSpPr>
          <p:nvPr/>
        </p:nvSpPr>
        <p:spPr bwMode="auto">
          <a:xfrm>
            <a:off x="4776788" y="4343400"/>
            <a:ext cx="0" cy="1023938"/>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2" name="Line 17"/>
          <p:cNvSpPr>
            <a:spLocks noChangeShapeType="1"/>
          </p:cNvSpPr>
          <p:nvPr/>
        </p:nvSpPr>
        <p:spPr bwMode="auto">
          <a:xfrm>
            <a:off x="4895850" y="4348163"/>
            <a:ext cx="0" cy="102393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3" name="Line 18"/>
          <p:cNvSpPr>
            <a:spLocks noChangeShapeType="1"/>
          </p:cNvSpPr>
          <p:nvPr/>
        </p:nvSpPr>
        <p:spPr bwMode="auto">
          <a:xfrm>
            <a:off x="6291263" y="4348163"/>
            <a:ext cx="0" cy="102393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4" name="Line 19"/>
          <p:cNvSpPr>
            <a:spLocks noChangeShapeType="1"/>
          </p:cNvSpPr>
          <p:nvPr/>
        </p:nvSpPr>
        <p:spPr bwMode="auto">
          <a:xfrm>
            <a:off x="6400800" y="4348163"/>
            <a:ext cx="0" cy="102393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5" name="Line 20"/>
          <p:cNvSpPr>
            <a:spLocks noChangeShapeType="1"/>
          </p:cNvSpPr>
          <p:nvPr/>
        </p:nvSpPr>
        <p:spPr bwMode="auto">
          <a:xfrm flipH="1">
            <a:off x="3495675" y="4343400"/>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6" name="Line 21"/>
          <p:cNvSpPr>
            <a:spLocks noChangeShapeType="1"/>
          </p:cNvSpPr>
          <p:nvPr/>
        </p:nvSpPr>
        <p:spPr bwMode="auto">
          <a:xfrm flipH="1">
            <a:off x="3367088" y="4343400"/>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7" name="Line 22"/>
          <p:cNvSpPr>
            <a:spLocks noChangeShapeType="1"/>
          </p:cNvSpPr>
          <p:nvPr/>
        </p:nvSpPr>
        <p:spPr bwMode="auto">
          <a:xfrm flipH="1">
            <a:off x="3267075" y="4343400"/>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8" name="Line 23"/>
          <p:cNvSpPr>
            <a:spLocks noChangeShapeType="1"/>
          </p:cNvSpPr>
          <p:nvPr/>
        </p:nvSpPr>
        <p:spPr bwMode="auto">
          <a:xfrm flipH="1">
            <a:off x="1862138" y="4348163"/>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9" name="Line 24"/>
          <p:cNvSpPr>
            <a:spLocks noChangeShapeType="1"/>
          </p:cNvSpPr>
          <p:nvPr/>
        </p:nvSpPr>
        <p:spPr bwMode="auto">
          <a:xfrm flipH="1">
            <a:off x="1990725" y="4348163"/>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0" name="Text Box 25"/>
          <p:cNvSpPr txBox="1">
            <a:spLocks noChangeArrowheads="1"/>
          </p:cNvSpPr>
          <p:nvPr/>
        </p:nvSpPr>
        <p:spPr bwMode="auto">
          <a:xfrm>
            <a:off x="1238250" y="5524500"/>
            <a:ext cx="29146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a:t>XOR with 1-bit rotation to the right</a:t>
            </a:r>
          </a:p>
        </p:txBody>
      </p:sp>
      <p:sp>
        <p:nvSpPr>
          <p:cNvPr id="19481" name="Text Box 26"/>
          <p:cNvSpPr txBox="1">
            <a:spLocks noChangeArrowheads="1"/>
          </p:cNvSpPr>
          <p:nvPr/>
        </p:nvSpPr>
        <p:spPr bwMode="auto">
          <a:xfrm>
            <a:off x="4229100" y="5505450"/>
            <a:ext cx="3219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a:t>XOR of every 16-bit block</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zh-TW" smtClean="0"/>
              <a:t>Simple XOR or rotated XOR</a:t>
            </a:r>
          </a:p>
        </p:txBody>
      </p:sp>
      <p:sp>
        <p:nvSpPr>
          <p:cNvPr id="20483" name="Rectangle 3"/>
          <p:cNvSpPr>
            <a:spLocks noGrp="1" noChangeArrowheads="1"/>
          </p:cNvSpPr>
          <p:nvPr>
            <p:ph type="body" idx="1"/>
          </p:nvPr>
        </p:nvSpPr>
        <p:spPr/>
        <p:txBody>
          <a:bodyPr/>
          <a:lstStyle/>
          <a:p>
            <a:pPr eaLnBrk="1" hangingPunct="1">
              <a:lnSpc>
                <a:spcPct val="90000"/>
              </a:lnSpc>
            </a:pPr>
            <a:r>
              <a:rPr lang="en-US" altLang="zh-TW" sz="2400" smtClean="0"/>
              <a:t>Although a simple XOR or rotated XOR (RXOR) is insufficient if only the hash code is encrypted, you may still feel that such a simple function could be useful when the message as well as the hash code are encrypted.</a:t>
            </a:r>
          </a:p>
          <a:p>
            <a:pPr eaLnBrk="1" hangingPunct="1">
              <a:lnSpc>
                <a:spcPct val="90000"/>
              </a:lnSpc>
            </a:pPr>
            <a:r>
              <a:rPr lang="en-US" altLang="zh-TW" sz="2400" smtClean="0"/>
              <a:t>However, you must be really careful.</a:t>
            </a:r>
          </a:p>
          <a:p>
            <a:pPr eaLnBrk="1" hangingPunct="1">
              <a:lnSpc>
                <a:spcPct val="90000"/>
              </a:lnSpc>
            </a:pPr>
            <a:r>
              <a:rPr lang="en-US" altLang="zh-TW" sz="2400" smtClean="0"/>
              <a:t>Consider the cipher block chaining (CBC). Given a message consisting of a sequence of 64-bit blocks of X</a:t>
            </a:r>
            <a:r>
              <a:rPr lang="en-US" altLang="zh-TW" sz="2400" baseline="-25000" smtClean="0"/>
              <a:t>1</a:t>
            </a:r>
            <a:r>
              <a:rPr lang="en-US" altLang="zh-TW" sz="2400" smtClean="0"/>
              <a:t>, X</a:t>
            </a:r>
            <a:r>
              <a:rPr lang="en-US" altLang="zh-TW" sz="2400" baseline="-25000" smtClean="0"/>
              <a:t>2</a:t>
            </a:r>
            <a:r>
              <a:rPr lang="en-US" altLang="zh-TW" sz="2400" smtClean="0"/>
              <a:t>, …,X</a:t>
            </a:r>
            <a:r>
              <a:rPr lang="en-US" altLang="zh-TW" sz="2400" baseline="-25000" smtClean="0"/>
              <a:t>N</a:t>
            </a:r>
            <a:r>
              <a:rPr lang="en-US" altLang="zh-TW" sz="2400" smtClean="0"/>
              <a:t>, define the hash code C as the block-by-block XOR or all blocks and append the hash code as the final block.</a:t>
            </a:r>
          </a:p>
          <a:p>
            <a:pPr eaLnBrk="1" hangingPunct="1">
              <a:lnSpc>
                <a:spcPct val="90000"/>
              </a:lnSpc>
              <a:buFont typeface="Wingdings" pitchFamily="-107" charset="2"/>
              <a:buNone/>
            </a:pPr>
            <a:r>
              <a:rPr lang="en-US" altLang="zh-TW" sz="2400" smtClean="0"/>
              <a:t>	</a:t>
            </a:r>
            <a:r>
              <a:rPr lang="en-US" altLang="zh-TW" sz="2400" smtClean="0">
                <a:solidFill>
                  <a:schemeClr val="accent1"/>
                </a:solidFill>
              </a:rPr>
              <a:t>C=X</a:t>
            </a:r>
            <a:r>
              <a:rPr lang="en-US" altLang="zh-TW" sz="2400" baseline="-25000" smtClean="0">
                <a:solidFill>
                  <a:schemeClr val="accent1"/>
                </a:solidFill>
              </a:rPr>
              <a:t>N+1</a:t>
            </a:r>
            <a:r>
              <a:rPr lang="en-US" altLang="zh-TW" sz="2400" smtClean="0">
                <a:solidFill>
                  <a:schemeClr val="accent1"/>
                </a:solidFill>
              </a:rPr>
              <a:t>=X</a:t>
            </a:r>
            <a:r>
              <a:rPr lang="en-US" altLang="zh-TW" sz="2400" baseline="-25000" smtClean="0">
                <a:solidFill>
                  <a:schemeClr val="accent1"/>
                </a:solidFill>
              </a:rPr>
              <a:t>1</a:t>
            </a:r>
            <a:r>
              <a:rPr lang="en-US" altLang="zh-TW" sz="2400" smtClean="0">
                <a:solidFill>
                  <a:schemeClr val="accent1"/>
                </a:solidFill>
              </a:rPr>
              <a:t> </a:t>
            </a:r>
            <a:r>
              <a:rPr lang="en-US" altLang="zh-TW" sz="2800" smtClean="0">
                <a:solidFill>
                  <a:schemeClr val="accent1"/>
                </a:solidFill>
                <a:sym typeface="Symbol" pitchFamily="18" charset="2"/>
              </a:rPr>
              <a:t></a:t>
            </a:r>
            <a:r>
              <a:rPr lang="en-US" altLang="zh-TW" sz="2400" smtClean="0">
                <a:solidFill>
                  <a:schemeClr val="accent1"/>
                </a:solidFill>
              </a:rPr>
              <a:t> X</a:t>
            </a:r>
            <a:r>
              <a:rPr lang="en-US" altLang="zh-TW" sz="2400" baseline="-25000" smtClean="0">
                <a:solidFill>
                  <a:schemeClr val="accent1"/>
                </a:solidFill>
              </a:rPr>
              <a:t>2</a:t>
            </a:r>
            <a:r>
              <a:rPr lang="en-US" altLang="zh-TW" sz="2400" smtClean="0">
                <a:solidFill>
                  <a:schemeClr val="accent1"/>
                </a:solidFill>
              </a:rPr>
              <a:t> </a:t>
            </a:r>
            <a:r>
              <a:rPr lang="en-US" altLang="zh-TW" sz="2800" smtClean="0">
                <a:solidFill>
                  <a:schemeClr val="accent1"/>
                </a:solidFill>
                <a:sym typeface="Symbol" pitchFamily="18" charset="2"/>
              </a:rPr>
              <a:t></a:t>
            </a:r>
            <a:r>
              <a:rPr lang="en-US" altLang="zh-TW" sz="2400" smtClean="0">
                <a:solidFill>
                  <a:schemeClr val="accent1"/>
                </a:solidFill>
              </a:rPr>
              <a:t> … </a:t>
            </a:r>
            <a:r>
              <a:rPr lang="en-US" altLang="zh-TW" sz="2800" smtClean="0">
                <a:solidFill>
                  <a:schemeClr val="accent1"/>
                </a:solidFill>
                <a:sym typeface="Symbol" pitchFamily="18" charset="2"/>
              </a:rPr>
              <a:t></a:t>
            </a:r>
            <a:r>
              <a:rPr lang="en-US" altLang="zh-TW" sz="2400" smtClean="0">
                <a:solidFill>
                  <a:schemeClr val="accent1"/>
                </a:solidFill>
              </a:rPr>
              <a:t> X</a:t>
            </a:r>
            <a:r>
              <a:rPr lang="en-US" altLang="zh-TW" sz="2400" baseline="-25000" smtClean="0">
                <a:solidFill>
                  <a:schemeClr val="accent1"/>
                </a:solidFill>
              </a:rPr>
              <a:t>N</a:t>
            </a:r>
            <a:endParaRPr lang="en-US" altLang="zh-TW" sz="24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Requirements and Security</a:t>
            </a:r>
            <a:endParaRPr lang="en-US" dirty="0"/>
          </a:p>
        </p:txBody>
      </p:sp>
      <p:sp>
        <p:nvSpPr>
          <p:cNvPr id="6" name="Text Placeholder 5"/>
          <p:cNvSpPr>
            <a:spLocks noGrp="1"/>
          </p:cNvSpPr>
          <p:nvPr>
            <p:ph type="body" idx="1"/>
          </p:nvPr>
        </p:nvSpPr>
        <p:spPr>
          <a:xfrm>
            <a:off x="685800" y="1550353"/>
            <a:ext cx="4040188" cy="639762"/>
          </a:xfrm>
        </p:spPr>
        <p:txBody>
          <a:bodyPr/>
          <a:lstStyle/>
          <a:p>
            <a:r>
              <a:rPr lang="en-US" dirty="0" smtClean="0">
                <a:ln>
                  <a:solidFill>
                    <a:schemeClr val="accent4">
                      <a:lumMod val="75000"/>
                    </a:schemeClr>
                  </a:solidFill>
                </a:ln>
              </a:rPr>
              <a:t>Preimage </a:t>
            </a:r>
            <a:endParaRPr lang="en-US" dirty="0">
              <a:ln>
                <a:solidFill>
                  <a:schemeClr val="accent4">
                    <a:lumMod val="75000"/>
                  </a:schemeClr>
                </a:solidFill>
              </a:ln>
            </a:endParaRPr>
          </a:p>
        </p:txBody>
      </p:sp>
      <p:sp>
        <p:nvSpPr>
          <p:cNvPr id="7" name="Content Placeholder 6"/>
          <p:cNvSpPr>
            <a:spLocks noGrp="1"/>
          </p:cNvSpPr>
          <p:nvPr>
            <p:ph sz="half" idx="2"/>
          </p:nvPr>
        </p:nvSpPr>
        <p:spPr>
          <a:xfrm>
            <a:off x="731520" y="2209799"/>
            <a:ext cx="3566160" cy="3962401"/>
          </a:xfrm>
        </p:spPr>
        <p:txBody>
          <a:bodyPr>
            <a:normAutofit lnSpcReduction="10000"/>
          </a:bodyPr>
          <a:lstStyle/>
          <a:p>
            <a:r>
              <a:rPr lang="en-US" i="1" dirty="0" smtClean="0"/>
              <a:t>x </a:t>
            </a:r>
            <a:r>
              <a:rPr lang="en-US" dirty="0" smtClean="0"/>
              <a:t>is the preimage of </a:t>
            </a:r>
            <a:r>
              <a:rPr lang="en-US" i="1" dirty="0" smtClean="0"/>
              <a:t>h </a:t>
            </a:r>
            <a:r>
              <a:rPr lang="en-US" dirty="0" smtClean="0"/>
              <a:t>for a hash value </a:t>
            </a:r>
            <a:r>
              <a:rPr lang="en-US" i="1" dirty="0" smtClean="0"/>
              <a:t>h = </a:t>
            </a:r>
            <a:r>
              <a:rPr lang="en-US" dirty="0" smtClean="0"/>
              <a:t>H(</a:t>
            </a:r>
            <a:r>
              <a:rPr lang="en-US" i="1" dirty="0" smtClean="0"/>
              <a:t>x</a:t>
            </a:r>
            <a:r>
              <a:rPr lang="en-US" dirty="0" smtClean="0"/>
              <a:t>)</a:t>
            </a:r>
          </a:p>
          <a:p>
            <a:r>
              <a:rPr lang="en-US" dirty="0" smtClean="0"/>
              <a:t>Is a data block whose hash function, using the function H, is </a:t>
            </a:r>
            <a:r>
              <a:rPr lang="en-US" i="1" dirty="0" smtClean="0"/>
              <a:t>h</a:t>
            </a:r>
          </a:p>
          <a:p>
            <a:r>
              <a:rPr lang="en-US" dirty="0" smtClean="0"/>
              <a:t>Because H is a many-to-one mapping, for any given hash value </a:t>
            </a:r>
            <a:r>
              <a:rPr lang="en-US" i="1" dirty="0" smtClean="0"/>
              <a:t>h, </a:t>
            </a:r>
            <a:r>
              <a:rPr lang="en-US" dirty="0" smtClean="0"/>
              <a:t>there will in general be multiple preimages</a:t>
            </a:r>
            <a:endParaRPr lang="en-US" dirty="0"/>
          </a:p>
        </p:txBody>
      </p:sp>
      <p:sp>
        <p:nvSpPr>
          <p:cNvPr id="8" name="Text Placeholder 7"/>
          <p:cNvSpPr>
            <a:spLocks noGrp="1"/>
          </p:cNvSpPr>
          <p:nvPr>
            <p:ph type="body" sz="quarter" idx="3"/>
          </p:nvPr>
        </p:nvSpPr>
        <p:spPr/>
        <p:txBody>
          <a:bodyPr/>
          <a:lstStyle/>
          <a:p>
            <a:r>
              <a:rPr lang="en-US" dirty="0" smtClean="0">
                <a:ln>
                  <a:solidFill>
                    <a:schemeClr val="accent4">
                      <a:lumMod val="75000"/>
                    </a:schemeClr>
                  </a:solidFill>
                </a:ln>
              </a:rPr>
              <a:t>Collision </a:t>
            </a:r>
          </a:p>
        </p:txBody>
      </p:sp>
      <p:sp>
        <p:nvSpPr>
          <p:cNvPr id="9" name="Content Placeholder 8"/>
          <p:cNvSpPr>
            <a:spLocks noGrp="1"/>
          </p:cNvSpPr>
          <p:nvPr>
            <p:ph sz="quarter" idx="4"/>
          </p:nvPr>
        </p:nvSpPr>
        <p:spPr>
          <a:xfrm>
            <a:off x="4801496" y="2255519"/>
            <a:ext cx="3566160" cy="3962401"/>
          </a:xfrm>
        </p:spPr>
        <p:txBody>
          <a:bodyPr/>
          <a:lstStyle/>
          <a:p>
            <a:r>
              <a:rPr lang="en-US" dirty="0" smtClean="0"/>
              <a:t>Occurs if we have </a:t>
            </a:r>
            <a:r>
              <a:rPr lang="en-US" i="1" dirty="0" smtClean="0"/>
              <a:t>x ≠ y </a:t>
            </a:r>
            <a:r>
              <a:rPr lang="en-US" dirty="0" smtClean="0"/>
              <a:t>and H(</a:t>
            </a:r>
            <a:r>
              <a:rPr lang="en-US" i="1" dirty="0" smtClean="0"/>
              <a:t>x</a:t>
            </a:r>
            <a:r>
              <a:rPr lang="en-US" dirty="0" smtClean="0"/>
              <a:t>)</a:t>
            </a:r>
            <a:r>
              <a:rPr lang="en-US" i="1" dirty="0" smtClean="0"/>
              <a:t> = </a:t>
            </a:r>
            <a:r>
              <a:rPr lang="en-US" dirty="0" smtClean="0"/>
              <a:t>H(</a:t>
            </a:r>
            <a:r>
              <a:rPr lang="en-US" i="1" dirty="0" smtClean="0"/>
              <a:t>y</a:t>
            </a:r>
            <a:r>
              <a:rPr lang="en-US" dirty="0" smtClean="0"/>
              <a:t>)</a:t>
            </a:r>
          </a:p>
          <a:p>
            <a:r>
              <a:rPr lang="en-US" dirty="0" smtClean="0"/>
              <a:t>Because we are using hash functions for data integrity, collisions are clearly undesirable</a:t>
            </a:r>
            <a:endParaRPr lang="en-US" dirty="0"/>
          </a:p>
        </p:txBody>
      </p:sp>
      <p:pic>
        <p:nvPicPr>
          <p:cNvPr id="10" name="Picture 9"/>
          <p:cNvPicPr>
            <a:picLocks noChangeAspect="1"/>
          </p:cNvPicPr>
          <p:nvPr/>
        </p:nvPicPr>
        <p:blipFill>
          <a:blip r:embed="rId3"/>
          <a:stretch>
            <a:fillRect/>
          </a:stretch>
        </p:blipFill>
        <p:spPr>
          <a:xfrm>
            <a:off x="5562600" y="5105400"/>
            <a:ext cx="2043953" cy="1219200"/>
          </a:xfrm>
          <a:prstGeom prst="rect">
            <a:avLst/>
          </a:prstGeom>
        </p:spPr>
      </p:pic>
    </p:spTree>
    <p:extLst>
      <p:ext uri="{BB962C8B-B14F-4D97-AF65-F5344CB8AC3E}">
        <p14:creationId xmlns:p14="http://schemas.microsoft.com/office/powerpoint/2010/main" val="17481003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868680" y="39688"/>
            <a:ext cx="8275320" cy="1412875"/>
          </a:xfrm>
        </p:spPr>
        <p:txBody>
          <a:bodyPr/>
          <a:lstStyle/>
          <a:p>
            <a:pPr eaLnBrk="1" hangingPunct="1">
              <a:lnSpc>
                <a:spcPts val="4500"/>
              </a:lnSpc>
              <a:defRPr/>
            </a:pPr>
            <a:r>
              <a:rPr lang="en-US" sz="4000" dirty="0" smtClean="0">
                <a:ea typeface="ＭＳ Ｐゴシック" pitchFamily="-107" charset="-128"/>
                <a:cs typeface="ＭＳ Ｐゴシック" pitchFamily="-107" charset="-128"/>
              </a:rPr>
              <a:t>Table 11.1</a:t>
            </a:r>
            <a:br>
              <a:rPr lang="en-US" sz="4000" dirty="0" smtClean="0">
                <a:ea typeface="ＭＳ Ｐゴシック" pitchFamily="-107" charset="-128"/>
                <a:cs typeface="ＭＳ Ｐゴシック" pitchFamily="-107" charset="-128"/>
              </a:rPr>
            </a:br>
            <a:r>
              <a:rPr lang="en-US" sz="2800" dirty="0" smtClean="0">
                <a:ea typeface="ＭＳ Ｐゴシック" pitchFamily="-107" charset="-128"/>
                <a:cs typeface="ＭＳ Ｐゴシック" pitchFamily="-107" charset="-128"/>
              </a:rPr>
              <a:t>Requirements for a Cryptographic Hash Function H</a:t>
            </a:r>
            <a:endParaRPr lang="en-AU" sz="4000" dirty="0" smtClean="0">
              <a:ea typeface="ＭＳ Ｐゴシック" pitchFamily="-107" charset="-128"/>
              <a:cs typeface="ＭＳ Ｐゴシック" pitchFamily="-107" charset="-128"/>
            </a:endParaRPr>
          </a:p>
        </p:txBody>
      </p:sp>
      <p:pic>
        <p:nvPicPr>
          <p:cNvPr id="5" name="Picture 4"/>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b="2628"/>
              <a:stretch>
                <a:fillRect/>
              </a:stretch>
            </p:blipFill>
          </mc:Choice>
          <mc:Fallback>
            <p:blipFill>
              <a:blip r:embed="rId4"/>
              <a:srcRect b="2628"/>
              <a:stretch>
                <a:fillRect/>
              </a:stretch>
            </p:blipFill>
          </mc:Fallback>
        </mc:AlternateContent>
        <p:spPr>
          <a:xfrm>
            <a:off x="495251" y="1661160"/>
            <a:ext cx="8420147" cy="4689958"/>
          </a:xfrm>
          <a:prstGeom prst="rect">
            <a:avLst/>
          </a:prstGeom>
        </p:spPr>
      </p:pic>
    </p:spTree>
    <p:extLst>
      <p:ext uri="{BB962C8B-B14F-4D97-AF65-F5344CB8AC3E}">
        <p14:creationId xmlns:p14="http://schemas.microsoft.com/office/powerpoint/2010/main" val="513518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f6.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10588" t="25455" r="9412" b="20909"/>
              <a:stretch>
                <a:fillRect/>
              </a:stretch>
            </p:blipFill>
          </mc:Choice>
          <mc:Fallback>
            <p:blipFill>
              <a:blip r:embed="rId4"/>
              <a:srcRect l="10588" t="25455" r="9412" b="20909"/>
              <a:stretch>
                <a:fillRect/>
              </a:stretch>
            </p:blipFill>
          </mc:Fallback>
        </mc:AlternateContent>
        <p:spPr>
          <a:xfrm>
            <a:off x="830942" y="335279"/>
            <a:ext cx="7903822" cy="6522721"/>
          </a:xfrm>
          <a:prstGeom prst="rect">
            <a:avLst/>
          </a:prstGeom>
        </p:spPr>
      </p:pic>
    </p:spTree>
    <p:extLst>
      <p:ext uri="{BB962C8B-B14F-4D97-AF65-F5344CB8AC3E}">
        <p14:creationId xmlns:p14="http://schemas.microsoft.com/office/powerpoint/2010/main" val="38840027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228600" y="2438400"/>
            <a:ext cx="8654988" cy="3714433"/>
          </a:xfrm>
          <a:prstGeom prst="rect">
            <a:avLst/>
          </a:prstGeom>
        </p:spPr>
      </p:pic>
      <p:sp>
        <p:nvSpPr>
          <p:cNvPr id="3" name="Rectangle 2"/>
          <p:cNvSpPr/>
          <p:nvPr/>
        </p:nvSpPr>
        <p:spPr>
          <a:xfrm>
            <a:off x="228600" y="6248400"/>
            <a:ext cx="8686800" cy="338554"/>
          </a:xfrm>
          <a:prstGeom prst="rect">
            <a:avLst/>
          </a:prstGeom>
        </p:spPr>
        <p:txBody>
          <a:bodyPr wrap="square">
            <a:spAutoFit/>
          </a:bodyPr>
          <a:lstStyle/>
          <a:p>
            <a:r>
              <a:rPr lang="en-US" sz="1600" dirty="0"/>
              <a:t>* Resistance required if attacker is able to mount a chosen message attack</a:t>
            </a:r>
            <a:r>
              <a:rPr lang="en-US" sz="1600" dirty="0" smtClean="0"/>
              <a:t> </a:t>
            </a:r>
            <a:endParaRPr lang="en-US" sz="1600" dirty="0"/>
          </a:p>
        </p:txBody>
      </p:sp>
      <p:sp>
        <p:nvSpPr>
          <p:cNvPr id="4" name="Rectangle 2"/>
          <p:cNvSpPr txBox="1">
            <a:spLocks noChangeArrowheads="1"/>
          </p:cNvSpPr>
          <p:nvPr/>
        </p:nvSpPr>
        <p:spPr bwMode="auto">
          <a:xfrm>
            <a:off x="0" y="381000"/>
            <a:ext cx="9144000" cy="1412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ts val="4500"/>
              </a:lnSpc>
              <a:spcBef>
                <a:spcPct val="0"/>
              </a:spcBef>
              <a:spcAft>
                <a:spcPct val="0"/>
              </a:spcAft>
              <a:buClrTx/>
              <a:buSzTx/>
              <a:buFontTx/>
              <a:buNone/>
              <a:tabLst/>
              <a:defRPr/>
            </a:pPr>
            <a:r>
              <a:rPr kumimoji="0" lang="en-US" sz="4000" b="0" i="0" u="none" strike="noStrike" kern="1200" cap="none" spc="0" normalizeH="0" baseline="0" noProof="0" dirty="0" smtClean="0">
                <a:ln>
                  <a:noFill/>
                </a:ln>
                <a:solidFill>
                  <a:schemeClr val="tx2"/>
                </a:solidFill>
                <a:effectLst/>
                <a:uLnTx/>
                <a:uFillTx/>
                <a:latin typeface="+mn-lt"/>
                <a:ea typeface="ＭＳ Ｐゴシック" pitchFamily="-107" charset="-128"/>
                <a:cs typeface="ＭＳ Ｐゴシック" pitchFamily="-107" charset="-128"/>
              </a:rPr>
              <a:t>Table 11.2</a:t>
            </a:r>
            <a:br>
              <a:rPr kumimoji="0" lang="en-US" sz="4000" b="0" i="0" u="none" strike="noStrike" kern="1200" cap="none" spc="0" normalizeH="0" baseline="0" noProof="0" dirty="0" smtClean="0">
                <a:ln>
                  <a:noFill/>
                </a:ln>
                <a:solidFill>
                  <a:schemeClr val="tx2"/>
                </a:solidFill>
                <a:effectLst/>
                <a:uLnTx/>
                <a:uFillTx/>
                <a:latin typeface="+mn-lt"/>
                <a:ea typeface="ＭＳ Ｐゴシック" pitchFamily="-107" charset="-128"/>
                <a:cs typeface="ＭＳ Ｐゴシック" pitchFamily="-107" charset="-128"/>
              </a:rPr>
            </a:br>
            <a:r>
              <a:rPr kumimoji="0" lang="en-US" sz="2800" b="0" i="0" u="none" strike="noStrike" kern="1200" cap="none" spc="0" normalizeH="0" baseline="0" noProof="0" dirty="0" smtClean="0">
                <a:ln>
                  <a:noFill/>
                </a:ln>
                <a:solidFill>
                  <a:schemeClr val="tx2"/>
                </a:solidFill>
                <a:effectLst/>
                <a:uLnTx/>
                <a:uFillTx/>
                <a:latin typeface="+mn-lt"/>
                <a:ea typeface="ＭＳ Ｐゴシック" pitchFamily="-107" charset="-128"/>
                <a:cs typeface="ＭＳ Ｐゴシック" pitchFamily="-107" charset="-128"/>
              </a:rPr>
              <a:t>Hash Function Resistance Properties</a:t>
            </a:r>
            <a:r>
              <a:rPr kumimoji="0" lang="en-US" sz="2800" b="0" i="0" u="none" strike="noStrike" kern="1200" cap="none" spc="0" normalizeH="0" noProof="0" dirty="0" smtClean="0">
                <a:ln>
                  <a:noFill/>
                </a:ln>
                <a:solidFill>
                  <a:schemeClr val="tx2"/>
                </a:solidFill>
                <a:effectLst/>
                <a:uLnTx/>
                <a:uFillTx/>
                <a:latin typeface="+mn-lt"/>
                <a:ea typeface="ＭＳ Ｐゴシック" pitchFamily="-107" charset="-128"/>
                <a:cs typeface="ＭＳ Ｐゴシック" pitchFamily="-107" charset="-128"/>
              </a:rPr>
              <a:t> Required for Various Data Integrity Applications</a:t>
            </a:r>
            <a:endParaRPr kumimoji="0" lang="en-AU" sz="4000" b="0" i="0" u="none" strike="noStrike" kern="1200" cap="none" spc="0" normalizeH="0" baseline="0" noProof="0" dirty="0" smtClean="0">
              <a:ln>
                <a:noFill/>
              </a:ln>
              <a:solidFill>
                <a:schemeClr val="tx2"/>
              </a:solidFill>
              <a:effectLst/>
              <a:uLnTx/>
              <a:uFillTx/>
              <a:latin typeface="+mn-lt"/>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4443273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Attacks on Hash Functions</a:t>
            </a:r>
          </a:p>
        </p:txBody>
      </p:sp>
      <p:sp>
        <p:nvSpPr>
          <p:cNvPr id="6" name="Text Placeholder 5"/>
          <p:cNvSpPr>
            <a:spLocks noGrp="1"/>
          </p:cNvSpPr>
          <p:nvPr>
            <p:ph type="body" idx="1"/>
          </p:nvPr>
        </p:nvSpPr>
        <p:spPr>
          <a:xfrm>
            <a:off x="731520" y="1504633"/>
            <a:ext cx="4040188" cy="639762"/>
          </a:xfrm>
        </p:spPr>
        <p:txBody>
          <a:bodyPr/>
          <a:lstStyle/>
          <a:p>
            <a:r>
              <a:rPr lang="en-US" dirty="0" smtClean="0">
                <a:ln>
                  <a:solidFill>
                    <a:schemeClr val="accent4">
                      <a:lumMod val="75000"/>
                    </a:schemeClr>
                  </a:solidFill>
                </a:ln>
              </a:rPr>
              <a:t>Brute-Force Attacks</a:t>
            </a:r>
            <a:endParaRPr lang="en-US" dirty="0">
              <a:ln>
                <a:solidFill>
                  <a:schemeClr val="accent4">
                    <a:lumMod val="75000"/>
                  </a:schemeClr>
                </a:solidFill>
              </a:ln>
            </a:endParaRPr>
          </a:p>
        </p:txBody>
      </p:sp>
      <p:sp>
        <p:nvSpPr>
          <p:cNvPr id="3" name="Content Placeholder 2"/>
          <p:cNvSpPr>
            <a:spLocks noGrp="1"/>
          </p:cNvSpPr>
          <p:nvPr>
            <p:ph sz="half" idx="2"/>
          </p:nvPr>
        </p:nvSpPr>
        <p:spPr>
          <a:xfrm>
            <a:off x="746760" y="2225039"/>
            <a:ext cx="3566160" cy="3886201"/>
          </a:xfrm>
        </p:spPr>
        <p:txBody>
          <a:bodyPr>
            <a:normAutofit lnSpcReduction="10000"/>
          </a:bodyPr>
          <a:lstStyle/>
          <a:p>
            <a:r>
              <a:rPr lang="en-US" dirty="0" smtClean="0"/>
              <a:t>Does not depend on the specific algorithm, only depends on bit length</a:t>
            </a:r>
          </a:p>
          <a:p>
            <a:r>
              <a:rPr lang="en-US" dirty="0" smtClean="0"/>
              <a:t>In the case of a hash function, attack depends only on the bit length of the hash value</a:t>
            </a:r>
          </a:p>
          <a:p>
            <a:r>
              <a:rPr lang="en-US" dirty="0" smtClean="0"/>
              <a:t>Method is to pick values at random and try each one until a collision occurs</a:t>
            </a:r>
          </a:p>
        </p:txBody>
      </p:sp>
      <p:sp>
        <p:nvSpPr>
          <p:cNvPr id="7" name="Text Placeholder 6"/>
          <p:cNvSpPr>
            <a:spLocks noGrp="1"/>
          </p:cNvSpPr>
          <p:nvPr>
            <p:ph type="body" sz="quarter" idx="3"/>
          </p:nvPr>
        </p:nvSpPr>
        <p:spPr/>
        <p:txBody>
          <a:bodyPr/>
          <a:lstStyle/>
          <a:p>
            <a:r>
              <a:rPr lang="en-US" dirty="0" smtClean="0">
                <a:ln>
                  <a:solidFill>
                    <a:schemeClr val="accent4">
                      <a:lumMod val="75000"/>
                    </a:schemeClr>
                  </a:solidFill>
                </a:ln>
              </a:rPr>
              <a:t>Cryptanalysis </a:t>
            </a:r>
          </a:p>
        </p:txBody>
      </p:sp>
      <p:sp>
        <p:nvSpPr>
          <p:cNvPr id="8" name="Content Placeholder 7"/>
          <p:cNvSpPr>
            <a:spLocks noGrp="1"/>
          </p:cNvSpPr>
          <p:nvPr>
            <p:ph sz="quarter" idx="4"/>
          </p:nvPr>
        </p:nvSpPr>
        <p:spPr/>
        <p:txBody>
          <a:bodyPr/>
          <a:lstStyle/>
          <a:p>
            <a:r>
              <a:rPr lang="en-US" dirty="0" smtClean="0"/>
              <a:t>An attack based on weaknesses in a particular cryptographic algorithm</a:t>
            </a:r>
          </a:p>
          <a:p>
            <a:r>
              <a:rPr lang="en-US" dirty="0" smtClean="0"/>
              <a:t>Seek to exploit some property of the algorithm to perform some attack other than an exhaustive search</a:t>
            </a:r>
            <a:endParaRPr lang="en-US" dirty="0"/>
          </a:p>
        </p:txBody>
      </p:sp>
    </p:spTree>
    <p:extLst>
      <p:ext uri="{BB962C8B-B14F-4D97-AF65-F5344CB8AC3E}">
        <p14:creationId xmlns:p14="http://schemas.microsoft.com/office/powerpoint/2010/main" val="36258634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zh-TW" smtClean="0"/>
              <a:t>Birthday attacks</a:t>
            </a:r>
          </a:p>
        </p:txBody>
      </p:sp>
      <p:sp>
        <p:nvSpPr>
          <p:cNvPr id="24579" name="Rectangle 3"/>
          <p:cNvSpPr>
            <a:spLocks noGrp="1" noChangeArrowheads="1"/>
          </p:cNvSpPr>
          <p:nvPr>
            <p:ph type="body" idx="1"/>
          </p:nvPr>
        </p:nvSpPr>
        <p:spPr/>
        <p:txBody>
          <a:bodyPr/>
          <a:lstStyle/>
          <a:p>
            <a:pPr eaLnBrk="1" hangingPunct="1"/>
            <a:r>
              <a:rPr lang="en-US" altLang="zh-TW" sz="2800" dirty="0" smtClean="0"/>
              <a:t>Suppose that a 64-bit hash code is used. One might think this is quite secure.</a:t>
            </a:r>
          </a:p>
          <a:p>
            <a:pPr eaLnBrk="1" hangingPunct="1"/>
            <a:r>
              <a:rPr lang="en-US" altLang="zh-TW" sz="2800" dirty="0" smtClean="0"/>
              <a:t>For example, if an encrypted hash code C is transmitted with the corresponding unencrypted message M, then an opponent would need to find an M’ such that H(M’)=H(M) to substitute another message and fool the receiver.</a:t>
            </a:r>
          </a:p>
          <a:p>
            <a:pPr eaLnBrk="1" hangingPunct="1"/>
            <a:r>
              <a:rPr lang="en-US" altLang="zh-TW" sz="2800" dirty="0" smtClean="0"/>
              <a:t>On average, the opponent would have to try 2</a:t>
            </a:r>
            <a:r>
              <a:rPr lang="en-US" altLang="zh-TW" sz="2800" baseline="30000" dirty="0" smtClean="0"/>
              <a:t>63</a:t>
            </a:r>
            <a:r>
              <a:rPr lang="en-US" altLang="zh-TW" sz="2800" dirty="0" smtClean="0"/>
              <a:t> messages to find one.</a:t>
            </a:r>
          </a:p>
        </p:txBody>
      </p:sp>
      <p:pic>
        <p:nvPicPr>
          <p:cNvPr id="4" name="Picture 5"/>
          <p:cNvPicPr>
            <a:picLocks noChangeAspect="1"/>
          </p:cNvPicPr>
          <p:nvPr/>
        </p:nvPicPr>
        <p:blipFill>
          <a:blip r:embed="rId2"/>
          <a:stretch>
            <a:fillRect/>
          </a:stretch>
        </p:blipFill>
        <p:spPr>
          <a:xfrm rot="21249972">
            <a:off x="5425441" y="-213360"/>
            <a:ext cx="1600200" cy="16427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zh-TW" smtClean="0"/>
              <a:t>Birthday attacks (Cont.)</a:t>
            </a:r>
            <a:endParaRPr lang="zh-TW" altLang="en-US" smtClean="0"/>
          </a:p>
        </p:txBody>
      </p:sp>
      <p:sp>
        <p:nvSpPr>
          <p:cNvPr id="25603" name="Rectangle 3"/>
          <p:cNvSpPr>
            <a:spLocks noGrp="1" noChangeArrowheads="1"/>
          </p:cNvSpPr>
          <p:nvPr>
            <p:ph type="body" idx="1"/>
          </p:nvPr>
        </p:nvSpPr>
        <p:spPr/>
        <p:txBody>
          <a:bodyPr/>
          <a:lstStyle/>
          <a:p>
            <a:pPr eaLnBrk="1" hangingPunct="1">
              <a:lnSpc>
                <a:spcPct val="90000"/>
              </a:lnSpc>
            </a:pPr>
            <a:r>
              <a:rPr lang="en-US" altLang="zh-TW" sz="2800" smtClean="0"/>
              <a:t>Yuval proposed the following attack strategy:</a:t>
            </a:r>
          </a:p>
          <a:p>
            <a:pPr lvl="1" eaLnBrk="1" hangingPunct="1">
              <a:lnSpc>
                <a:spcPct val="90000"/>
              </a:lnSpc>
            </a:pPr>
            <a:r>
              <a:rPr lang="en-US" altLang="zh-TW" smtClean="0"/>
              <a:t>The source A is prepared to “sign” a message by appending the appropriate m-bit MAC and encrypting that MAC with A’s private key.</a:t>
            </a:r>
          </a:p>
          <a:p>
            <a:pPr lvl="1" eaLnBrk="1" hangingPunct="1">
              <a:lnSpc>
                <a:spcPct val="90000"/>
              </a:lnSpc>
            </a:pPr>
            <a:r>
              <a:rPr lang="en-US" altLang="zh-TW" smtClean="0"/>
              <a:t>The opponent generates 2</a:t>
            </a:r>
            <a:r>
              <a:rPr lang="en-US" altLang="zh-TW" baseline="30000" smtClean="0"/>
              <a:t>m/2</a:t>
            </a:r>
            <a:r>
              <a:rPr lang="en-US" altLang="zh-TW" smtClean="0"/>
              <a:t> variations on the message, all of which convey essentially the same meaning. The opponent prepares for an equal number of messages, all of which are variations on the fraudulent message to be substituted for the real one.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zh-TW" smtClean="0"/>
              <a:t>Hash function: authentication and signature</a:t>
            </a:r>
          </a:p>
        </p:txBody>
      </p:sp>
      <p:sp>
        <p:nvSpPr>
          <p:cNvPr id="26627" name="Rectangle 3"/>
          <p:cNvSpPr>
            <a:spLocks noChangeArrowheads="1"/>
          </p:cNvSpPr>
          <p:nvPr/>
        </p:nvSpPr>
        <p:spPr bwMode="auto">
          <a:xfrm>
            <a:off x="666750" y="31432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6628" name="Rectangle 4"/>
          <p:cNvSpPr>
            <a:spLocks noChangeArrowheads="1"/>
          </p:cNvSpPr>
          <p:nvPr/>
        </p:nvSpPr>
        <p:spPr bwMode="auto">
          <a:xfrm>
            <a:off x="5276850" y="3048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6629" name="Oval 5"/>
          <p:cNvSpPr>
            <a:spLocks noChangeArrowheads="1"/>
          </p:cNvSpPr>
          <p:nvPr/>
        </p:nvSpPr>
        <p:spPr bwMode="auto">
          <a:xfrm>
            <a:off x="3962400" y="3333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26630" name="Oval 6"/>
          <p:cNvSpPr>
            <a:spLocks noChangeArrowheads="1"/>
          </p:cNvSpPr>
          <p:nvPr/>
        </p:nvSpPr>
        <p:spPr bwMode="auto">
          <a:xfrm>
            <a:off x="6953250" y="29718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26631" name="Line 7"/>
          <p:cNvSpPr>
            <a:spLocks noChangeShapeType="1"/>
          </p:cNvSpPr>
          <p:nvPr/>
        </p:nvSpPr>
        <p:spPr bwMode="auto">
          <a:xfrm flipV="1">
            <a:off x="1352550" y="360045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32" name="Line 8"/>
          <p:cNvSpPr>
            <a:spLocks noChangeShapeType="1"/>
          </p:cNvSpPr>
          <p:nvPr/>
        </p:nvSpPr>
        <p:spPr bwMode="auto">
          <a:xfrm flipV="1">
            <a:off x="2495550" y="46101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33" name="Line 9"/>
          <p:cNvSpPr>
            <a:spLocks noChangeShapeType="1"/>
          </p:cNvSpPr>
          <p:nvPr/>
        </p:nvSpPr>
        <p:spPr bwMode="auto">
          <a:xfrm>
            <a:off x="5962650" y="3276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34" name="Text Box 10"/>
          <p:cNvSpPr txBox="1">
            <a:spLocks noChangeArrowheads="1"/>
          </p:cNvSpPr>
          <p:nvPr/>
        </p:nvSpPr>
        <p:spPr bwMode="auto">
          <a:xfrm>
            <a:off x="1447800" y="2438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26635" name="Text Box 11"/>
          <p:cNvSpPr txBox="1">
            <a:spLocks noChangeArrowheads="1"/>
          </p:cNvSpPr>
          <p:nvPr/>
        </p:nvSpPr>
        <p:spPr bwMode="auto">
          <a:xfrm>
            <a:off x="7105650" y="36957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26636" name="Rectangle 12"/>
          <p:cNvSpPr>
            <a:spLocks noChangeArrowheads="1"/>
          </p:cNvSpPr>
          <p:nvPr/>
        </p:nvSpPr>
        <p:spPr bwMode="auto">
          <a:xfrm>
            <a:off x="5276850" y="3962400"/>
            <a:ext cx="685800" cy="3810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26637" name="Oval 13"/>
          <p:cNvSpPr>
            <a:spLocks noChangeArrowheads="1"/>
          </p:cNvSpPr>
          <p:nvPr/>
        </p:nvSpPr>
        <p:spPr bwMode="auto">
          <a:xfrm>
            <a:off x="1885950" y="42862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26638" name="Line 14"/>
          <p:cNvSpPr>
            <a:spLocks noChangeShapeType="1"/>
          </p:cNvSpPr>
          <p:nvPr/>
        </p:nvSpPr>
        <p:spPr bwMode="auto">
          <a:xfrm>
            <a:off x="1352550" y="382905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39" name="Line 15"/>
          <p:cNvSpPr>
            <a:spLocks noChangeShapeType="1"/>
          </p:cNvSpPr>
          <p:nvPr/>
        </p:nvSpPr>
        <p:spPr bwMode="auto">
          <a:xfrm>
            <a:off x="1733550" y="382905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0" name="Line 16"/>
          <p:cNvSpPr>
            <a:spLocks noChangeShapeType="1"/>
          </p:cNvSpPr>
          <p:nvPr/>
        </p:nvSpPr>
        <p:spPr bwMode="auto">
          <a:xfrm>
            <a:off x="1733550" y="459105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1" name="Line 17"/>
          <p:cNvSpPr>
            <a:spLocks noChangeShapeType="1"/>
          </p:cNvSpPr>
          <p:nvPr/>
        </p:nvSpPr>
        <p:spPr bwMode="auto">
          <a:xfrm>
            <a:off x="3657600" y="37719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2" name="Line 18"/>
          <p:cNvSpPr>
            <a:spLocks noChangeShapeType="1"/>
          </p:cNvSpPr>
          <p:nvPr/>
        </p:nvSpPr>
        <p:spPr bwMode="auto">
          <a:xfrm>
            <a:off x="3657600" y="37719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3" name="Line 19"/>
          <p:cNvSpPr>
            <a:spLocks noChangeShapeType="1"/>
          </p:cNvSpPr>
          <p:nvPr/>
        </p:nvSpPr>
        <p:spPr bwMode="auto">
          <a:xfrm>
            <a:off x="3429000" y="46101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4" name="Line 20"/>
          <p:cNvSpPr>
            <a:spLocks noChangeShapeType="1"/>
          </p:cNvSpPr>
          <p:nvPr/>
        </p:nvSpPr>
        <p:spPr bwMode="auto">
          <a:xfrm>
            <a:off x="5962650" y="41148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5" name="Line 21"/>
          <p:cNvSpPr>
            <a:spLocks noChangeShapeType="1"/>
          </p:cNvSpPr>
          <p:nvPr/>
        </p:nvSpPr>
        <p:spPr bwMode="auto">
          <a:xfrm>
            <a:off x="6267450" y="41148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6" name="Line 22"/>
          <p:cNvSpPr>
            <a:spLocks noChangeShapeType="1"/>
          </p:cNvSpPr>
          <p:nvPr/>
        </p:nvSpPr>
        <p:spPr bwMode="auto">
          <a:xfrm flipV="1">
            <a:off x="7696200" y="457200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7" name="Text Box 23"/>
          <p:cNvSpPr txBox="1">
            <a:spLocks noChangeArrowheads="1"/>
          </p:cNvSpPr>
          <p:nvPr/>
        </p:nvSpPr>
        <p:spPr bwMode="auto">
          <a:xfrm>
            <a:off x="7791450" y="3733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26648" name="Line 24"/>
          <p:cNvSpPr>
            <a:spLocks noChangeShapeType="1"/>
          </p:cNvSpPr>
          <p:nvPr/>
        </p:nvSpPr>
        <p:spPr bwMode="auto">
          <a:xfrm flipV="1">
            <a:off x="8629650" y="4191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9" name="Line 25"/>
          <p:cNvSpPr>
            <a:spLocks noChangeShapeType="1"/>
          </p:cNvSpPr>
          <p:nvPr/>
        </p:nvSpPr>
        <p:spPr bwMode="auto">
          <a:xfrm flipV="1">
            <a:off x="8629650" y="32766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0" name="Line 26"/>
          <p:cNvSpPr>
            <a:spLocks noChangeShapeType="1"/>
          </p:cNvSpPr>
          <p:nvPr/>
        </p:nvSpPr>
        <p:spPr bwMode="auto">
          <a:xfrm>
            <a:off x="7562850" y="32766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1" name="Text Box 27"/>
          <p:cNvSpPr txBox="1">
            <a:spLocks noChangeArrowheads="1"/>
          </p:cNvSpPr>
          <p:nvPr/>
        </p:nvSpPr>
        <p:spPr bwMode="auto">
          <a:xfrm>
            <a:off x="6305550" y="23050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26652" name="Oval 28"/>
          <p:cNvSpPr>
            <a:spLocks noChangeArrowheads="1"/>
          </p:cNvSpPr>
          <p:nvPr/>
        </p:nvSpPr>
        <p:spPr bwMode="auto">
          <a:xfrm>
            <a:off x="2781300" y="43053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26653" name="Oval 29"/>
          <p:cNvSpPr>
            <a:spLocks noChangeArrowheads="1"/>
          </p:cNvSpPr>
          <p:nvPr/>
        </p:nvSpPr>
        <p:spPr bwMode="auto">
          <a:xfrm>
            <a:off x="7067550" y="4267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26654" name="Line 30"/>
          <p:cNvSpPr>
            <a:spLocks noChangeShapeType="1"/>
          </p:cNvSpPr>
          <p:nvPr/>
        </p:nvSpPr>
        <p:spPr bwMode="auto">
          <a:xfrm>
            <a:off x="4572000" y="36195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5" name="Text Box 31"/>
          <p:cNvSpPr txBox="1">
            <a:spLocks noChangeArrowheads="1"/>
          </p:cNvSpPr>
          <p:nvPr/>
        </p:nvSpPr>
        <p:spPr bwMode="auto">
          <a:xfrm>
            <a:off x="2724150" y="3600450"/>
            <a:ext cx="819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26656" name="Line 32"/>
          <p:cNvSpPr>
            <a:spLocks noChangeShapeType="1"/>
          </p:cNvSpPr>
          <p:nvPr/>
        </p:nvSpPr>
        <p:spPr bwMode="auto">
          <a:xfrm flipV="1">
            <a:off x="3067050" y="3962400"/>
            <a:ext cx="0" cy="323850"/>
          </a:xfrm>
          <a:prstGeom prst="line">
            <a:avLst/>
          </a:prstGeom>
          <a:noFill/>
          <a:ln w="12700" cap="sq">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7" name="Line 33"/>
          <p:cNvSpPr>
            <a:spLocks noChangeShapeType="1"/>
          </p:cNvSpPr>
          <p:nvPr/>
        </p:nvSpPr>
        <p:spPr bwMode="auto">
          <a:xfrm>
            <a:off x="6267450" y="4572000"/>
            <a:ext cx="8001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8" name="Line 34"/>
          <p:cNvSpPr>
            <a:spLocks noChangeShapeType="1"/>
          </p:cNvSpPr>
          <p:nvPr/>
        </p:nvSpPr>
        <p:spPr bwMode="auto">
          <a:xfrm flipH="1">
            <a:off x="7324725" y="4057650"/>
            <a:ext cx="9525" cy="20002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9" name="Text Box 35"/>
          <p:cNvSpPr txBox="1">
            <a:spLocks noChangeArrowheads="1"/>
          </p:cNvSpPr>
          <p:nvPr/>
        </p:nvSpPr>
        <p:spPr bwMode="auto">
          <a:xfrm>
            <a:off x="4495800" y="4514850"/>
            <a:ext cx="20907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,H(M))</a:t>
            </a:r>
          </a:p>
        </p:txBody>
      </p:sp>
      <p:sp>
        <p:nvSpPr>
          <p:cNvPr id="26660" name="Line 36"/>
          <p:cNvSpPr>
            <a:spLocks noChangeShapeType="1"/>
          </p:cNvSpPr>
          <p:nvPr/>
        </p:nvSpPr>
        <p:spPr bwMode="auto">
          <a:xfrm flipV="1">
            <a:off x="4857750" y="4191000"/>
            <a:ext cx="38100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zh-TW" smtClean="0"/>
              <a:t>Birthday attacks (Cont.)</a:t>
            </a:r>
            <a:endParaRPr lang="zh-TW" altLang="en-US" smtClean="0"/>
          </a:p>
        </p:txBody>
      </p:sp>
      <p:sp>
        <p:nvSpPr>
          <p:cNvPr id="27651" name="Rectangle 3"/>
          <p:cNvSpPr>
            <a:spLocks noGrp="1" noChangeArrowheads="1"/>
          </p:cNvSpPr>
          <p:nvPr>
            <p:ph type="body" idx="1"/>
          </p:nvPr>
        </p:nvSpPr>
        <p:spPr/>
        <p:txBody>
          <a:bodyPr/>
          <a:lstStyle/>
          <a:p>
            <a:pPr lvl="1" eaLnBrk="1" hangingPunct="1"/>
            <a:r>
              <a:rPr lang="en-US" altLang="zh-TW" smtClean="0"/>
              <a:t>The two sets of messages are compared to find a pair of messages that produces the same hash code. If no match is found, additional valid and fraudulent messages are generated until a match is made.</a:t>
            </a:r>
          </a:p>
          <a:p>
            <a:pPr lvl="1" eaLnBrk="1" hangingPunct="1"/>
            <a:r>
              <a:rPr lang="en-US" altLang="zh-TW" smtClean="0"/>
              <a:t>The opponent offers the valid variation to A for signature. This signature can then be attached to the fraudulent variation for transmission to the intended recipient.</a:t>
            </a:r>
            <a:endParaRPr lang="zh-TW" altLang="en-US" sz="32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zh-TW" smtClean="0"/>
              <a:t>Birthday attacks (Cont.)</a:t>
            </a:r>
            <a:endParaRPr lang="zh-TW" altLang="en-US" smtClean="0"/>
          </a:p>
        </p:txBody>
      </p:sp>
      <p:sp>
        <p:nvSpPr>
          <p:cNvPr id="28675" name="Rectangle 3"/>
          <p:cNvSpPr>
            <a:spLocks noGrp="1" noChangeArrowheads="1"/>
          </p:cNvSpPr>
          <p:nvPr>
            <p:ph type="body" idx="1"/>
          </p:nvPr>
        </p:nvSpPr>
        <p:spPr/>
        <p:txBody>
          <a:bodyPr/>
          <a:lstStyle/>
          <a:p>
            <a:pPr eaLnBrk="1" hangingPunct="1"/>
            <a:r>
              <a:rPr lang="en-US" altLang="zh-TW" smtClean="0"/>
              <a:t>Thus, if a 64-bit hash code is used, the level of effort required is only on the order of 2</a:t>
            </a:r>
            <a:r>
              <a:rPr lang="en-US" altLang="zh-TW" baseline="30000" smtClean="0"/>
              <a:t>32</a:t>
            </a:r>
            <a:r>
              <a:rPr lang="en-US" altLang="zh-TW" smtClean="0"/>
              <a:t>.</a:t>
            </a:r>
          </a:p>
          <a:p>
            <a:pPr eaLnBrk="1" hangingPunct="1"/>
            <a:r>
              <a:rPr lang="en-US" altLang="zh-TW" smtClean="0"/>
              <a:t>The conclusion to be drawn from this is that the length of the hash code should be substantial.</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5" descr="C:\TEMP\db.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Grp="1" noChangeArrowheads="1"/>
          </p:cNvSpPr>
          <p:nvPr>
            <p:ph type="body" idx="1"/>
          </p:nvPr>
        </p:nvSpPr>
        <p:spPr>
          <a:xfrm>
            <a:off x="4991100" y="6305550"/>
            <a:ext cx="4152900" cy="552450"/>
          </a:xfrm>
        </p:spPr>
        <p:txBody>
          <a:bodyPr/>
          <a:lstStyle/>
          <a:p>
            <a:pPr eaLnBrk="1" hangingPunct="1">
              <a:lnSpc>
                <a:spcPct val="90000"/>
              </a:lnSpc>
              <a:buFont typeface="Wingdings" pitchFamily="-107" charset="2"/>
              <a:buNone/>
            </a:pPr>
            <a:r>
              <a:rPr lang="en-US" altLang="zh-TW" smtClean="0"/>
              <a:t>A letter in 2</a:t>
            </a:r>
            <a:r>
              <a:rPr lang="en-US" altLang="zh-TW" baseline="30000" smtClean="0"/>
              <a:t>37</a:t>
            </a:r>
            <a:r>
              <a:rPr lang="en-US" altLang="zh-TW" smtClean="0"/>
              <a:t> variations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zh-TW" smtClean="0"/>
              <a:t>Security of hash functions</a:t>
            </a:r>
          </a:p>
        </p:txBody>
      </p:sp>
      <p:sp>
        <p:nvSpPr>
          <p:cNvPr id="30723" name="Rectangle 3"/>
          <p:cNvSpPr>
            <a:spLocks noGrp="1" noChangeArrowheads="1"/>
          </p:cNvSpPr>
          <p:nvPr>
            <p:ph type="body" idx="1"/>
          </p:nvPr>
        </p:nvSpPr>
        <p:spPr/>
        <p:txBody>
          <a:bodyPr/>
          <a:lstStyle/>
          <a:p>
            <a:pPr eaLnBrk="1" hangingPunct="1"/>
            <a:r>
              <a:rPr lang="en-US" altLang="zh-TW" sz="2600" smtClean="0"/>
              <a:t>We can group attacks on hash functions into two categories: brute-force attacks and cryptanalysis.</a:t>
            </a:r>
          </a:p>
          <a:p>
            <a:pPr eaLnBrk="1" hangingPunct="1"/>
            <a:r>
              <a:rPr lang="en-US" altLang="zh-TW" sz="2600" smtClean="0"/>
              <a:t>The strength of a hash functions against brute-force attacks depends solely on the length of the hash code.</a:t>
            </a:r>
          </a:p>
          <a:p>
            <a:pPr eaLnBrk="1" hangingPunct="1"/>
            <a:r>
              <a:rPr lang="en-US" altLang="zh-TW" sz="2600" smtClean="0"/>
              <a:t>For a code of length m, the level of effort required is proportional to the following.</a:t>
            </a:r>
          </a:p>
        </p:txBody>
      </p:sp>
      <p:graphicFrame>
        <p:nvGraphicFramePr>
          <p:cNvPr id="30724" name="Object 4"/>
          <p:cNvGraphicFramePr>
            <a:graphicFrameLocks noChangeAspect="1"/>
          </p:cNvGraphicFramePr>
          <p:nvPr/>
        </p:nvGraphicFramePr>
        <p:xfrm>
          <a:off x="1541463" y="4859338"/>
          <a:ext cx="6451600" cy="1625600"/>
        </p:xfrm>
        <a:graphic>
          <a:graphicData uri="http://schemas.openxmlformats.org/presentationml/2006/ole">
            <mc:AlternateContent xmlns:mc="http://schemas.openxmlformats.org/markup-compatibility/2006">
              <mc:Choice xmlns:v="urn:schemas-microsoft-com:vml" Requires="v">
                <p:oleObj spid="_x0000_s30749" name="Document" r:id="rId4" imgW="6457889" imgH="1626752" progId="Word.Document.8">
                  <p:embed/>
                </p:oleObj>
              </mc:Choice>
              <mc:Fallback>
                <p:oleObj name="Document" r:id="rId4" imgW="6457889" imgH="1626752"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1463" y="4859338"/>
                        <a:ext cx="6451600" cy="162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f8.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6364" t="14118" r="13636" b="22353"/>
              <a:stretch>
                <a:fillRect/>
              </a:stretch>
            </p:blipFill>
          </mc:Choice>
          <mc:Fallback>
            <p:blipFill>
              <a:blip r:embed="rId4"/>
              <a:srcRect l="6364" t="14118" r="13636" b="22353"/>
              <a:stretch>
                <a:fillRect/>
              </a:stretch>
            </p:blipFill>
          </mc:Fallback>
        </mc:AlternateContent>
        <p:spPr>
          <a:xfrm>
            <a:off x="0" y="914400"/>
            <a:ext cx="9234195" cy="5666517"/>
          </a:xfrm>
          <a:prstGeom prst="rect">
            <a:avLst/>
          </a:prstGeom>
        </p:spPr>
      </p:pic>
    </p:spTree>
    <p:extLst>
      <p:ext uri="{BB962C8B-B14F-4D97-AF65-F5344CB8AC3E}">
        <p14:creationId xmlns:p14="http://schemas.microsoft.com/office/powerpoint/2010/main" val="26164777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zh-TW" smtClean="0">
                <a:ea typeface="ＭＳ Ｐゴシック" pitchFamily="-107" charset="-128"/>
              </a:rPr>
              <a:t>Secure hash algorithm</a:t>
            </a:r>
            <a:endParaRPr lang="en-AU" altLang="zh-TW" smtClean="0">
              <a:ea typeface="ＭＳ Ｐゴシック" pitchFamily="-107" charset="-128"/>
            </a:endParaRPr>
          </a:p>
        </p:txBody>
      </p:sp>
      <p:sp>
        <p:nvSpPr>
          <p:cNvPr id="34819" name="Rectangle 3"/>
          <p:cNvSpPr>
            <a:spLocks noGrp="1" noChangeArrowheads="1"/>
          </p:cNvSpPr>
          <p:nvPr>
            <p:ph type="body" idx="1"/>
          </p:nvPr>
        </p:nvSpPr>
        <p:spPr/>
        <p:txBody>
          <a:bodyPr/>
          <a:lstStyle/>
          <a:p>
            <a:pPr eaLnBrk="1" hangingPunct="1"/>
            <a:r>
              <a:rPr lang="en-AU" altLang="zh-TW" sz="2800" dirty="0" smtClean="0">
                <a:ea typeface="ＭＳ Ｐゴシック" pitchFamily="-107" charset="-128"/>
              </a:rPr>
              <a:t>SHA was originally designed by NIST &amp; NSA in 1993 and revised in 1995 as SHA-1.</a:t>
            </a:r>
          </a:p>
          <a:p>
            <a:pPr eaLnBrk="1" hangingPunct="1"/>
            <a:r>
              <a:rPr lang="en-AU" altLang="zh-TW" sz="2800" dirty="0" smtClean="0">
                <a:ea typeface="ＭＳ Ｐゴシック" pitchFamily="-107" charset="-128"/>
              </a:rPr>
              <a:t>US standard for use with DSA signature scheme.</a:t>
            </a:r>
          </a:p>
          <a:p>
            <a:pPr eaLnBrk="1" hangingPunct="1"/>
            <a:r>
              <a:rPr lang="en-AU" altLang="zh-TW" sz="2800" dirty="0" smtClean="0">
                <a:ea typeface="ＭＳ Ｐゴシック" pitchFamily="-107" charset="-128"/>
              </a:rPr>
              <a:t>Based on design of MD4 with key differences. </a:t>
            </a:r>
          </a:p>
          <a:p>
            <a:pPr eaLnBrk="1" hangingPunct="1"/>
            <a:r>
              <a:rPr lang="en-AU" altLang="zh-TW" sz="2800" dirty="0" smtClean="0">
                <a:ea typeface="ＭＳ Ｐゴシック" pitchFamily="-107" charset="-128"/>
              </a:rPr>
              <a:t>SHA-1 produces 160-bit hash values.</a:t>
            </a:r>
          </a:p>
          <a:p>
            <a:pPr>
              <a:lnSpc>
                <a:spcPct val="90000"/>
              </a:lnSpc>
            </a:pPr>
            <a:r>
              <a:rPr lang="en-AU" altLang="zh-TW" sz="2800" dirty="0" smtClean="0"/>
              <a:t>Two messages deliver the same SHA-1 hash using 2</a:t>
            </a:r>
            <a:r>
              <a:rPr lang="en-AU" altLang="zh-TW" sz="2800" baseline="30000" dirty="0" smtClean="0"/>
              <a:t>69</a:t>
            </a:r>
            <a:r>
              <a:rPr lang="en-AU" altLang="zh-TW" sz="2800" dirty="0" smtClean="0"/>
              <a:t> operations, far fewer than 2</a:t>
            </a:r>
            <a:r>
              <a:rPr lang="en-AU" altLang="zh-TW" sz="2800" baseline="30000" dirty="0" smtClean="0"/>
              <a:t>80</a:t>
            </a:r>
            <a:r>
              <a:rPr lang="en-AU" altLang="zh-TW" sz="2800" dirty="0" smtClean="0"/>
              <a:t> operations. (</a:t>
            </a:r>
            <a:r>
              <a:rPr lang="zh-TW" altLang="en-AU" sz="2800" dirty="0" smtClean="0"/>
              <a:t>王小雲</a:t>
            </a:r>
            <a:r>
              <a:rPr lang="en-AU" altLang="zh-TW" sz="2800" dirty="0" smtClean="0"/>
              <a:t>)</a:t>
            </a:r>
          </a:p>
          <a:p>
            <a:pPr>
              <a:lnSpc>
                <a:spcPct val="90000"/>
              </a:lnSpc>
            </a:pPr>
            <a:r>
              <a:rPr lang="en-AU" altLang="zh-TW" sz="2800" dirty="0" smtClean="0"/>
              <a:t>Recent 2005 results on security of SHA-1 have raised concerns on its use in future applications.</a:t>
            </a:r>
          </a:p>
          <a:p>
            <a:pPr eaLnBrk="1" hangingPunct="1"/>
            <a:endParaRPr lang="en-AU" altLang="zh-TW" sz="2800" dirty="0" smtClean="0">
              <a:ea typeface="ＭＳ Ｐゴシック" pitchFamily="-107"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zh-TW" smtClean="0">
                <a:ea typeface="ＭＳ Ｐゴシック" pitchFamily="-107" charset="-128"/>
              </a:rPr>
              <a:t>Revised secure hash standard</a:t>
            </a:r>
            <a:endParaRPr lang="en-AU" altLang="zh-TW" smtClean="0">
              <a:ea typeface="ＭＳ Ｐゴシック" pitchFamily="-107" charset="-128"/>
            </a:endParaRPr>
          </a:p>
        </p:txBody>
      </p:sp>
      <p:sp>
        <p:nvSpPr>
          <p:cNvPr id="35843" name="Rectangle 3"/>
          <p:cNvSpPr>
            <a:spLocks noGrp="1" noChangeArrowheads="1"/>
          </p:cNvSpPr>
          <p:nvPr>
            <p:ph type="body" idx="1"/>
          </p:nvPr>
        </p:nvSpPr>
        <p:spPr>
          <a:xfrm>
            <a:off x="762000" y="1752600"/>
            <a:ext cx="7932738" cy="4114800"/>
          </a:xfrm>
        </p:spPr>
        <p:txBody>
          <a:bodyPr/>
          <a:lstStyle/>
          <a:p>
            <a:pPr eaLnBrk="1" hangingPunct="1">
              <a:lnSpc>
                <a:spcPct val="90000"/>
              </a:lnSpc>
            </a:pPr>
            <a:r>
              <a:rPr lang="en-US" altLang="zh-TW" smtClean="0">
                <a:ea typeface="ＭＳ Ｐゴシック" pitchFamily="-107" charset="-128"/>
              </a:rPr>
              <a:t>NIST issued revision FIPS 180-2 in 2002.</a:t>
            </a:r>
          </a:p>
          <a:p>
            <a:pPr eaLnBrk="1" hangingPunct="1">
              <a:lnSpc>
                <a:spcPct val="90000"/>
              </a:lnSpc>
            </a:pPr>
            <a:r>
              <a:rPr lang="en-US" altLang="zh-TW" smtClean="0">
                <a:ea typeface="ＭＳ Ｐゴシック" pitchFamily="-107" charset="-128"/>
              </a:rPr>
              <a:t>Adds 3 additional versions (SHA-2)</a:t>
            </a:r>
          </a:p>
          <a:p>
            <a:pPr lvl="1" eaLnBrk="1" hangingPunct="1">
              <a:lnSpc>
                <a:spcPct val="90000"/>
              </a:lnSpc>
            </a:pPr>
            <a:r>
              <a:rPr lang="en-US" altLang="zh-TW" smtClean="0"/>
              <a:t>SHA-256, SHA-384, SHA-512</a:t>
            </a:r>
          </a:p>
          <a:p>
            <a:pPr eaLnBrk="1" hangingPunct="1">
              <a:lnSpc>
                <a:spcPct val="90000"/>
              </a:lnSpc>
            </a:pPr>
            <a:r>
              <a:rPr lang="en-US" altLang="zh-TW" smtClean="0">
                <a:ea typeface="ＭＳ Ｐゴシック" pitchFamily="-107" charset="-128"/>
              </a:rPr>
              <a:t>Designed for compatibility with increased security provided by the AES cipher.</a:t>
            </a:r>
          </a:p>
          <a:p>
            <a:pPr eaLnBrk="1" hangingPunct="1">
              <a:lnSpc>
                <a:spcPct val="90000"/>
              </a:lnSpc>
            </a:pPr>
            <a:r>
              <a:rPr lang="en-US" altLang="zh-TW" smtClean="0">
                <a:ea typeface="ＭＳ Ｐゴシック" pitchFamily="-107" charset="-128"/>
              </a:rPr>
              <a:t>Structure &amp; detail is similar to SHA-1, hence analysis should be similar, </a:t>
            </a:r>
            <a:r>
              <a:rPr lang="en-AU" altLang="zh-TW" smtClean="0">
                <a:ea typeface="ＭＳ Ｐゴシック" pitchFamily="-107" charset="-128"/>
              </a:rPr>
              <a:t>but security levels are rather higher.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p:txBody>
          <a:bodyPr/>
          <a:lstStyle/>
          <a:p>
            <a:r>
              <a:rPr lang="en-US" altLang="zh-TW" smtClean="0"/>
              <a:t>Comparison of SHA parameters</a:t>
            </a:r>
          </a:p>
        </p:txBody>
      </p:sp>
      <p:pic>
        <p:nvPicPr>
          <p:cNvPr id="36867"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4213" y="1700213"/>
            <a:ext cx="7991475" cy="4516437"/>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zh-TW" smtClean="0"/>
              <a:t>SHA-512 logic</a:t>
            </a:r>
          </a:p>
        </p:txBody>
      </p:sp>
      <p:sp>
        <p:nvSpPr>
          <p:cNvPr id="37891" name="Rectangle 3"/>
          <p:cNvSpPr>
            <a:spLocks noGrp="1" noChangeArrowheads="1"/>
          </p:cNvSpPr>
          <p:nvPr>
            <p:ph type="body" idx="1"/>
          </p:nvPr>
        </p:nvSpPr>
        <p:spPr/>
        <p:txBody>
          <a:bodyPr/>
          <a:lstStyle/>
          <a:p>
            <a:r>
              <a:rPr lang="en-US" altLang="zh-TW" smtClean="0">
                <a:solidFill>
                  <a:schemeClr val="accent1"/>
                </a:solidFill>
              </a:rPr>
              <a:t>Append padding bits</a:t>
            </a:r>
            <a:r>
              <a:rPr lang="en-US" altLang="zh-TW" smtClean="0"/>
              <a:t>: the length in bits is congruent to 896 mod 1024. The padding consists of a single 1-bit followed by 0-bits.</a:t>
            </a:r>
          </a:p>
          <a:p>
            <a:r>
              <a:rPr lang="en-US" altLang="zh-TW" smtClean="0">
                <a:solidFill>
                  <a:schemeClr val="accent1"/>
                </a:solidFill>
              </a:rPr>
              <a:t>Append length</a:t>
            </a:r>
            <a:r>
              <a:rPr lang="en-US" altLang="zh-TW" smtClean="0"/>
              <a:t>: a 128-bit representation of the length in bits of the original message is appended.</a:t>
            </a:r>
          </a:p>
          <a:p>
            <a:endParaRPr lang="zh-TW" altLang="en-US"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zh-TW" smtClean="0"/>
              <a:t>SHA-512 logic (Cont.)</a:t>
            </a:r>
          </a:p>
        </p:txBody>
      </p:sp>
      <p:sp>
        <p:nvSpPr>
          <p:cNvPr id="38915" name="Rectangle 3"/>
          <p:cNvSpPr>
            <a:spLocks noGrp="1" noChangeArrowheads="1"/>
          </p:cNvSpPr>
          <p:nvPr>
            <p:ph type="body" idx="1"/>
          </p:nvPr>
        </p:nvSpPr>
        <p:spPr>
          <a:xfrm>
            <a:off x="857250" y="1600200"/>
            <a:ext cx="7772400" cy="4114800"/>
          </a:xfrm>
        </p:spPr>
        <p:txBody>
          <a:bodyPr/>
          <a:lstStyle/>
          <a:p>
            <a:pPr>
              <a:lnSpc>
                <a:spcPct val="80000"/>
              </a:lnSpc>
            </a:pPr>
            <a:r>
              <a:rPr lang="en-US" altLang="zh-TW" smtClean="0">
                <a:solidFill>
                  <a:schemeClr val="accent1"/>
                </a:solidFill>
              </a:rPr>
              <a:t>Initialize hash buffer</a:t>
            </a:r>
            <a:r>
              <a:rPr lang="en-US" altLang="zh-TW" smtClean="0"/>
              <a:t>:</a:t>
            </a:r>
            <a:r>
              <a:rPr lang="en-US" altLang="zh-TW" sz="2800" smtClean="0"/>
              <a:t> </a:t>
            </a:r>
          </a:p>
          <a:p>
            <a:pPr lvl="1">
              <a:lnSpc>
                <a:spcPct val="80000"/>
              </a:lnSpc>
            </a:pPr>
            <a:r>
              <a:rPr lang="en-US" altLang="zh-TW" sz="2400" smtClean="0"/>
              <a:t>a 512-bit buffer is used to hold intermediate and final results of the hash function.</a:t>
            </a:r>
          </a:p>
          <a:p>
            <a:pPr lvl="1">
              <a:lnSpc>
                <a:spcPct val="80000"/>
              </a:lnSpc>
            </a:pPr>
            <a:r>
              <a:rPr lang="en-US" altLang="zh-TW" sz="2400" smtClean="0"/>
              <a:t>The buffer can be represented as eight 64-bit registers (a,b,c,d,e,f,g,h). Their initial values are (hexadecimal)</a:t>
            </a:r>
          </a:p>
          <a:p>
            <a:pPr lvl="1">
              <a:lnSpc>
                <a:spcPct val="80000"/>
              </a:lnSpc>
              <a:buFontTx/>
              <a:buNone/>
            </a:pPr>
            <a:r>
              <a:rPr lang="en-US" altLang="zh-TW" sz="2400" smtClean="0"/>
              <a:t>	a=6A09E667F3BCC908     e=510E527FADE682D1</a:t>
            </a:r>
          </a:p>
          <a:p>
            <a:pPr lvl="1">
              <a:lnSpc>
                <a:spcPct val="80000"/>
              </a:lnSpc>
              <a:buFontTx/>
              <a:buNone/>
            </a:pPr>
            <a:r>
              <a:rPr lang="en-US" altLang="zh-TW" sz="2400" smtClean="0"/>
              <a:t>	b=BB67AE8584CAA73B   f=9B05688C2B3E6C1F</a:t>
            </a:r>
          </a:p>
          <a:p>
            <a:pPr lvl="1">
              <a:lnSpc>
                <a:spcPct val="80000"/>
              </a:lnSpc>
              <a:buFontTx/>
              <a:buNone/>
            </a:pPr>
            <a:r>
              <a:rPr lang="en-US" altLang="zh-TW" sz="2400" smtClean="0"/>
              <a:t>	c=3C6EF372FE94F82B      g=1F83D9ABFB41BD6B</a:t>
            </a:r>
          </a:p>
          <a:p>
            <a:pPr lvl="1">
              <a:lnSpc>
                <a:spcPct val="80000"/>
              </a:lnSpc>
              <a:buFontTx/>
              <a:buNone/>
            </a:pPr>
            <a:r>
              <a:rPr lang="en-US" altLang="zh-TW" sz="2400" smtClean="0"/>
              <a:t>	d=A54FF53A5F1D36F1     h=5BE0CDI9137E2179</a:t>
            </a:r>
          </a:p>
          <a:p>
            <a:pPr lvl="1">
              <a:lnSpc>
                <a:spcPct val="80000"/>
              </a:lnSpc>
              <a:buFontTx/>
              <a:buNone/>
            </a:pPr>
            <a:r>
              <a:rPr lang="en-US" altLang="zh-TW" sz="3200" smtClean="0"/>
              <a:t>	</a:t>
            </a:r>
          </a:p>
          <a:p>
            <a:pPr lvl="1">
              <a:lnSpc>
                <a:spcPct val="80000"/>
              </a:lnSpc>
              <a:buFontTx/>
              <a:buNone/>
            </a:pPr>
            <a:r>
              <a:rPr lang="en-US" altLang="zh-TW" sz="3200" smtClean="0"/>
              <a:t>  </a:t>
            </a:r>
            <a:r>
              <a:rPr lang="en-US" altLang="zh-TW" smtClean="0"/>
              <a:t>(taking the first 64 bits if the fractional parts of the square roots of the first eight prime number)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zh-TW" smtClean="0"/>
              <a:t>SHA-512 logic (Cont.)</a:t>
            </a:r>
          </a:p>
        </p:txBody>
      </p:sp>
      <p:sp>
        <p:nvSpPr>
          <p:cNvPr id="39939" name="Rectangle 3"/>
          <p:cNvSpPr>
            <a:spLocks noGrp="1" noChangeArrowheads="1"/>
          </p:cNvSpPr>
          <p:nvPr>
            <p:ph type="body" idx="1"/>
          </p:nvPr>
        </p:nvSpPr>
        <p:spPr/>
        <p:txBody>
          <a:bodyPr/>
          <a:lstStyle/>
          <a:p>
            <a:pPr>
              <a:lnSpc>
                <a:spcPct val="90000"/>
              </a:lnSpc>
              <a:defRPr/>
            </a:pPr>
            <a:r>
              <a:rPr lang="en-US" altLang="zh-TW" sz="2800" dirty="0" smtClean="0">
                <a:solidFill>
                  <a:schemeClr val="accent1"/>
                </a:solidFill>
              </a:rPr>
              <a:t>Process message in 1024-bit (128 bytes, 16 words) blocks</a:t>
            </a:r>
            <a:r>
              <a:rPr lang="en-US" altLang="zh-TW" sz="2800" dirty="0" smtClean="0"/>
              <a:t>.</a:t>
            </a:r>
          </a:p>
          <a:p>
            <a:pPr lvl="1">
              <a:lnSpc>
                <a:spcPct val="90000"/>
              </a:lnSpc>
              <a:defRPr/>
            </a:pPr>
            <a:r>
              <a:rPr lang="en-US" altLang="zh-TW" sz="2400" dirty="0" smtClean="0"/>
              <a:t>The compression function contains </a:t>
            </a:r>
            <a:r>
              <a:rPr lang="en-US" altLang="zh-TW" sz="2400" dirty="0" smtClean="0">
                <a:solidFill>
                  <a:schemeClr val="accent2"/>
                </a:solidFill>
              </a:rPr>
              <a:t>80</a:t>
            </a:r>
            <a:r>
              <a:rPr lang="en-US" altLang="zh-TW" sz="2400" dirty="0" smtClean="0"/>
              <a:t> rounds.</a:t>
            </a:r>
          </a:p>
          <a:p>
            <a:pPr>
              <a:lnSpc>
                <a:spcPct val="90000"/>
              </a:lnSpc>
              <a:defRPr/>
            </a:pPr>
            <a:r>
              <a:rPr lang="en-US" altLang="zh-TW" sz="2800" dirty="0" err="1" smtClean="0">
                <a:solidFill>
                  <a:schemeClr val="accent1"/>
                </a:solidFill>
              </a:rPr>
              <a:t>Output</a:t>
            </a:r>
            <a:r>
              <a:rPr lang="en-US" altLang="zh-TW" sz="2800" dirty="0" err="1" smtClean="0"/>
              <a:t>.After</a:t>
            </a:r>
            <a:r>
              <a:rPr lang="en-US" altLang="zh-TW" sz="2800" dirty="0" smtClean="0"/>
              <a:t> all N 1024-bit blocks have been processed, the output from the Nth stage is the 512-bit message digest.</a:t>
            </a:r>
          </a:p>
          <a:p>
            <a:pPr marL="0" indent="0">
              <a:lnSpc>
                <a:spcPct val="90000"/>
              </a:lnSpc>
              <a:buFont typeface="Wingdings" pitchFamily="-107" charset="2"/>
              <a:buNone/>
              <a:defRPr/>
            </a:pPr>
            <a:endParaRPr lang="zh-TW" altLang="en-US" sz="2800" dirty="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AU" altLang="zh-TW" smtClean="0"/>
              <a:t>SHA-512 overview</a:t>
            </a:r>
          </a:p>
        </p:txBody>
      </p:sp>
      <p:pic>
        <p:nvPicPr>
          <p:cNvPr id="409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3263" y="1625600"/>
            <a:ext cx="8016875" cy="46736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AU" altLang="zh-TW" smtClean="0"/>
              <a:t>SHA-512 compression function</a:t>
            </a:r>
          </a:p>
        </p:txBody>
      </p:sp>
      <p:sp>
        <p:nvSpPr>
          <p:cNvPr id="41987" name="Rectangle 3"/>
          <p:cNvSpPr>
            <a:spLocks noGrp="1" noChangeArrowheads="1"/>
          </p:cNvSpPr>
          <p:nvPr>
            <p:ph type="body" idx="1"/>
          </p:nvPr>
        </p:nvSpPr>
        <p:spPr/>
        <p:txBody>
          <a:bodyPr/>
          <a:lstStyle/>
          <a:p>
            <a:r>
              <a:rPr lang="en-US" altLang="zh-TW" smtClean="0"/>
              <a:t>Process message in 1024-bit blocks.</a:t>
            </a:r>
            <a:endParaRPr lang="en-AU" altLang="zh-TW" smtClean="0"/>
          </a:p>
          <a:p>
            <a:r>
              <a:rPr lang="en-AU" altLang="zh-TW" smtClean="0"/>
              <a:t>Contains 80 rounds.</a:t>
            </a:r>
          </a:p>
          <a:p>
            <a:pPr lvl="1"/>
            <a:r>
              <a:rPr lang="en-AU" altLang="zh-TW" smtClean="0"/>
              <a:t>Updating a 512-bit buffer.</a:t>
            </a:r>
          </a:p>
          <a:p>
            <a:pPr lvl="1"/>
            <a:r>
              <a:rPr lang="en-AU" altLang="zh-TW" smtClean="0"/>
              <a:t>Using a 64-bit value derived from the current message block.</a:t>
            </a:r>
          </a:p>
          <a:p>
            <a:pPr lvl="1"/>
            <a:r>
              <a:rPr lang="en-AU" altLang="zh-TW" smtClean="0"/>
              <a:t>A round constant based on cube root of first 80 prime numbers.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Grp="1" noChangeArrowheads="1"/>
          </p:cNvSpPr>
          <p:nvPr>
            <p:ph type="title"/>
          </p:nvPr>
        </p:nvSpPr>
        <p:spPr/>
        <p:txBody>
          <a:bodyPr/>
          <a:lstStyle/>
          <a:p>
            <a:r>
              <a:rPr lang="en-US" altLang="zh-TW" smtClean="0"/>
              <a:t>A single 1024-bit block</a:t>
            </a:r>
          </a:p>
        </p:txBody>
      </p:sp>
      <p:pic>
        <p:nvPicPr>
          <p:cNvPr id="43011"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331913" y="1628775"/>
            <a:ext cx="6335712" cy="4681538"/>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AU" altLang="zh-TW" smtClean="0"/>
              <a:t>SHA-512 round function</a:t>
            </a:r>
          </a:p>
        </p:txBody>
      </p:sp>
      <p:pic>
        <p:nvPicPr>
          <p:cNvPr id="44035" name="Picture 7"/>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971550" y="1628775"/>
            <a:ext cx="7632700" cy="4624388"/>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zh-TW" smtClean="0"/>
              <a:t>SHA-512 functions</a:t>
            </a:r>
          </a:p>
        </p:txBody>
      </p:sp>
      <p:sp>
        <p:nvSpPr>
          <p:cNvPr id="45059" name="Rectangle 3"/>
          <p:cNvSpPr>
            <a:spLocks noGrp="1" noChangeArrowheads="1"/>
          </p:cNvSpPr>
          <p:nvPr>
            <p:ph type="body" sz="half" idx="1"/>
          </p:nvPr>
        </p:nvSpPr>
        <p:spPr>
          <a:xfrm>
            <a:off x="838200" y="1752600"/>
            <a:ext cx="7910513" cy="4114800"/>
          </a:xfrm>
        </p:spPr>
        <p:txBody>
          <a:bodyPr/>
          <a:lstStyle/>
          <a:p>
            <a:pPr>
              <a:spcBef>
                <a:spcPct val="30000"/>
              </a:spcBef>
            </a:pPr>
            <a:r>
              <a:rPr lang="en-US" altLang="zh-TW" dirty="0" err="1"/>
              <a:t>Maj</a:t>
            </a:r>
            <a:r>
              <a:rPr lang="en-US" altLang="zh-TW" dirty="0"/>
              <a:t>(</a:t>
            </a:r>
            <a:r>
              <a:rPr lang="en-US" altLang="zh-TW" dirty="0" err="1"/>
              <a:t>a,b,c</a:t>
            </a:r>
            <a:r>
              <a:rPr lang="en-US" altLang="zh-TW" dirty="0"/>
              <a:t>)=(a </a:t>
            </a:r>
            <a:r>
              <a:rPr lang="en-US" altLang="zh-TW" dirty="0">
                <a:sym typeface="Symbol" pitchFamily="18" charset="2"/>
              </a:rPr>
              <a:t> </a:t>
            </a:r>
            <a:r>
              <a:rPr lang="en-US" altLang="zh-TW" dirty="0"/>
              <a:t>b) </a:t>
            </a:r>
            <a:r>
              <a:rPr lang="en-US" altLang="zh-TW" dirty="0">
                <a:sym typeface="Symbol" pitchFamily="18" charset="2"/>
              </a:rPr>
              <a:t></a:t>
            </a:r>
            <a:r>
              <a:rPr lang="en-US" altLang="zh-TW" dirty="0"/>
              <a:t>(a </a:t>
            </a:r>
            <a:r>
              <a:rPr lang="en-US" altLang="zh-TW" dirty="0">
                <a:sym typeface="Symbol" pitchFamily="18" charset="2"/>
              </a:rPr>
              <a:t> </a:t>
            </a:r>
            <a:r>
              <a:rPr lang="en-US" altLang="zh-TW" dirty="0"/>
              <a:t>c) </a:t>
            </a:r>
            <a:r>
              <a:rPr lang="en-US" altLang="zh-TW" dirty="0">
                <a:sym typeface="Symbol" pitchFamily="18" charset="2"/>
              </a:rPr>
              <a:t></a:t>
            </a:r>
            <a:r>
              <a:rPr lang="en-US" altLang="zh-TW" dirty="0"/>
              <a:t> (b </a:t>
            </a:r>
            <a:r>
              <a:rPr lang="en-US" altLang="zh-TW" dirty="0">
                <a:sym typeface="Symbol" pitchFamily="18" charset="2"/>
              </a:rPr>
              <a:t> </a:t>
            </a:r>
            <a:r>
              <a:rPr lang="en-US" altLang="zh-TW" dirty="0" smtClean="0"/>
              <a:t>c)</a:t>
            </a:r>
          </a:p>
          <a:p>
            <a:pPr>
              <a:spcBef>
                <a:spcPct val="30000"/>
              </a:spcBef>
            </a:pPr>
            <a:r>
              <a:rPr lang="en-US" altLang="zh-TW" dirty="0" err="1" smtClean="0"/>
              <a:t>Ch</a:t>
            </a:r>
            <a:r>
              <a:rPr lang="en-US" altLang="zh-TW" dirty="0" smtClean="0"/>
              <a:t>(</a:t>
            </a:r>
            <a:r>
              <a:rPr lang="en-US" altLang="zh-TW" dirty="0" err="1" smtClean="0"/>
              <a:t>e,f,g</a:t>
            </a:r>
            <a:r>
              <a:rPr lang="en-US" altLang="zh-TW" dirty="0" smtClean="0"/>
              <a:t>)=(e </a:t>
            </a:r>
            <a:r>
              <a:rPr lang="en-US" altLang="zh-TW" dirty="0" smtClean="0">
                <a:sym typeface="Symbol" pitchFamily="18" charset="2"/>
              </a:rPr>
              <a:t></a:t>
            </a:r>
            <a:r>
              <a:rPr lang="en-US" altLang="zh-TW" dirty="0" smtClean="0"/>
              <a:t> f) </a:t>
            </a:r>
            <a:r>
              <a:rPr lang="en-US" altLang="zh-TW" dirty="0" smtClean="0">
                <a:sym typeface="Symbol" pitchFamily="18" charset="2"/>
              </a:rPr>
              <a:t></a:t>
            </a:r>
            <a:r>
              <a:rPr lang="en-US" altLang="zh-TW" dirty="0" smtClean="0"/>
              <a:t> (</a:t>
            </a:r>
            <a:r>
              <a:rPr lang="en-US" altLang="zh-TW" dirty="0" smtClean="0">
                <a:sym typeface="Symbol" pitchFamily="18" charset="2"/>
              </a:rPr>
              <a:t></a:t>
            </a:r>
            <a:r>
              <a:rPr lang="en-US" altLang="zh-TW" dirty="0" smtClean="0"/>
              <a:t>e </a:t>
            </a:r>
            <a:r>
              <a:rPr lang="en-US" altLang="zh-TW" dirty="0" smtClean="0">
                <a:sym typeface="Symbol" pitchFamily="18" charset="2"/>
              </a:rPr>
              <a:t></a:t>
            </a:r>
            <a:r>
              <a:rPr lang="en-US" altLang="zh-TW" dirty="0" smtClean="0"/>
              <a:t> g)</a:t>
            </a:r>
          </a:p>
          <a:p>
            <a:pPr>
              <a:spcBef>
                <a:spcPct val="30000"/>
              </a:spcBef>
            </a:pPr>
            <a:r>
              <a:rPr lang="en-US" altLang="zh-TW" dirty="0" smtClean="0"/>
              <a:t>        =ROTR</a:t>
            </a:r>
            <a:r>
              <a:rPr lang="en-US" altLang="zh-TW" baseline="30000" dirty="0" smtClean="0"/>
              <a:t>28</a:t>
            </a:r>
            <a:r>
              <a:rPr lang="en-US" altLang="zh-TW" dirty="0" smtClean="0"/>
              <a:t>(a) </a:t>
            </a:r>
            <a:r>
              <a:rPr lang="en-US" altLang="zh-TW" dirty="0" smtClean="0">
                <a:sym typeface="Symbol" pitchFamily="18" charset="2"/>
              </a:rPr>
              <a:t></a:t>
            </a:r>
            <a:r>
              <a:rPr lang="en-US" altLang="zh-TW" dirty="0" smtClean="0"/>
              <a:t>ROTR</a:t>
            </a:r>
            <a:r>
              <a:rPr lang="en-US" altLang="zh-TW" baseline="30000" dirty="0" smtClean="0"/>
              <a:t>34</a:t>
            </a:r>
            <a:r>
              <a:rPr lang="en-US" altLang="zh-TW" dirty="0" smtClean="0"/>
              <a:t>(a) </a:t>
            </a:r>
            <a:r>
              <a:rPr lang="en-US" altLang="zh-TW" dirty="0" smtClean="0">
                <a:sym typeface="Symbol" pitchFamily="18" charset="2"/>
              </a:rPr>
              <a:t></a:t>
            </a:r>
            <a:r>
              <a:rPr lang="en-US" altLang="zh-TW" dirty="0" smtClean="0"/>
              <a:t>ROTR</a:t>
            </a:r>
            <a:r>
              <a:rPr lang="en-US" altLang="zh-TW" baseline="30000" dirty="0" smtClean="0"/>
              <a:t>39</a:t>
            </a:r>
            <a:r>
              <a:rPr lang="en-US" altLang="zh-TW" dirty="0" smtClean="0"/>
              <a:t>(a)</a:t>
            </a:r>
          </a:p>
          <a:p>
            <a:pPr>
              <a:spcBef>
                <a:spcPct val="30000"/>
              </a:spcBef>
            </a:pPr>
            <a:r>
              <a:rPr lang="en-US" altLang="zh-TW" dirty="0" smtClean="0"/>
              <a:t>        =ROTR</a:t>
            </a:r>
            <a:r>
              <a:rPr lang="en-US" altLang="zh-TW" baseline="30000" dirty="0" smtClean="0"/>
              <a:t>14</a:t>
            </a:r>
            <a:r>
              <a:rPr lang="en-US" altLang="zh-TW" dirty="0" smtClean="0"/>
              <a:t>(e) </a:t>
            </a:r>
            <a:r>
              <a:rPr lang="en-US" altLang="zh-TW" dirty="0" smtClean="0">
                <a:sym typeface="Symbol" pitchFamily="18" charset="2"/>
              </a:rPr>
              <a:t></a:t>
            </a:r>
            <a:r>
              <a:rPr lang="en-US" altLang="zh-TW" dirty="0" smtClean="0"/>
              <a:t>ROTR</a:t>
            </a:r>
            <a:r>
              <a:rPr lang="en-US" altLang="zh-TW" baseline="30000" dirty="0" smtClean="0"/>
              <a:t>18</a:t>
            </a:r>
            <a:r>
              <a:rPr lang="en-US" altLang="zh-TW" dirty="0" smtClean="0"/>
              <a:t>(e) </a:t>
            </a:r>
            <a:r>
              <a:rPr lang="en-US" altLang="zh-TW" dirty="0" smtClean="0">
                <a:sym typeface="Symbol" pitchFamily="18" charset="2"/>
              </a:rPr>
              <a:t></a:t>
            </a:r>
            <a:r>
              <a:rPr lang="en-US" altLang="zh-TW" dirty="0" smtClean="0"/>
              <a:t>ROTR</a:t>
            </a:r>
            <a:r>
              <a:rPr lang="en-US" altLang="zh-TW" baseline="30000" dirty="0" smtClean="0"/>
              <a:t>41</a:t>
            </a:r>
            <a:r>
              <a:rPr lang="en-US" altLang="zh-TW" dirty="0" smtClean="0"/>
              <a:t>(e)</a:t>
            </a:r>
          </a:p>
          <a:p>
            <a:pPr>
              <a:spcBef>
                <a:spcPct val="30000"/>
              </a:spcBef>
            </a:pPr>
            <a:r>
              <a:rPr lang="en-US" altLang="zh-TW" dirty="0" smtClean="0">
                <a:latin typeface="Symbol" pitchFamily="18" charset="2"/>
              </a:rPr>
              <a:t>s</a:t>
            </a:r>
            <a:r>
              <a:rPr lang="en-US" altLang="zh-TW" baseline="-25000" dirty="0" smtClean="0"/>
              <a:t>0</a:t>
            </a:r>
            <a:r>
              <a:rPr lang="en-US" altLang="zh-TW" dirty="0" smtClean="0"/>
              <a:t>(x)= ROTR</a:t>
            </a:r>
            <a:r>
              <a:rPr lang="en-US" altLang="zh-TW" baseline="30000" dirty="0" smtClean="0"/>
              <a:t>1</a:t>
            </a:r>
            <a:r>
              <a:rPr lang="en-US" altLang="zh-TW" dirty="0" smtClean="0"/>
              <a:t>(x) </a:t>
            </a:r>
            <a:r>
              <a:rPr lang="en-US" altLang="zh-TW" dirty="0" smtClean="0">
                <a:sym typeface="Symbol" pitchFamily="18" charset="2"/>
              </a:rPr>
              <a:t></a:t>
            </a:r>
            <a:r>
              <a:rPr lang="en-US" altLang="zh-TW" dirty="0" smtClean="0"/>
              <a:t>ROTR</a:t>
            </a:r>
            <a:r>
              <a:rPr lang="en-US" altLang="zh-TW" baseline="30000" dirty="0" smtClean="0"/>
              <a:t>8</a:t>
            </a:r>
            <a:r>
              <a:rPr lang="en-US" altLang="zh-TW" dirty="0" smtClean="0"/>
              <a:t>(x) </a:t>
            </a:r>
            <a:r>
              <a:rPr lang="en-US" altLang="zh-TW" dirty="0" smtClean="0">
                <a:sym typeface="Symbol" pitchFamily="18" charset="2"/>
              </a:rPr>
              <a:t></a:t>
            </a:r>
            <a:r>
              <a:rPr lang="en-US" altLang="zh-TW" dirty="0" smtClean="0"/>
              <a:t>SHR</a:t>
            </a:r>
            <a:r>
              <a:rPr lang="en-US" altLang="zh-TW" baseline="30000" dirty="0" smtClean="0"/>
              <a:t>7</a:t>
            </a:r>
            <a:r>
              <a:rPr lang="en-US" altLang="zh-TW" dirty="0" smtClean="0"/>
              <a:t>(x)</a:t>
            </a:r>
          </a:p>
          <a:p>
            <a:pPr>
              <a:spcBef>
                <a:spcPct val="30000"/>
              </a:spcBef>
            </a:pPr>
            <a:r>
              <a:rPr lang="en-US" altLang="zh-TW" dirty="0" smtClean="0">
                <a:latin typeface="Symbol" pitchFamily="18" charset="2"/>
              </a:rPr>
              <a:t>s</a:t>
            </a:r>
            <a:r>
              <a:rPr lang="en-US" altLang="zh-TW" baseline="-25000" dirty="0" smtClean="0"/>
              <a:t>1</a:t>
            </a:r>
            <a:r>
              <a:rPr lang="en-US" altLang="zh-TW" dirty="0" smtClean="0"/>
              <a:t>(x)= ROTR</a:t>
            </a:r>
            <a:r>
              <a:rPr lang="en-US" altLang="zh-TW" baseline="30000" dirty="0" smtClean="0"/>
              <a:t>19</a:t>
            </a:r>
            <a:r>
              <a:rPr lang="en-US" altLang="zh-TW" dirty="0" smtClean="0"/>
              <a:t>(x) </a:t>
            </a:r>
            <a:r>
              <a:rPr lang="en-US" altLang="zh-TW" dirty="0" smtClean="0">
                <a:sym typeface="Symbol" pitchFamily="18" charset="2"/>
              </a:rPr>
              <a:t></a:t>
            </a:r>
            <a:r>
              <a:rPr lang="en-US" altLang="zh-TW" dirty="0" smtClean="0"/>
              <a:t>ROTR</a:t>
            </a:r>
            <a:r>
              <a:rPr lang="en-US" altLang="zh-TW" baseline="30000" dirty="0" smtClean="0"/>
              <a:t>61</a:t>
            </a:r>
            <a:r>
              <a:rPr lang="en-US" altLang="zh-TW" dirty="0" smtClean="0"/>
              <a:t>(x) </a:t>
            </a:r>
            <a:r>
              <a:rPr lang="en-US" altLang="zh-TW" dirty="0" smtClean="0">
                <a:sym typeface="Symbol" pitchFamily="18" charset="2"/>
              </a:rPr>
              <a:t></a:t>
            </a:r>
            <a:r>
              <a:rPr lang="en-US" altLang="zh-TW" dirty="0" smtClean="0"/>
              <a:t>SHR</a:t>
            </a:r>
            <a:r>
              <a:rPr lang="en-US" altLang="zh-TW" baseline="30000" dirty="0" smtClean="0"/>
              <a:t>6</a:t>
            </a:r>
            <a:r>
              <a:rPr lang="en-US" altLang="zh-TW" dirty="0" smtClean="0"/>
              <a:t>(x)</a:t>
            </a:r>
            <a:endParaRPr lang="en-US" altLang="zh-TW" dirty="0" smtClean="0">
              <a:sym typeface="Symbol" pitchFamily="18" charset="2"/>
            </a:endParaRPr>
          </a:p>
          <a:p>
            <a:pPr>
              <a:spcBef>
                <a:spcPct val="30000"/>
              </a:spcBef>
            </a:pPr>
            <a:endParaRPr lang="en-US" altLang="zh-TW" dirty="0" smtClean="0">
              <a:sym typeface="Symbol" pitchFamily="18" charset="2"/>
            </a:endParaRPr>
          </a:p>
          <a:p>
            <a:pPr>
              <a:spcBef>
                <a:spcPct val="30000"/>
              </a:spcBef>
            </a:pPr>
            <a:endParaRPr lang="en-US" altLang="zh-TW" dirty="0" smtClean="0">
              <a:sym typeface="Symbol" pitchFamily="18" charset="2"/>
            </a:endParaRPr>
          </a:p>
        </p:txBody>
      </p:sp>
      <p:graphicFrame>
        <p:nvGraphicFramePr>
          <p:cNvPr id="45060" name="Object 4"/>
          <p:cNvGraphicFramePr>
            <a:graphicFrameLocks noGrp="1" noChangeAspect="1"/>
          </p:cNvGraphicFramePr>
          <p:nvPr>
            <p:ph sz="quarter" idx="2"/>
          </p:nvPr>
        </p:nvGraphicFramePr>
        <p:xfrm>
          <a:off x="1187450" y="2997200"/>
          <a:ext cx="936625" cy="615950"/>
        </p:xfrm>
        <a:graphic>
          <a:graphicData uri="http://schemas.openxmlformats.org/presentationml/2006/ole">
            <mc:AlternateContent xmlns:mc="http://schemas.openxmlformats.org/markup-compatibility/2006">
              <mc:Choice xmlns:v="urn:schemas-microsoft-com:vml" Requires="v">
                <p:oleObj spid="_x0000_s45110" name="方程式" r:id="rId3" imgW="444307" imgH="291973" progId="Equation.3">
                  <p:embed/>
                </p:oleObj>
              </mc:Choice>
              <mc:Fallback>
                <p:oleObj name="方程式" r:id="rId3" imgW="444307" imgH="291973"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2997200"/>
                        <a:ext cx="936625" cy="61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1" name="Object 6"/>
          <p:cNvGraphicFramePr>
            <a:graphicFrameLocks noGrp="1" noChangeAspect="1"/>
          </p:cNvGraphicFramePr>
          <p:nvPr>
            <p:ph sz="quarter" idx="3"/>
          </p:nvPr>
        </p:nvGraphicFramePr>
        <p:xfrm>
          <a:off x="1187450" y="3621088"/>
          <a:ext cx="936625" cy="635000"/>
        </p:xfrm>
        <a:graphic>
          <a:graphicData uri="http://schemas.openxmlformats.org/presentationml/2006/ole">
            <mc:AlternateContent xmlns:mc="http://schemas.openxmlformats.org/markup-compatibility/2006">
              <mc:Choice xmlns:v="urn:schemas-microsoft-com:vml" Requires="v">
                <p:oleObj spid="_x0000_s45111" name="方程式" r:id="rId5" imgW="431613" imgH="291973" progId="Equation.3">
                  <p:embed/>
                </p:oleObj>
              </mc:Choice>
              <mc:Fallback>
                <p:oleObj name="方程式" r:id="rId5" imgW="431613" imgH="291973"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3621088"/>
                        <a:ext cx="936625"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zh-TW" smtClean="0"/>
              <a:t>SHA-512 </a:t>
            </a:r>
            <a:r>
              <a:rPr lang="en-AU" altLang="zh-TW" smtClean="0"/>
              <a:t>round function</a:t>
            </a:r>
          </a:p>
        </p:txBody>
      </p:sp>
      <p:pic>
        <p:nvPicPr>
          <p:cNvPr id="46083"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55650" y="2060575"/>
            <a:ext cx="7993063" cy="3744913"/>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SHA-3</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37147762"/>
              </p:ext>
            </p:extLst>
          </p:nvPr>
        </p:nvGraphicFramePr>
        <p:xfrm>
          <a:off x="304800" y="1417321"/>
          <a:ext cx="8610599" cy="4876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02150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Sponge Construction</a:t>
            </a:r>
          </a:p>
        </p:txBody>
      </p:sp>
      <p:sp>
        <p:nvSpPr>
          <p:cNvPr id="3" name="Content Placeholder 2"/>
          <p:cNvSpPr>
            <a:spLocks noGrp="1"/>
          </p:cNvSpPr>
          <p:nvPr>
            <p:ph idx="1"/>
          </p:nvPr>
        </p:nvSpPr>
        <p:spPr/>
        <p:txBody>
          <a:bodyPr>
            <a:normAutofit fontScale="77500" lnSpcReduction="20000"/>
          </a:bodyPr>
          <a:lstStyle/>
          <a:p>
            <a:r>
              <a:rPr lang="en-US" dirty="0" smtClean="0"/>
              <a:t>Underlying structure of SHA-3 is a scheme referred to by its designers as a </a:t>
            </a:r>
            <a:r>
              <a:rPr lang="en-US" i="1" dirty="0" smtClean="0"/>
              <a:t>sponge construction</a:t>
            </a:r>
          </a:p>
          <a:p>
            <a:r>
              <a:rPr lang="en-US" dirty="0" smtClean="0"/>
              <a:t>Takes an input message and partitions it into fixed-size blocks</a:t>
            </a:r>
          </a:p>
          <a:p>
            <a:r>
              <a:rPr lang="en-US" dirty="0" smtClean="0"/>
              <a:t>Each block is processed in turn with the output of each iteration fed into the next iteration, finally producing an output block</a:t>
            </a:r>
          </a:p>
          <a:p>
            <a:r>
              <a:rPr lang="en-US" dirty="0" smtClean="0"/>
              <a:t> The sponge function is defined by three parameters:</a:t>
            </a:r>
          </a:p>
          <a:p>
            <a:pPr lvl="1"/>
            <a:r>
              <a:rPr lang="en-US" dirty="0" smtClean="0"/>
              <a:t>f =  the internal function used to process each input block</a:t>
            </a:r>
          </a:p>
          <a:p>
            <a:pPr lvl="1"/>
            <a:r>
              <a:rPr lang="en-US" dirty="0" smtClean="0"/>
              <a:t>r =  the size in bits of the input blocks, called the </a:t>
            </a:r>
            <a:r>
              <a:rPr lang="en-US" i="1" dirty="0" smtClean="0"/>
              <a:t>bitrate</a:t>
            </a:r>
          </a:p>
          <a:p>
            <a:pPr lvl="1"/>
            <a:r>
              <a:rPr lang="en-US" dirty="0" smtClean="0"/>
              <a:t>pad =  the padding algorithm</a:t>
            </a:r>
          </a:p>
        </p:txBody>
      </p:sp>
      <p:pic>
        <p:nvPicPr>
          <p:cNvPr id="4" name="Picture 3"/>
          <p:cNvPicPr>
            <a:picLocks noChangeAspect="1"/>
          </p:cNvPicPr>
          <p:nvPr/>
        </p:nvPicPr>
        <p:blipFill>
          <a:blip r:embed="rId3"/>
          <a:stretch>
            <a:fillRect/>
          </a:stretch>
        </p:blipFill>
        <p:spPr>
          <a:xfrm rot="20541565">
            <a:off x="7464019" y="5098439"/>
            <a:ext cx="1384300" cy="1196951"/>
          </a:xfrm>
          <a:prstGeom prst="rect">
            <a:avLst/>
          </a:prstGeom>
        </p:spPr>
      </p:pic>
    </p:spTree>
    <p:extLst>
      <p:ext uri="{BB962C8B-B14F-4D97-AF65-F5344CB8AC3E}">
        <p14:creationId xmlns:p14="http://schemas.microsoft.com/office/powerpoint/2010/main" val="12353863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bwMode="auto">
          <a:xfrm>
            <a:off x="0" y="0"/>
            <a:ext cx="9144000" cy="6858001"/>
          </a:xfrm>
          <a:prstGeom prst="rect">
            <a:avLst/>
          </a:prstGeom>
          <a:solidFill>
            <a:schemeClr val="accent3"/>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chemeClr val="tx1"/>
              </a:solidFill>
              <a:effectLst/>
              <a:latin typeface="Times New Roman" charset="0"/>
              <a:ea typeface="新細明體" charset="-120"/>
            </a:endParaRPr>
          </a:p>
        </p:txBody>
      </p:sp>
      <p:pic>
        <p:nvPicPr>
          <p:cNvPr id="4" name="Picture 3" descr="f14.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9412" t="8182" r="2353" b="30000"/>
              <a:stretch>
                <a:fillRect/>
              </a:stretch>
            </p:blipFill>
          </mc:Choice>
          <mc:Fallback>
            <p:blipFill>
              <a:blip r:embed="rId4"/>
              <a:srcRect l="9412" t="8182" r="2353" b="30000"/>
              <a:stretch>
                <a:fillRect/>
              </a:stretch>
            </p:blipFill>
          </mc:Fallback>
        </mc:AlternateContent>
        <p:spPr>
          <a:xfrm>
            <a:off x="914399" y="1"/>
            <a:ext cx="7563823" cy="6858000"/>
          </a:xfrm>
          <a:prstGeom prst="rect">
            <a:avLst/>
          </a:prstGeom>
        </p:spPr>
      </p:pic>
    </p:spTree>
    <p:extLst>
      <p:ext uri="{BB962C8B-B14F-4D97-AF65-F5344CB8AC3E}">
        <p14:creationId xmlns:p14="http://schemas.microsoft.com/office/powerpoint/2010/main" val="30075871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bwMode="auto">
          <a:xfrm>
            <a:off x="0" y="0"/>
            <a:ext cx="9144000" cy="6858001"/>
          </a:xfrm>
          <a:prstGeom prst="rect">
            <a:avLst/>
          </a:prstGeom>
          <a:solidFill>
            <a:schemeClr val="accent3"/>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chemeClr val="tx1"/>
              </a:solidFill>
              <a:effectLst/>
              <a:latin typeface="Times New Roman" charset="0"/>
              <a:ea typeface="新細明體" charset="-120"/>
            </a:endParaRPr>
          </a:p>
        </p:txBody>
      </p:sp>
      <p:pic>
        <p:nvPicPr>
          <p:cNvPr id="2" name="Picture 1" descr="f15.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5882" t="3636" r="3529" b="9091"/>
              <a:stretch>
                <a:fillRect/>
              </a:stretch>
            </p:blipFill>
          </mc:Choice>
          <mc:Fallback>
            <p:blipFill>
              <a:blip r:embed="rId4"/>
              <a:srcRect l="5882" t="3636" r="3529" b="9091"/>
              <a:stretch>
                <a:fillRect/>
              </a:stretch>
            </p:blipFill>
          </mc:Fallback>
        </mc:AlternateContent>
        <p:spPr>
          <a:xfrm>
            <a:off x="1734019" y="0"/>
            <a:ext cx="5500659" cy="6858000"/>
          </a:xfrm>
          <a:prstGeom prst="rect">
            <a:avLst/>
          </a:prstGeom>
        </p:spPr>
      </p:pic>
    </p:spTree>
    <p:extLst>
      <p:ext uri="{BB962C8B-B14F-4D97-AF65-F5344CB8AC3E}">
        <p14:creationId xmlns:p14="http://schemas.microsoft.com/office/powerpoint/2010/main" val="24010867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r="15031"/>
              <a:stretch>
                <a:fillRect/>
              </a:stretch>
            </p:blipFill>
          </mc:Choice>
          <mc:Fallback>
            <p:blipFill>
              <a:blip r:embed="rId4"/>
              <a:srcRect r="15031"/>
              <a:stretch>
                <a:fillRect/>
              </a:stretch>
            </p:blipFill>
          </mc:Fallback>
        </mc:AlternateContent>
        <p:spPr>
          <a:xfrm>
            <a:off x="1173480" y="1671430"/>
            <a:ext cx="6797040" cy="4342080"/>
          </a:xfrm>
          <a:prstGeom prst="rect">
            <a:avLst/>
          </a:prstGeom>
        </p:spPr>
      </p:pic>
      <p:sp>
        <p:nvSpPr>
          <p:cNvPr id="3" name="Rectangle 2"/>
          <p:cNvSpPr/>
          <p:nvPr/>
        </p:nvSpPr>
        <p:spPr>
          <a:xfrm>
            <a:off x="0" y="1"/>
            <a:ext cx="9144000" cy="1384995"/>
          </a:xfrm>
          <a:prstGeom prst="rect">
            <a:avLst/>
          </a:prstGeom>
        </p:spPr>
        <p:txBody>
          <a:bodyPr wrap="square">
            <a:spAutoFit/>
          </a:bodyPr>
          <a:lstStyle/>
          <a:p>
            <a:pPr algn="ctr"/>
            <a:r>
              <a:rPr lang="en-US" sz="4800" dirty="0">
                <a:solidFill>
                  <a:schemeClr val="tx2"/>
                </a:solidFill>
                <a:latin typeface="+mn-lt"/>
                <a:ea typeface="ＭＳ Ｐゴシック" pitchFamily="-84" charset="-128"/>
                <a:cs typeface="ＭＳ Ｐゴシック" pitchFamily="-84" charset="-128"/>
              </a:rPr>
              <a:t>Table 11.5 </a:t>
            </a:r>
            <a:r>
              <a:rPr lang="en-US" sz="4800" dirty="0" smtClean="0">
                <a:solidFill>
                  <a:schemeClr val="tx2"/>
                </a:solidFill>
                <a:latin typeface="+mn-lt"/>
                <a:ea typeface="ＭＳ Ｐゴシック" pitchFamily="-84" charset="-128"/>
                <a:cs typeface="ＭＳ Ｐゴシック" pitchFamily="-84" charset="-128"/>
              </a:rPr>
              <a:t> </a:t>
            </a:r>
          </a:p>
          <a:p>
            <a:pPr algn="ctr"/>
            <a:r>
              <a:rPr lang="en-US" sz="3600" dirty="0" smtClean="0">
                <a:solidFill>
                  <a:schemeClr val="tx2"/>
                </a:solidFill>
                <a:latin typeface="+mn-lt"/>
                <a:ea typeface="ＭＳ Ｐゴシック" pitchFamily="-84" charset="-128"/>
                <a:cs typeface="ＭＳ Ｐゴシック" pitchFamily="-84" charset="-128"/>
              </a:rPr>
              <a:t>SHA</a:t>
            </a:r>
            <a:r>
              <a:rPr lang="en-US" sz="3600" dirty="0">
                <a:solidFill>
                  <a:schemeClr val="tx2"/>
                </a:solidFill>
                <a:latin typeface="+mn-lt"/>
                <a:ea typeface="ＭＳ Ｐゴシック" pitchFamily="-84" charset="-128"/>
                <a:cs typeface="ＭＳ Ｐゴシック" pitchFamily="-84" charset="-128"/>
              </a:rPr>
              <a:t>-3 Parameters </a:t>
            </a:r>
          </a:p>
        </p:txBody>
      </p:sp>
    </p:spTree>
    <p:extLst>
      <p:ext uri="{BB962C8B-B14F-4D97-AF65-F5344CB8AC3E}">
        <p14:creationId xmlns:p14="http://schemas.microsoft.com/office/powerpoint/2010/main" val="18516743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bwMode="auto">
          <a:xfrm>
            <a:off x="0" y="0"/>
            <a:ext cx="9144000" cy="6858001"/>
          </a:xfrm>
          <a:prstGeom prst="rect">
            <a:avLst/>
          </a:prstGeom>
          <a:solidFill>
            <a:schemeClr val="accent3"/>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chemeClr val="tx1"/>
              </a:solidFill>
              <a:effectLst/>
              <a:latin typeface="Times New Roman" charset="0"/>
              <a:ea typeface="新細明體" charset="-120"/>
            </a:endParaRPr>
          </a:p>
        </p:txBody>
      </p:sp>
      <p:pic>
        <p:nvPicPr>
          <p:cNvPr id="2" name="Picture 1" descr="f16.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2353" t="12727" r="4706" b="36364"/>
              <a:stretch>
                <a:fillRect/>
              </a:stretch>
            </p:blipFill>
          </mc:Choice>
          <mc:Fallback>
            <p:blipFill>
              <a:blip r:embed="rId4"/>
              <a:srcRect l="2353" t="12727" r="4706" b="36364"/>
              <a:stretch>
                <a:fillRect/>
              </a:stretch>
            </p:blipFill>
          </mc:Fallback>
        </mc:AlternateContent>
        <p:spPr>
          <a:xfrm>
            <a:off x="0" y="242110"/>
            <a:ext cx="9144000" cy="6481849"/>
          </a:xfrm>
          <a:prstGeom prst="rect">
            <a:avLst/>
          </a:prstGeom>
        </p:spPr>
      </p:pic>
    </p:spTree>
    <p:extLst>
      <p:ext uri="{BB962C8B-B14F-4D97-AF65-F5344CB8AC3E}">
        <p14:creationId xmlns:p14="http://schemas.microsoft.com/office/powerpoint/2010/main" val="3102883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bwMode="auto">
          <a:xfrm>
            <a:off x="0" y="0"/>
            <a:ext cx="9144000" cy="6858001"/>
          </a:xfrm>
          <a:prstGeom prst="rect">
            <a:avLst/>
          </a:prstGeom>
          <a:solidFill>
            <a:schemeClr val="accent3"/>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chemeClr val="tx1"/>
              </a:solidFill>
              <a:effectLst/>
              <a:latin typeface="Times New Roman" charset="0"/>
              <a:ea typeface="新細明體" charset="-120"/>
            </a:endParaRPr>
          </a:p>
        </p:txBody>
      </p:sp>
      <p:pic>
        <p:nvPicPr>
          <p:cNvPr id="2" name="Picture 1" descr="f17.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20000" t="1818" r="16471" b="1818"/>
              <a:stretch>
                <a:fillRect/>
              </a:stretch>
            </p:blipFill>
          </mc:Choice>
          <mc:Fallback>
            <p:blipFill>
              <a:blip r:embed="rId4"/>
              <a:srcRect l="20000" t="1818" r="16471" b="1818"/>
              <a:stretch>
                <a:fillRect/>
              </a:stretch>
            </p:blipFill>
          </mc:Fallback>
        </mc:AlternateContent>
        <p:spPr>
          <a:xfrm>
            <a:off x="5105400" y="0"/>
            <a:ext cx="3493686" cy="6858000"/>
          </a:xfrm>
          <a:prstGeom prst="rect">
            <a:avLst/>
          </a:prstGeom>
        </p:spPr>
      </p:pic>
      <p:sp>
        <p:nvSpPr>
          <p:cNvPr id="3" name="Title 2"/>
          <p:cNvSpPr>
            <a:spLocks noGrp="1"/>
          </p:cNvSpPr>
          <p:nvPr>
            <p:ph type="title"/>
          </p:nvPr>
        </p:nvSpPr>
        <p:spPr>
          <a:xfrm>
            <a:off x="381000" y="609600"/>
            <a:ext cx="3612776" cy="2590800"/>
          </a:xfrm>
        </p:spPr>
        <p:txBody>
          <a:bodyPr/>
          <a:lstStyle/>
          <a:p>
            <a:r>
              <a:rPr lang="en-US" dirty="0" smtClean="0"/>
              <a:t>SHA-3 </a:t>
            </a:r>
            <a:br>
              <a:rPr lang="en-US" dirty="0" smtClean="0"/>
            </a:br>
            <a:r>
              <a:rPr lang="en-US" dirty="0" smtClean="0"/>
              <a:t>Iteration Function </a:t>
            </a:r>
            <a:r>
              <a:rPr lang="en-US" i="1" dirty="0" smtClean="0"/>
              <a:t>f</a:t>
            </a:r>
            <a:endParaRPr lang="en-US" dirty="0"/>
          </a:p>
        </p:txBody>
      </p:sp>
    </p:spTree>
    <p:extLst>
      <p:ext uri="{BB962C8B-B14F-4D97-AF65-F5344CB8AC3E}">
        <p14:creationId xmlns:p14="http://schemas.microsoft.com/office/powerpoint/2010/main" val="29441305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bwMode="auto">
          <a:xfrm>
            <a:off x="0" y="0"/>
            <a:ext cx="9144000" cy="6858001"/>
          </a:xfrm>
          <a:prstGeom prst="rect">
            <a:avLst/>
          </a:prstGeom>
          <a:solidFill>
            <a:schemeClr val="accent3"/>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chemeClr val="tx1"/>
              </a:solidFill>
              <a:effectLst/>
              <a:latin typeface="Times New Roman" charset="0"/>
              <a:ea typeface="新細明體" charset="-120"/>
            </a:endParaRPr>
          </a:p>
        </p:txBody>
      </p:sp>
      <p:pic>
        <p:nvPicPr>
          <p:cNvPr id="5" name="Picture 4"/>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2667000" y="95250"/>
            <a:ext cx="6170204" cy="6762750"/>
          </a:xfrm>
          <a:prstGeom prst="rect">
            <a:avLst/>
          </a:prstGeom>
        </p:spPr>
      </p:pic>
      <p:sp>
        <p:nvSpPr>
          <p:cNvPr id="6" name="Rectangle 5"/>
          <p:cNvSpPr/>
          <p:nvPr/>
        </p:nvSpPr>
        <p:spPr>
          <a:xfrm>
            <a:off x="381000" y="838200"/>
            <a:ext cx="2286000" cy="4247317"/>
          </a:xfrm>
          <a:prstGeom prst="rect">
            <a:avLst/>
          </a:prstGeom>
        </p:spPr>
        <p:txBody>
          <a:bodyPr wrap="square">
            <a:spAutoFit/>
          </a:bodyPr>
          <a:lstStyle/>
          <a:p>
            <a:pPr algn="ctr"/>
            <a:r>
              <a:rPr lang="en-US" sz="5400" dirty="0">
                <a:solidFill>
                  <a:schemeClr val="tx2"/>
                </a:solidFill>
                <a:latin typeface="+mn-lt"/>
                <a:ea typeface="ＭＳ Ｐゴシック" pitchFamily="-84" charset="-128"/>
                <a:cs typeface="ＭＳ Ｐゴシック" pitchFamily="-84" charset="-128"/>
              </a:rPr>
              <a:t>Table 11.6  </a:t>
            </a:r>
          </a:p>
          <a:p>
            <a:pPr algn="ctr"/>
            <a:endParaRPr lang="en-US" sz="5400" dirty="0">
              <a:solidFill>
                <a:schemeClr val="tx2"/>
              </a:solidFill>
              <a:latin typeface="+mn-lt"/>
              <a:ea typeface="ＭＳ Ｐゴシック" pitchFamily="-84" charset="-128"/>
              <a:cs typeface="ＭＳ Ｐゴシック" pitchFamily="-84" charset="-128"/>
            </a:endParaRPr>
          </a:p>
          <a:p>
            <a:pPr algn="ctr"/>
            <a:r>
              <a:rPr lang="en-US" sz="3600" dirty="0">
                <a:solidFill>
                  <a:schemeClr val="tx2"/>
                </a:solidFill>
                <a:latin typeface="+mn-lt"/>
                <a:ea typeface="ＭＳ Ｐゴシック" pitchFamily="-84" charset="-128"/>
                <a:cs typeface="ＭＳ Ｐゴシック" pitchFamily="-84" charset="-128"/>
              </a:rPr>
              <a:t>Step Functions </a:t>
            </a:r>
          </a:p>
          <a:p>
            <a:pPr algn="ctr"/>
            <a:r>
              <a:rPr lang="en-US" sz="3600" dirty="0">
                <a:solidFill>
                  <a:schemeClr val="tx2"/>
                </a:solidFill>
                <a:latin typeface="+mn-lt"/>
                <a:ea typeface="ＭＳ Ｐゴシック" pitchFamily="-84" charset="-128"/>
                <a:cs typeface="ＭＳ Ｐゴシック" pitchFamily="-84" charset="-128"/>
              </a:rPr>
              <a:t>in SHA-3 </a:t>
            </a:r>
          </a:p>
        </p:txBody>
      </p:sp>
    </p:spTree>
    <p:extLst>
      <p:ext uri="{BB962C8B-B14F-4D97-AF65-F5344CB8AC3E}">
        <p14:creationId xmlns:p14="http://schemas.microsoft.com/office/powerpoint/2010/main" val="15382280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bwMode="auto">
          <a:xfrm>
            <a:off x="0" y="0"/>
            <a:ext cx="9144000" cy="6858001"/>
          </a:xfrm>
          <a:prstGeom prst="rect">
            <a:avLst/>
          </a:prstGeom>
          <a:solidFill>
            <a:schemeClr val="accent3"/>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chemeClr val="tx1"/>
              </a:solidFill>
              <a:effectLst/>
              <a:latin typeface="Times New Roman" charset="0"/>
              <a:ea typeface="新細明體" charset="-120"/>
            </a:endParaRPr>
          </a:p>
        </p:txBody>
      </p:sp>
      <p:pic>
        <p:nvPicPr>
          <p:cNvPr id="2" name="Picture 1" descr="f18.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7059" t="3636" r="4706" b="20000"/>
              <a:stretch>
                <a:fillRect/>
              </a:stretch>
            </p:blipFill>
          </mc:Choice>
          <mc:Fallback>
            <p:blipFill>
              <a:blip r:embed="rId4"/>
              <a:srcRect l="7059" t="3636" r="4706" b="20000"/>
              <a:stretch>
                <a:fillRect/>
              </a:stretch>
            </p:blipFill>
          </mc:Fallback>
        </mc:AlternateContent>
        <p:spPr>
          <a:xfrm>
            <a:off x="1447800" y="0"/>
            <a:ext cx="6123126" cy="6858000"/>
          </a:xfrm>
          <a:prstGeom prst="rect">
            <a:avLst/>
          </a:prstGeom>
        </p:spPr>
      </p:pic>
      <mc:AlternateContent xmlns:mc="http://schemas.openxmlformats.org/markup-compatibility/2006" xmlns:a14="http://schemas.microsoft.com/office/drawing/2010/main">
        <mc:Choice Requires="a14">
          <p:sp>
            <p:nvSpPr>
              <p:cNvPr id="4" name="文字方塊 3"/>
              <p:cNvSpPr txBox="1"/>
              <p:nvPr/>
            </p:nvSpPr>
            <p:spPr>
              <a:xfrm>
                <a:off x="1325880" y="2865120"/>
                <a:ext cx="7010400" cy="438903"/>
              </a:xfrm>
              <a:prstGeom prst="rect">
                <a:avLst/>
              </a:prstGeom>
              <a:noFill/>
            </p:spPr>
            <p:txBody>
              <a:bodyPr wrap="square" rtlCol="0">
                <a:spAutoFit/>
              </a:bodyPr>
              <a:lstStyle/>
              <a:p>
                <a:r>
                  <a:rPr lang="en-US" altLang="zh-TW" dirty="0" smtClean="0">
                    <a:solidFill>
                      <a:schemeClr val="accent2"/>
                    </a:solidFill>
                    <a:latin typeface="Symbol" panose="05050102010706020507" pitchFamily="18" charset="2"/>
                  </a:rPr>
                  <a:t>q</a:t>
                </a:r>
                <a:r>
                  <a:rPr lang="en-US" altLang="zh-TW" dirty="0" smtClean="0">
                    <a:solidFill>
                      <a:schemeClr val="accent2"/>
                    </a:solidFill>
                  </a:rPr>
                  <a:t>:a[x,y,z]</a:t>
                </a:r>
                <a:r>
                  <a:rPr lang="en-US" altLang="zh-TW" dirty="0" smtClean="0">
                    <a:solidFill>
                      <a:schemeClr val="accent2"/>
                    </a:solidFill>
                    <a:sym typeface="Symbol"/>
                  </a:rPr>
                  <a:t></a:t>
                </a:r>
                <a:r>
                  <a:rPr lang="en-US" altLang="zh-TW" dirty="0" smtClean="0">
                    <a:solidFill>
                      <a:schemeClr val="accent2"/>
                    </a:solidFill>
                  </a:rPr>
                  <a:t>a[x,y,z]</a:t>
                </a:r>
                <a:r>
                  <a:rPr lang="en-US" altLang="zh-TW" dirty="0" smtClean="0">
                    <a:solidFill>
                      <a:schemeClr val="accent2"/>
                    </a:solidFill>
                    <a:sym typeface="Symbol"/>
                  </a:rPr>
                  <a:t></a:t>
                </a:r>
                <a14:m>
                  <m:oMath xmlns:m="http://schemas.openxmlformats.org/officeDocument/2006/math">
                    <m:nary>
                      <m:naryPr>
                        <m:chr m:val="∑"/>
                        <m:limLoc m:val="subSup"/>
                        <m:ctrlPr>
                          <a:rPr lang="en-US" altLang="zh-TW" i="1" smtClean="0">
                            <a:solidFill>
                              <a:schemeClr val="accent2"/>
                            </a:solidFill>
                            <a:latin typeface="Cambria Math"/>
                          </a:rPr>
                        </m:ctrlPr>
                      </m:naryPr>
                      <m:sub>
                        <m:r>
                          <m:rPr>
                            <m:brk m:alnAt="25"/>
                          </m:rPr>
                          <a:rPr lang="en-US" altLang="zh-TW" b="0" i="1" smtClean="0">
                            <a:solidFill>
                              <a:schemeClr val="accent2"/>
                            </a:solidFill>
                            <a:latin typeface="Cambria Math"/>
                          </a:rPr>
                          <m:t>𝑦</m:t>
                        </m:r>
                        <m:r>
                          <a:rPr lang="en-US" altLang="zh-TW" b="0" i="1" smtClean="0">
                            <a:solidFill>
                              <a:schemeClr val="accent2"/>
                            </a:solidFill>
                            <a:latin typeface="Cambria Math"/>
                          </a:rPr>
                          <m:t>=0</m:t>
                        </m:r>
                      </m:sub>
                      <m:sup>
                        <m:r>
                          <a:rPr lang="en-US" altLang="zh-TW" b="0" i="1" smtClean="0">
                            <a:solidFill>
                              <a:schemeClr val="accent2"/>
                            </a:solidFill>
                            <a:latin typeface="Cambria Math"/>
                          </a:rPr>
                          <m:t>4</m:t>
                        </m:r>
                      </m:sup>
                      <m:e>
                        <m:r>
                          <a:rPr lang="en-US" altLang="zh-TW" b="0" i="1" smtClean="0">
                            <a:solidFill>
                              <a:schemeClr val="accent2"/>
                            </a:solidFill>
                            <a:latin typeface="Cambria Math"/>
                          </a:rPr>
                          <m:t>𝑎</m:t>
                        </m:r>
                        <m:r>
                          <a:rPr lang="en-US" altLang="zh-TW" b="0" i="1" smtClean="0">
                            <a:solidFill>
                              <a:schemeClr val="accent2"/>
                            </a:solidFill>
                            <a:latin typeface="Cambria Math"/>
                          </a:rPr>
                          <m:t>[</m:t>
                        </m:r>
                        <m:r>
                          <a:rPr lang="en-US" altLang="zh-TW" b="0" i="1" smtClean="0">
                            <a:solidFill>
                              <a:schemeClr val="accent2"/>
                            </a:solidFill>
                            <a:latin typeface="Cambria Math"/>
                          </a:rPr>
                          <m:t>𝑥</m:t>
                        </m:r>
                        <m:r>
                          <a:rPr lang="en-US" altLang="zh-TW" b="0" i="1" smtClean="0">
                            <a:solidFill>
                              <a:schemeClr val="accent2"/>
                            </a:solidFill>
                            <a:latin typeface="Cambria Math"/>
                          </a:rPr>
                          <m:t>−1,</m:t>
                        </m:r>
                        <m:r>
                          <a:rPr lang="en-US" altLang="zh-TW" b="0" i="1" smtClean="0">
                            <a:solidFill>
                              <a:schemeClr val="accent2"/>
                            </a:solidFill>
                            <a:latin typeface="Cambria Math"/>
                          </a:rPr>
                          <m:t>𝑦</m:t>
                        </m:r>
                        <m:r>
                          <a:rPr lang="en-US" altLang="zh-TW" b="0" i="1" smtClean="0">
                            <a:solidFill>
                              <a:schemeClr val="accent2"/>
                            </a:solidFill>
                            <a:latin typeface="Cambria Math"/>
                          </a:rPr>
                          <m:t>,</m:t>
                        </m:r>
                        <m:r>
                          <a:rPr lang="en-US" altLang="zh-TW" b="0" i="1" smtClean="0">
                            <a:solidFill>
                              <a:schemeClr val="accent2"/>
                            </a:solidFill>
                            <a:latin typeface="Cambria Math"/>
                          </a:rPr>
                          <m:t>𝑧</m:t>
                        </m:r>
                        <m:r>
                          <a:rPr lang="en-US" altLang="zh-TW" b="0" i="1" smtClean="0">
                            <a:solidFill>
                              <a:schemeClr val="accent2"/>
                            </a:solidFill>
                            <a:latin typeface="Cambria Math"/>
                          </a:rPr>
                          <m:t>]</m:t>
                        </m:r>
                        <m:r>
                          <m:rPr>
                            <m:nor/>
                          </m:rPr>
                          <a:rPr lang="en-US" altLang="zh-TW" dirty="0">
                            <a:solidFill>
                              <a:schemeClr val="accent2"/>
                            </a:solidFill>
                            <a:sym typeface="Symbol"/>
                          </a:rPr>
                          <m:t></m:t>
                        </m:r>
                        <m:nary>
                          <m:naryPr>
                            <m:chr m:val="∑"/>
                            <m:limLoc m:val="subSup"/>
                            <m:ctrlPr>
                              <a:rPr lang="en-US" altLang="zh-TW" i="1">
                                <a:solidFill>
                                  <a:schemeClr val="accent2"/>
                                </a:solidFill>
                                <a:latin typeface="Cambria Math"/>
                              </a:rPr>
                            </m:ctrlPr>
                          </m:naryPr>
                          <m:sub>
                            <m:r>
                              <m:rPr>
                                <m:brk m:alnAt="25"/>
                              </m:rPr>
                              <a:rPr lang="en-US" altLang="zh-TW" i="1">
                                <a:solidFill>
                                  <a:schemeClr val="accent2"/>
                                </a:solidFill>
                                <a:latin typeface="Cambria Math"/>
                              </a:rPr>
                              <m:t>𝑦</m:t>
                            </m:r>
                            <m:r>
                              <a:rPr lang="en-US" altLang="zh-TW" i="1">
                                <a:solidFill>
                                  <a:schemeClr val="accent2"/>
                                </a:solidFill>
                                <a:latin typeface="Cambria Math"/>
                              </a:rPr>
                              <m:t>=0</m:t>
                            </m:r>
                          </m:sub>
                          <m:sup>
                            <m:r>
                              <a:rPr lang="en-US" altLang="zh-TW" i="1">
                                <a:solidFill>
                                  <a:schemeClr val="accent2"/>
                                </a:solidFill>
                                <a:latin typeface="Cambria Math"/>
                              </a:rPr>
                              <m:t>4</m:t>
                            </m:r>
                          </m:sup>
                          <m:e>
                            <m:r>
                              <a:rPr lang="en-US" altLang="zh-TW" i="1">
                                <a:solidFill>
                                  <a:schemeClr val="accent2"/>
                                </a:solidFill>
                                <a:latin typeface="Cambria Math"/>
                              </a:rPr>
                              <m:t>𝑎</m:t>
                            </m:r>
                            <m:r>
                              <a:rPr lang="en-US" altLang="zh-TW" i="1">
                                <a:solidFill>
                                  <a:schemeClr val="accent2"/>
                                </a:solidFill>
                                <a:latin typeface="Cambria Math"/>
                              </a:rPr>
                              <m:t>[</m:t>
                            </m:r>
                            <m:r>
                              <a:rPr lang="en-US" altLang="zh-TW" i="1">
                                <a:solidFill>
                                  <a:schemeClr val="accent2"/>
                                </a:solidFill>
                                <a:latin typeface="Cambria Math"/>
                              </a:rPr>
                              <m:t>𝑥</m:t>
                            </m:r>
                            <m:r>
                              <a:rPr lang="en-US" altLang="zh-TW" b="0" i="1" smtClean="0">
                                <a:solidFill>
                                  <a:schemeClr val="accent2"/>
                                </a:solidFill>
                                <a:latin typeface="Cambria Math"/>
                              </a:rPr>
                              <m:t>+</m:t>
                            </m:r>
                            <m:r>
                              <a:rPr lang="en-US" altLang="zh-TW" i="1">
                                <a:solidFill>
                                  <a:schemeClr val="accent2"/>
                                </a:solidFill>
                                <a:latin typeface="Cambria Math"/>
                              </a:rPr>
                              <m:t>1,</m:t>
                            </m:r>
                            <m:r>
                              <a:rPr lang="en-US" altLang="zh-TW" i="1">
                                <a:solidFill>
                                  <a:schemeClr val="accent2"/>
                                </a:solidFill>
                                <a:latin typeface="Cambria Math"/>
                              </a:rPr>
                              <m:t>𝑦</m:t>
                            </m:r>
                            <m:r>
                              <a:rPr lang="en-US" altLang="zh-TW" i="1">
                                <a:solidFill>
                                  <a:schemeClr val="accent2"/>
                                </a:solidFill>
                                <a:latin typeface="Cambria Math"/>
                              </a:rPr>
                              <m:t>,</m:t>
                            </m:r>
                            <m:r>
                              <a:rPr lang="en-US" altLang="zh-TW" i="1">
                                <a:solidFill>
                                  <a:schemeClr val="accent2"/>
                                </a:solidFill>
                                <a:latin typeface="Cambria Math"/>
                              </a:rPr>
                              <m:t>𝑧</m:t>
                            </m:r>
                            <m:r>
                              <a:rPr lang="en-US" altLang="zh-TW" b="0" i="1" smtClean="0">
                                <a:solidFill>
                                  <a:schemeClr val="accent2"/>
                                </a:solidFill>
                                <a:latin typeface="Cambria Math"/>
                              </a:rPr>
                              <m:t>−1</m:t>
                            </m:r>
                            <m:r>
                              <a:rPr lang="en-US" altLang="zh-TW" i="1">
                                <a:solidFill>
                                  <a:schemeClr val="accent2"/>
                                </a:solidFill>
                                <a:latin typeface="Cambria Math"/>
                              </a:rPr>
                              <m:t>]</m:t>
                            </m:r>
                          </m:e>
                        </m:nary>
                      </m:e>
                    </m:nary>
                  </m:oMath>
                </a14:m>
                <a:endParaRPr lang="zh-TW" altLang="en-US" dirty="0">
                  <a:solidFill>
                    <a:schemeClr val="accent2"/>
                  </a:solidFill>
                </a:endParaRPr>
              </a:p>
            </p:txBody>
          </p:sp>
        </mc:Choice>
        <mc:Fallback xmlns="">
          <p:sp>
            <p:nvSpPr>
              <p:cNvPr id="4" name="文字方塊 3"/>
              <p:cNvSpPr txBox="1">
                <a:spLocks noRot="1" noChangeAspect="1" noMove="1" noResize="1" noEditPoints="1" noAdjustHandles="1" noChangeArrowheads="1" noChangeShapeType="1" noTextEdit="1"/>
              </p:cNvSpPr>
              <p:nvPr/>
            </p:nvSpPr>
            <p:spPr>
              <a:xfrm>
                <a:off x="1325880" y="2865120"/>
                <a:ext cx="7010400" cy="438903"/>
              </a:xfrm>
              <a:prstGeom prst="rect">
                <a:avLst/>
              </a:prstGeom>
              <a:blipFill rotWithShape="1">
                <a:blip r:embed="rId5"/>
                <a:stretch>
                  <a:fillRect l="-957" t="-109722" b="-161111"/>
                </a:stretch>
              </a:blipFill>
            </p:spPr>
            <p:txBody>
              <a:bodyPr/>
              <a:lstStyle/>
              <a:p>
                <a:r>
                  <a:rPr lang="zh-TW" altLang="en-US">
                    <a:noFill/>
                  </a:rPr>
                  <a:t> </a:t>
                </a:r>
              </a:p>
            </p:txBody>
          </p:sp>
        </mc:Fallback>
      </mc:AlternateContent>
      <p:sp>
        <p:nvSpPr>
          <p:cNvPr id="5" name="文字方塊 4"/>
          <p:cNvSpPr txBox="1"/>
          <p:nvPr/>
        </p:nvSpPr>
        <p:spPr>
          <a:xfrm>
            <a:off x="2499360" y="6004560"/>
            <a:ext cx="5669280" cy="400110"/>
          </a:xfrm>
          <a:prstGeom prst="rect">
            <a:avLst/>
          </a:prstGeom>
          <a:noFill/>
        </p:spPr>
        <p:txBody>
          <a:bodyPr wrap="square" rtlCol="0">
            <a:spAutoFit/>
          </a:bodyPr>
          <a:lstStyle/>
          <a:p>
            <a:r>
              <a:rPr lang="en-US" altLang="zh-TW" dirty="0" smtClean="0">
                <a:solidFill>
                  <a:schemeClr val="accent2"/>
                </a:solidFill>
                <a:latin typeface="Symbol" panose="05050102010706020507" pitchFamily="18" charset="2"/>
              </a:rPr>
              <a:t>c</a:t>
            </a:r>
            <a:r>
              <a:rPr lang="en-US" altLang="zh-TW" dirty="0" smtClean="0">
                <a:solidFill>
                  <a:schemeClr val="accent2"/>
                </a:solidFill>
              </a:rPr>
              <a:t>:a[x]</a:t>
            </a:r>
            <a:r>
              <a:rPr lang="en-US" altLang="zh-TW" dirty="0">
                <a:solidFill>
                  <a:schemeClr val="accent2"/>
                </a:solidFill>
                <a:sym typeface="Symbol"/>
              </a:rPr>
              <a:t>  </a:t>
            </a:r>
            <a:r>
              <a:rPr lang="en-US" altLang="zh-TW" dirty="0" smtClean="0">
                <a:solidFill>
                  <a:schemeClr val="accent2"/>
                </a:solidFill>
              </a:rPr>
              <a:t>a[x]</a:t>
            </a:r>
            <a:r>
              <a:rPr lang="en-US" altLang="zh-TW" dirty="0">
                <a:solidFill>
                  <a:schemeClr val="accent2"/>
                </a:solidFill>
                <a:sym typeface="Symbol"/>
              </a:rPr>
              <a:t> </a:t>
            </a:r>
            <a:r>
              <a:rPr lang="en-US" altLang="zh-TW" dirty="0" smtClean="0">
                <a:solidFill>
                  <a:schemeClr val="accent2"/>
                </a:solidFill>
              </a:rPr>
              <a:t>((a[x+1]</a:t>
            </a:r>
            <a:r>
              <a:rPr lang="en-US" altLang="zh-TW" dirty="0">
                <a:solidFill>
                  <a:schemeClr val="accent2"/>
                </a:solidFill>
                <a:sym typeface="Symbol"/>
              </a:rPr>
              <a:t>  </a:t>
            </a:r>
            <a:r>
              <a:rPr lang="en-US" altLang="zh-TW" dirty="0" smtClean="0">
                <a:solidFill>
                  <a:schemeClr val="accent2"/>
                </a:solidFill>
              </a:rPr>
              <a:t>1)</a:t>
            </a:r>
            <a:r>
              <a:rPr lang="en-US" altLang="zh-TW" dirty="0">
                <a:solidFill>
                  <a:schemeClr val="accent2"/>
                </a:solidFill>
                <a:sym typeface="Symbol"/>
              </a:rPr>
              <a:t> </a:t>
            </a:r>
            <a:r>
              <a:rPr lang="en-US" altLang="zh-TW" dirty="0" smtClean="0">
                <a:solidFill>
                  <a:schemeClr val="accent2"/>
                </a:solidFill>
                <a:sym typeface="Symbol"/>
              </a:rPr>
              <a:t> </a:t>
            </a:r>
            <a:r>
              <a:rPr lang="en-US" altLang="zh-TW" dirty="0" smtClean="0">
                <a:solidFill>
                  <a:schemeClr val="accent2"/>
                </a:solidFill>
              </a:rPr>
              <a:t>a[x+2])</a:t>
            </a:r>
            <a:endParaRPr lang="zh-TW" altLang="en-US" dirty="0">
              <a:solidFill>
                <a:schemeClr val="accent2"/>
              </a:solidFill>
            </a:endParaRPr>
          </a:p>
        </p:txBody>
      </p:sp>
    </p:spTree>
    <p:extLst>
      <p:ext uri="{BB962C8B-B14F-4D97-AF65-F5344CB8AC3E}">
        <p14:creationId xmlns:p14="http://schemas.microsoft.com/office/powerpoint/2010/main" val="23892582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Symbol" panose="05050102010706020507" pitchFamily="18" charset="2"/>
              </a:rPr>
              <a:t>r</a:t>
            </a:r>
            <a:r>
              <a:rPr lang="en-US" altLang="zh-TW" dirty="0"/>
              <a:t> step </a:t>
            </a:r>
            <a:r>
              <a:rPr lang="en-US" altLang="zh-TW" dirty="0" smtClean="0"/>
              <a:t>function</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pPr marL="0" indent="0">
                  <a:buNone/>
                </a:pPr>
                <a:r>
                  <a:rPr lang="en-US" altLang="zh-TW" dirty="0" smtClean="0">
                    <a:solidFill>
                      <a:schemeClr val="accent2"/>
                    </a:solidFill>
                    <a:latin typeface="Symbol" panose="05050102010706020507" pitchFamily="18" charset="2"/>
                  </a:rPr>
                  <a:t>r</a:t>
                </a:r>
                <a:r>
                  <a:rPr lang="en-US" altLang="zh-TW" dirty="0" smtClean="0">
                    <a:solidFill>
                      <a:schemeClr val="accent2"/>
                    </a:solidFill>
                  </a:rPr>
                  <a:t>:a[x,y,z]</a:t>
                </a:r>
                <a:r>
                  <a:rPr lang="en-US" altLang="zh-TW" dirty="0" smtClean="0">
                    <a:solidFill>
                      <a:schemeClr val="accent2"/>
                    </a:solidFill>
                    <a:sym typeface="Symbol"/>
                  </a:rPr>
                  <a:t></a:t>
                </a:r>
                <a:r>
                  <a:rPr lang="en-US" altLang="zh-TW" dirty="0" smtClean="0">
                    <a:solidFill>
                      <a:schemeClr val="accent2"/>
                    </a:solidFill>
                  </a:rPr>
                  <a:t>a[x,y,z] if x=y=0</a:t>
                </a:r>
              </a:p>
              <a:p>
                <a:pPr marL="0" indent="0">
                  <a:buNone/>
                </a:pPr>
                <a:r>
                  <a:rPr lang="en-US" altLang="zh-TW" dirty="0">
                    <a:solidFill>
                      <a:schemeClr val="accent2"/>
                    </a:solidFill>
                  </a:rPr>
                  <a:t> </a:t>
                </a:r>
                <a:r>
                  <a:rPr lang="en-US" altLang="zh-TW" dirty="0" smtClean="0">
                    <a:solidFill>
                      <a:schemeClr val="accent2"/>
                    </a:solidFill>
                  </a:rPr>
                  <a:t>  a[</a:t>
                </a:r>
                <a:r>
                  <a:rPr lang="en-US" altLang="zh-TW" dirty="0" err="1" smtClean="0">
                    <a:solidFill>
                      <a:schemeClr val="accent2"/>
                    </a:solidFill>
                  </a:rPr>
                  <a:t>x,y,z</a:t>
                </a:r>
                <a:r>
                  <a:rPr lang="en-US" altLang="zh-TW" dirty="0" smtClean="0">
                    <a:solidFill>
                      <a:schemeClr val="accent2"/>
                    </a:solidFill>
                  </a:rPr>
                  <a:t>]</a:t>
                </a:r>
                <a:r>
                  <a:rPr lang="en-US" altLang="zh-TW" dirty="0" smtClean="0">
                    <a:solidFill>
                      <a:schemeClr val="accent2"/>
                    </a:solidFill>
                    <a:sym typeface="Symbol"/>
                  </a:rPr>
                  <a:t></a:t>
                </a:r>
                <a:r>
                  <a:rPr lang="en-US" altLang="zh-TW" dirty="0" smtClean="0">
                    <a:solidFill>
                      <a:schemeClr val="accent2"/>
                    </a:solidFill>
                  </a:rPr>
                  <a:t>a[</a:t>
                </a:r>
                <a:r>
                  <a:rPr lang="en-US" altLang="zh-TW" dirty="0" err="1" smtClean="0">
                    <a:solidFill>
                      <a:schemeClr val="accent2"/>
                    </a:solidFill>
                  </a:rPr>
                  <a:t>x,y,z</a:t>
                </a:r>
                <a:r>
                  <a:rPr lang="en-US" altLang="zh-TW" dirty="0" smtClean="0">
                    <a:solidFill>
                      <a:schemeClr val="accent2"/>
                    </a:solidFill>
                  </a:rPr>
                  <a:t>-(t+1)(t+2)/2]</a:t>
                </a:r>
              </a:p>
              <a:p>
                <a:pPr marL="0" indent="0">
                  <a:buNone/>
                </a:pPr>
                <a:r>
                  <a:rPr lang="en-US" altLang="zh-TW" dirty="0"/>
                  <a:t> </a:t>
                </a:r>
                <a:r>
                  <a:rPr lang="en-US" altLang="zh-TW" dirty="0" smtClean="0"/>
                  <a:t>  </a:t>
                </a:r>
                <a14:m>
                  <m:oMath xmlns:m="http://schemas.openxmlformats.org/officeDocument/2006/math">
                    <m:d>
                      <m:dPr>
                        <m:ctrlPr>
                          <a:rPr lang="en-US" altLang="zh-TW" i="1" smtClean="0">
                            <a:latin typeface="Cambria Math"/>
                          </a:rPr>
                        </m:ctrlPr>
                      </m:dPr>
                      <m:e>
                        <m:m>
                          <m:mPr>
                            <m:mcs>
                              <m:mc>
                                <m:mcPr>
                                  <m:count m:val="1"/>
                                  <m:mcJc m:val="center"/>
                                </m:mcPr>
                              </m:mc>
                            </m:mcs>
                            <m:ctrlPr>
                              <a:rPr lang="en-US" altLang="zh-TW" i="1" smtClean="0">
                                <a:latin typeface="Cambria Math"/>
                              </a:rPr>
                            </m:ctrlPr>
                          </m:mPr>
                          <m:mr>
                            <m:e>
                              <m:r>
                                <m:rPr>
                                  <m:brk m:alnAt="7"/>
                                </m:rPr>
                                <a:rPr lang="en-US" altLang="zh-TW" b="0" i="1" smtClean="0">
                                  <a:latin typeface="Cambria Math"/>
                                </a:rPr>
                                <m:t>𝑥</m:t>
                              </m:r>
                            </m:e>
                          </m:mr>
                          <m:mr>
                            <m:e>
                              <m:r>
                                <a:rPr lang="en-US" altLang="zh-TW" b="0" i="1" smtClean="0">
                                  <a:latin typeface="Cambria Math"/>
                                </a:rPr>
                                <m:t>𝑦</m:t>
                              </m:r>
                            </m:e>
                          </m:mr>
                        </m:m>
                      </m:e>
                    </m:d>
                  </m:oMath>
                </a14:m>
                <a:r>
                  <a:rPr lang="en-US" altLang="zh-TW" dirty="0" smtClean="0"/>
                  <a:t>=</a:t>
                </a:r>
                <a14:m>
                  <m:oMath xmlns:m="http://schemas.openxmlformats.org/officeDocument/2006/math">
                    <m:sSup>
                      <m:sSupPr>
                        <m:ctrlPr>
                          <a:rPr lang="en-US" altLang="zh-TW" i="1" dirty="0" smtClean="0">
                            <a:latin typeface="Cambria Math"/>
                          </a:rPr>
                        </m:ctrlPr>
                      </m:sSupPr>
                      <m:e>
                        <m:d>
                          <m:dPr>
                            <m:ctrlPr>
                              <a:rPr lang="en-US" altLang="zh-TW" i="1" dirty="0" smtClean="0">
                                <a:latin typeface="Cambria Math"/>
                              </a:rPr>
                            </m:ctrlPr>
                          </m:dPr>
                          <m:e>
                            <m:m>
                              <m:mPr>
                                <m:mcs>
                                  <m:mc>
                                    <m:mcPr>
                                      <m:count m:val="2"/>
                                      <m:mcJc m:val="center"/>
                                    </m:mcPr>
                                  </m:mc>
                                </m:mcs>
                                <m:ctrlPr>
                                  <a:rPr lang="en-US" altLang="zh-TW" i="1" dirty="0" smtClean="0">
                                    <a:latin typeface="Cambria Math"/>
                                  </a:rPr>
                                </m:ctrlPr>
                              </m:mPr>
                              <m:mr>
                                <m:e>
                                  <m:r>
                                    <m:rPr>
                                      <m:brk m:alnAt="7"/>
                                    </m:rPr>
                                    <a:rPr lang="en-US" altLang="zh-TW" b="0" i="1" dirty="0" smtClean="0">
                                      <a:latin typeface="Cambria Math"/>
                                    </a:rPr>
                                    <m:t>0</m:t>
                                  </m:r>
                                </m:e>
                                <m:e>
                                  <m:r>
                                    <a:rPr lang="en-US" altLang="zh-TW" b="0" i="1" dirty="0" smtClean="0">
                                      <a:latin typeface="Cambria Math"/>
                                    </a:rPr>
                                    <m:t>1</m:t>
                                  </m:r>
                                </m:e>
                              </m:mr>
                              <m:mr>
                                <m:e>
                                  <m:r>
                                    <a:rPr lang="en-US" altLang="zh-TW" b="0" i="1" dirty="0" smtClean="0">
                                      <a:latin typeface="Cambria Math"/>
                                    </a:rPr>
                                    <m:t>2</m:t>
                                  </m:r>
                                </m:e>
                                <m:e>
                                  <m:r>
                                    <a:rPr lang="en-US" altLang="zh-TW" b="0" i="1" dirty="0" smtClean="0">
                                      <a:latin typeface="Cambria Math"/>
                                    </a:rPr>
                                    <m:t>3</m:t>
                                  </m:r>
                                </m:e>
                              </m:mr>
                            </m:m>
                          </m:e>
                        </m:d>
                      </m:e>
                      <m:sup>
                        <m:r>
                          <a:rPr lang="en-US" altLang="zh-TW" b="0" i="1" dirty="0" smtClean="0">
                            <a:latin typeface="Cambria Math"/>
                          </a:rPr>
                          <m:t>𝑡</m:t>
                        </m:r>
                      </m:sup>
                    </m:sSup>
                    <m:d>
                      <m:dPr>
                        <m:ctrlPr>
                          <a:rPr lang="en-US" altLang="zh-TW" i="1" dirty="0" smtClean="0">
                            <a:latin typeface="Cambria Math"/>
                          </a:rPr>
                        </m:ctrlPr>
                      </m:dPr>
                      <m:e>
                        <m:m>
                          <m:mPr>
                            <m:mcs>
                              <m:mc>
                                <m:mcPr>
                                  <m:count m:val="1"/>
                                  <m:mcJc m:val="center"/>
                                </m:mcPr>
                              </m:mc>
                            </m:mcs>
                            <m:ctrlPr>
                              <a:rPr lang="en-US" altLang="zh-TW" i="1" dirty="0" smtClean="0">
                                <a:latin typeface="Cambria Math"/>
                              </a:rPr>
                            </m:ctrlPr>
                          </m:mPr>
                          <m:mr>
                            <m:e>
                              <m:r>
                                <m:rPr>
                                  <m:brk m:alnAt="7"/>
                                </m:rPr>
                                <a:rPr lang="en-US" altLang="zh-TW" b="0" i="1" dirty="0" smtClean="0">
                                  <a:latin typeface="Cambria Math"/>
                                </a:rPr>
                                <m:t>1</m:t>
                              </m:r>
                            </m:e>
                          </m:mr>
                          <m:mr>
                            <m:e>
                              <m:r>
                                <a:rPr lang="en-US" altLang="zh-TW" b="0" i="1" dirty="0" smtClean="0">
                                  <a:latin typeface="Cambria Math"/>
                                </a:rPr>
                                <m:t>0</m:t>
                              </m:r>
                            </m:e>
                          </m:mr>
                        </m:m>
                      </m:e>
                    </m:d>
                  </m:oMath>
                </a14:m>
                <a:r>
                  <a:rPr lang="zh-TW" altLang="en-US" dirty="0" smtClean="0"/>
                  <a:t> </a:t>
                </a:r>
                <a:r>
                  <a:rPr lang="en-US" altLang="zh-TW" dirty="0" smtClean="0"/>
                  <a:t>mod 5</a:t>
                </a:r>
                <a:endParaRPr lang="zh-TW" altLang="en-US" dirty="0"/>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1">
                <a:blip r:embed="rId2"/>
                <a:stretch>
                  <a:fillRect l="-2039" t="-1926"/>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9533235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p:cNvSpPr>
            <a:spLocks noGrp="1"/>
          </p:cNvSpPr>
          <p:nvPr>
            <p:ph type="title"/>
          </p:nvPr>
        </p:nvSpPr>
        <p:spPr>
          <a:xfrm>
            <a:off x="6416040" y="723900"/>
            <a:ext cx="2362200" cy="586740"/>
          </a:xfrm>
        </p:spPr>
        <p:txBody>
          <a:bodyPr/>
          <a:lstStyle/>
          <a:p>
            <a:r>
              <a:rPr lang="en-US" altLang="zh-TW" sz="2400" b="1" dirty="0" smtClean="0"/>
              <a:t>Calculation of values and positions</a:t>
            </a:r>
            <a:endParaRPr lang="zh-TW" altLang="en-US" sz="2400" b="1" dirty="0"/>
          </a:p>
        </p:txBody>
      </p:sp>
      <p:graphicFrame>
        <p:nvGraphicFramePr>
          <p:cNvPr id="3" name="表格 2"/>
          <p:cNvGraphicFramePr>
            <a:graphicFrameLocks noGrp="1"/>
          </p:cNvGraphicFramePr>
          <p:nvPr>
            <p:extLst>
              <p:ext uri="{D42A27DB-BD31-4B8C-83A1-F6EECF244321}">
                <p14:modId xmlns:p14="http://schemas.microsoft.com/office/powerpoint/2010/main" val="1932446658"/>
              </p:ext>
            </p:extLst>
          </p:nvPr>
        </p:nvGraphicFramePr>
        <p:xfrm>
          <a:off x="68580" y="78741"/>
          <a:ext cx="6095997" cy="4480560"/>
        </p:xfrm>
        <a:graphic>
          <a:graphicData uri="http://schemas.openxmlformats.org/drawingml/2006/table">
            <a:tbl>
              <a:tblPr firstRow="1" bandRow="1">
                <a:tableStyleId>{5C22544A-7EE6-4342-B048-85BDC9FD1C3A}</a:tableStyleId>
              </a:tblPr>
              <a:tblGrid>
                <a:gridCol w="677333"/>
                <a:gridCol w="677333"/>
                <a:gridCol w="677333"/>
                <a:gridCol w="677333"/>
                <a:gridCol w="677333"/>
                <a:gridCol w="677333"/>
                <a:gridCol w="677333"/>
                <a:gridCol w="677333"/>
                <a:gridCol w="677333"/>
              </a:tblGrid>
              <a:tr h="434133">
                <a:tc>
                  <a:txBody>
                    <a:bodyPr/>
                    <a:lstStyle/>
                    <a:p>
                      <a:pPr algn="ctr"/>
                      <a:r>
                        <a:rPr lang="en-US" altLang="zh-TW" sz="1200" dirty="0" smtClean="0"/>
                        <a:t>t</a:t>
                      </a:r>
                      <a:endParaRPr lang="zh-TW" altLang="en-US" sz="1200" dirty="0"/>
                    </a:p>
                  </a:txBody>
                  <a:tcPr/>
                </a:tc>
                <a:tc>
                  <a:txBody>
                    <a:bodyPr/>
                    <a:lstStyle/>
                    <a:p>
                      <a:pPr algn="ctr"/>
                      <a:r>
                        <a:rPr lang="en-US" altLang="zh-TW" sz="1200" dirty="0" smtClean="0"/>
                        <a:t>g(t)</a:t>
                      </a:r>
                      <a:endParaRPr lang="zh-TW" altLang="en-US" sz="1200" dirty="0"/>
                    </a:p>
                  </a:txBody>
                  <a:tcPr/>
                </a:tc>
                <a:tc>
                  <a:txBody>
                    <a:bodyPr/>
                    <a:lstStyle/>
                    <a:p>
                      <a:pPr algn="ctr"/>
                      <a:r>
                        <a:rPr lang="en-US" altLang="zh-TW" sz="1200" dirty="0" smtClean="0"/>
                        <a:t>g(t) mod 64</a:t>
                      </a:r>
                      <a:endParaRPr lang="zh-TW" altLang="en-US" sz="1200" dirty="0"/>
                    </a:p>
                  </a:txBody>
                  <a:tcPr/>
                </a:tc>
                <a:tc>
                  <a:txBody>
                    <a:bodyPr/>
                    <a:lstStyle/>
                    <a:p>
                      <a:pPr algn="ctr"/>
                      <a:r>
                        <a:rPr lang="en-US" altLang="zh-TW" sz="1200" dirty="0" err="1" smtClean="0"/>
                        <a:t>x,y</a:t>
                      </a:r>
                      <a:endParaRPr lang="zh-TW" altLang="en-US" sz="1200" dirty="0"/>
                    </a:p>
                  </a:txBody>
                  <a:tcPr>
                    <a:lnR w="12700" cmpd="sng">
                      <a:noFill/>
                    </a:lnR>
                  </a:tcPr>
                </a:tc>
                <a:tc>
                  <a:txBody>
                    <a:bodyPr/>
                    <a:lstStyle/>
                    <a:p>
                      <a:pPr algn="ctr"/>
                      <a:endParaRPr lang="zh-TW" altLang="en-US" sz="1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TW" sz="1200" dirty="0" smtClean="0"/>
                        <a:t>t</a:t>
                      </a:r>
                      <a:endParaRPr lang="zh-TW" altLang="en-US" sz="1200" dirty="0"/>
                    </a:p>
                  </a:txBody>
                  <a:tcPr>
                    <a:lnL w="12700" cmpd="sng">
                      <a:noFill/>
                    </a:lnL>
                  </a:tcPr>
                </a:tc>
                <a:tc>
                  <a:txBody>
                    <a:bodyPr/>
                    <a:lstStyle/>
                    <a:p>
                      <a:pPr algn="ctr"/>
                      <a:r>
                        <a:rPr lang="en-US" altLang="zh-TW" sz="1200" dirty="0" smtClean="0"/>
                        <a:t>g(t)</a:t>
                      </a:r>
                      <a:endParaRPr lang="zh-TW" altLang="en-US" sz="1200" dirty="0"/>
                    </a:p>
                  </a:txBody>
                  <a:tcPr/>
                </a:tc>
                <a:tc>
                  <a:txBody>
                    <a:bodyPr/>
                    <a:lstStyle/>
                    <a:p>
                      <a:pPr algn="ctr"/>
                      <a:r>
                        <a:rPr lang="en-US" altLang="zh-TW" sz="1200" dirty="0" smtClean="0"/>
                        <a:t>g(t) mod 64</a:t>
                      </a:r>
                      <a:endParaRPr lang="zh-TW" altLang="en-US" sz="1200" dirty="0"/>
                    </a:p>
                  </a:txBody>
                  <a:tcPr/>
                </a:tc>
                <a:tc>
                  <a:txBody>
                    <a:bodyPr/>
                    <a:lstStyle/>
                    <a:p>
                      <a:pPr algn="ctr"/>
                      <a:r>
                        <a:rPr lang="en-US" altLang="zh-TW" sz="1200" dirty="0" err="1" smtClean="0"/>
                        <a:t>x,y</a:t>
                      </a:r>
                      <a:endParaRPr lang="zh-TW" altLang="en-US" sz="1200" dirty="0"/>
                    </a:p>
                  </a:txBody>
                  <a:tcPr/>
                </a:tc>
              </a:tr>
              <a:tr h="318364">
                <a:tc>
                  <a:txBody>
                    <a:bodyPr/>
                    <a:lstStyle/>
                    <a:p>
                      <a:pPr algn="ctr"/>
                      <a:r>
                        <a:rPr lang="en-US" altLang="zh-TW" sz="1600" dirty="0" smtClean="0"/>
                        <a:t>0</a:t>
                      </a:r>
                      <a:endParaRPr lang="zh-TW" altLang="en-US" sz="1600" dirty="0"/>
                    </a:p>
                  </a:txBody>
                  <a:tcPr/>
                </a:tc>
                <a:tc>
                  <a:txBody>
                    <a:bodyPr/>
                    <a:lstStyle/>
                    <a:p>
                      <a:pPr algn="ctr"/>
                      <a:r>
                        <a:rPr lang="en-US" altLang="zh-TW" sz="1600" dirty="0" smtClean="0"/>
                        <a:t>1</a:t>
                      </a:r>
                      <a:endParaRPr lang="zh-TW" altLang="en-US" sz="1600" dirty="0"/>
                    </a:p>
                  </a:txBody>
                  <a:tcPr/>
                </a:tc>
                <a:tc>
                  <a:txBody>
                    <a:bodyPr/>
                    <a:lstStyle/>
                    <a:p>
                      <a:pPr algn="ctr"/>
                      <a:r>
                        <a:rPr lang="en-US" altLang="zh-TW" sz="1600" dirty="0" smtClean="0"/>
                        <a:t>1</a:t>
                      </a:r>
                      <a:endParaRPr lang="zh-TW" altLang="en-US" sz="1600" dirty="0"/>
                    </a:p>
                  </a:txBody>
                  <a:tcPr/>
                </a:tc>
                <a:tc>
                  <a:txBody>
                    <a:bodyPr/>
                    <a:lstStyle/>
                    <a:p>
                      <a:pPr algn="ctr"/>
                      <a:r>
                        <a:rPr lang="en-US" altLang="zh-TW" sz="1600" dirty="0" smtClean="0"/>
                        <a:t>1,0</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12</a:t>
                      </a:r>
                      <a:endParaRPr lang="zh-TW" altLang="en-US" sz="1600" dirty="0"/>
                    </a:p>
                  </a:txBody>
                  <a:tcPr>
                    <a:lnL w="12700" cmpd="sng">
                      <a:noFill/>
                    </a:lnL>
                  </a:tcPr>
                </a:tc>
                <a:tc>
                  <a:txBody>
                    <a:bodyPr/>
                    <a:lstStyle/>
                    <a:p>
                      <a:pPr algn="ctr"/>
                      <a:r>
                        <a:rPr lang="en-US" altLang="zh-TW" sz="1600" dirty="0" smtClean="0"/>
                        <a:t>91</a:t>
                      </a:r>
                      <a:endParaRPr lang="zh-TW" altLang="en-US" sz="1600" dirty="0"/>
                    </a:p>
                  </a:txBody>
                  <a:tcPr/>
                </a:tc>
                <a:tc>
                  <a:txBody>
                    <a:bodyPr/>
                    <a:lstStyle/>
                    <a:p>
                      <a:pPr algn="ctr"/>
                      <a:r>
                        <a:rPr lang="en-US" altLang="zh-TW" sz="1600" dirty="0" smtClean="0"/>
                        <a:t>27</a:t>
                      </a:r>
                      <a:endParaRPr lang="zh-TW" altLang="en-US" sz="1600" dirty="0"/>
                    </a:p>
                  </a:txBody>
                  <a:tcPr/>
                </a:tc>
                <a:tc>
                  <a:txBody>
                    <a:bodyPr/>
                    <a:lstStyle/>
                    <a:p>
                      <a:pPr algn="ctr"/>
                      <a:r>
                        <a:rPr lang="en-US" altLang="zh-TW" sz="1600" dirty="0" smtClean="0"/>
                        <a:t>4,0</a:t>
                      </a:r>
                      <a:endParaRPr lang="zh-TW" altLang="en-US" sz="1600" dirty="0"/>
                    </a:p>
                  </a:txBody>
                  <a:tcPr/>
                </a:tc>
              </a:tr>
              <a:tr h="318364">
                <a:tc>
                  <a:txBody>
                    <a:bodyPr/>
                    <a:lstStyle/>
                    <a:p>
                      <a:pPr algn="ctr"/>
                      <a:r>
                        <a:rPr lang="en-US" altLang="zh-TW" sz="1600" dirty="0" smtClean="0"/>
                        <a:t>1</a:t>
                      </a:r>
                      <a:endParaRPr lang="zh-TW" altLang="en-US" sz="1600" dirty="0"/>
                    </a:p>
                  </a:txBody>
                  <a:tcPr/>
                </a:tc>
                <a:tc>
                  <a:txBody>
                    <a:bodyPr/>
                    <a:lstStyle/>
                    <a:p>
                      <a:pPr algn="ctr"/>
                      <a:r>
                        <a:rPr lang="en-US" altLang="zh-TW" sz="1600" dirty="0" smtClean="0"/>
                        <a:t>3</a:t>
                      </a:r>
                      <a:endParaRPr lang="zh-TW" altLang="en-US" sz="1600" dirty="0"/>
                    </a:p>
                  </a:txBody>
                  <a:tcPr/>
                </a:tc>
                <a:tc>
                  <a:txBody>
                    <a:bodyPr/>
                    <a:lstStyle/>
                    <a:p>
                      <a:pPr algn="ctr"/>
                      <a:r>
                        <a:rPr lang="en-US" altLang="zh-TW" sz="1600" dirty="0" smtClean="0"/>
                        <a:t>3</a:t>
                      </a:r>
                      <a:endParaRPr lang="zh-TW" altLang="en-US" sz="1600" dirty="0"/>
                    </a:p>
                  </a:txBody>
                  <a:tcPr/>
                </a:tc>
                <a:tc>
                  <a:txBody>
                    <a:bodyPr/>
                    <a:lstStyle/>
                    <a:p>
                      <a:pPr algn="ctr"/>
                      <a:r>
                        <a:rPr lang="en-US" altLang="zh-TW" sz="1600" dirty="0" smtClean="0"/>
                        <a:t>0,2</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13</a:t>
                      </a:r>
                      <a:endParaRPr lang="zh-TW" altLang="en-US" sz="1600" dirty="0"/>
                    </a:p>
                  </a:txBody>
                  <a:tcPr>
                    <a:lnL w="12700" cmpd="sng">
                      <a:noFill/>
                    </a:lnL>
                  </a:tcPr>
                </a:tc>
                <a:tc>
                  <a:txBody>
                    <a:bodyPr/>
                    <a:lstStyle/>
                    <a:p>
                      <a:pPr algn="ctr"/>
                      <a:r>
                        <a:rPr lang="en-US" altLang="zh-TW" sz="1600" dirty="0" smtClean="0"/>
                        <a:t>105</a:t>
                      </a:r>
                      <a:endParaRPr lang="zh-TW" altLang="en-US" sz="1600" dirty="0"/>
                    </a:p>
                  </a:txBody>
                  <a:tcPr/>
                </a:tc>
                <a:tc>
                  <a:txBody>
                    <a:bodyPr/>
                    <a:lstStyle/>
                    <a:p>
                      <a:pPr algn="ctr"/>
                      <a:r>
                        <a:rPr lang="en-US" altLang="zh-TW" sz="1600" dirty="0" smtClean="0"/>
                        <a:t>41</a:t>
                      </a:r>
                      <a:endParaRPr lang="zh-TW" altLang="en-US" sz="1600" dirty="0"/>
                    </a:p>
                  </a:txBody>
                  <a:tcPr/>
                </a:tc>
                <a:tc>
                  <a:txBody>
                    <a:bodyPr/>
                    <a:lstStyle/>
                    <a:p>
                      <a:pPr algn="ctr"/>
                      <a:r>
                        <a:rPr lang="en-US" altLang="zh-TW" sz="1600" dirty="0" smtClean="0"/>
                        <a:t>0,3</a:t>
                      </a:r>
                      <a:endParaRPr lang="zh-TW" altLang="en-US" sz="1600" dirty="0"/>
                    </a:p>
                  </a:txBody>
                  <a:tcPr/>
                </a:tc>
              </a:tr>
              <a:tr h="318364">
                <a:tc>
                  <a:txBody>
                    <a:bodyPr/>
                    <a:lstStyle/>
                    <a:p>
                      <a:pPr algn="ctr"/>
                      <a:r>
                        <a:rPr lang="en-US" altLang="zh-TW" sz="1600" dirty="0" smtClean="0"/>
                        <a:t>2</a:t>
                      </a:r>
                      <a:endParaRPr lang="zh-TW" altLang="en-US" sz="1600" dirty="0"/>
                    </a:p>
                  </a:txBody>
                  <a:tcPr/>
                </a:tc>
                <a:tc>
                  <a:txBody>
                    <a:bodyPr/>
                    <a:lstStyle/>
                    <a:p>
                      <a:pPr algn="ctr"/>
                      <a:r>
                        <a:rPr lang="en-US" altLang="zh-TW" sz="1600" dirty="0" smtClean="0"/>
                        <a:t>6</a:t>
                      </a:r>
                      <a:endParaRPr lang="zh-TW" altLang="en-US" sz="1600" dirty="0"/>
                    </a:p>
                  </a:txBody>
                  <a:tcPr/>
                </a:tc>
                <a:tc>
                  <a:txBody>
                    <a:bodyPr/>
                    <a:lstStyle/>
                    <a:p>
                      <a:pPr algn="ctr"/>
                      <a:r>
                        <a:rPr lang="en-US" altLang="zh-TW" sz="1600" dirty="0" smtClean="0"/>
                        <a:t>6</a:t>
                      </a:r>
                      <a:endParaRPr lang="zh-TW" altLang="en-US" sz="1600" dirty="0"/>
                    </a:p>
                  </a:txBody>
                  <a:tcPr/>
                </a:tc>
                <a:tc>
                  <a:txBody>
                    <a:bodyPr/>
                    <a:lstStyle/>
                    <a:p>
                      <a:pPr algn="ctr"/>
                      <a:r>
                        <a:rPr lang="en-US" altLang="zh-TW" sz="1600" dirty="0" smtClean="0"/>
                        <a:t>2,1</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14</a:t>
                      </a:r>
                      <a:endParaRPr lang="zh-TW" altLang="en-US" sz="1600" dirty="0"/>
                    </a:p>
                  </a:txBody>
                  <a:tcPr>
                    <a:lnL w="12700" cmpd="sng">
                      <a:noFill/>
                    </a:lnL>
                  </a:tcPr>
                </a:tc>
                <a:tc>
                  <a:txBody>
                    <a:bodyPr/>
                    <a:lstStyle/>
                    <a:p>
                      <a:pPr algn="ctr"/>
                      <a:r>
                        <a:rPr lang="en-US" altLang="zh-TW" sz="1600" dirty="0" smtClean="0"/>
                        <a:t>120</a:t>
                      </a:r>
                      <a:endParaRPr lang="zh-TW" altLang="en-US" sz="1600" dirty="0"/>
                    </a:p>
                  </a:txBody>
                  <a:tcPr/>
                </a:tc>
                <a:tc>
                  <a:txBody>
                    <a:bodyPr/>
                    <a:lstStyle/>
                    <a:p>
                      <a:pPr algn="ctr"/>
                      <a:r>
                        <a:rPr lang="en-US" altLang="zh-TW" sz="1600" dirty="0" smtClean="0"/>
                        <a:t>56</a:t>
                      </a:r>
                      <a:endParaRPr lang="zh-TW" altLang="en-US" sz="1600" dirty="0"/>
                    </a:p>
                  </a:txBody>
                  <a:tcPr/>
                </a:tc>
                <a:tc>
                  <a:txBody>
                    <a:bodyPr/>
                    <a:lstStyle/>
                    <a:p>
                      <a:pPr algn="ctr"/>
                      <a:r>
                        <a:rPr lang="en-US" altLang="zh-TW" sz="1600" dirty="0" smtClean="0"/>
                        <a:t>3,4</a:t>
                      </a:r>
                      <a:endParaRPr lang="zh-TW" altLang="en-US" sz="1600" dirty="0"/>
                    </a:p>
                  </a:txBody>
                  <a:tcPr/>
                </a:tc>
              </a:tr>
              <a:tr h="318364">
                <a:tc>
                  <a:txBody>
                    <a:bodyPr/>
                    <a:lstStyle/>
                    <a:p>
                      <a:pPr algn="ctr"/>
                      <a:r>
                        <a:rPr lang="en-US" altLang="zh-TW" sz="1600" dirty="0" smtClean="0"/>
                        <a:t>3</a:t>
                      </a:r>
                      <a:endParaRPr lang="zh-TW" altLang="en-US" sz="1600" dirty="0"/>
                    </a:p>
                  </a:txBody>
                  <a:tcPr/>
                </a:tc>
                <a:tc>
                  <a:txBody>
                    <a:bodyPr/>
                    <a:lstStyle/>
                    <a:p>
                      <a:pPr algn="ctr"/>
                      <a:r>
                        <a:rPr lang="en-US" altLang="zh-TW" sz="1600" dirty="0" smtClean="0"/>
                        <a:t>10</a:t>
                      </a:r>
                      <a:endParaRPr lang="zh-TW" altLang="en-US" sz="1600" dirty="0"/>
                    </a:p>
                  </a:txBody>
                  <a:tcPr/>
                </a:tc>
                <a:tc>
                  <a:txBody>
                    <a:bodyPr/>
                    <a:lstStyle/>
                    <a:p>
                      <a:pPr algn="ctr"/>
                      <a:r>
                        <a:rPr lang="en-US" altLang="zh-TW" sz="1600" dirty="0" smtClean="0"/>
                        <a:t>10</a:t>
                      </a:r>
                      <a:endParaRPr lang="zh-TW" altLang="en-US" sz="1600" dirty="0"/>
                    </a:p>
                  </a:txBody>
                  <a:tcPr/>
                </a:tc>
                <a:tc>
                  <a:txBody>
                    <a:bodyPr/>
                    <a:lstStyle/>
                    <a:p>
                      <a:pPr algn="ctr"/>
                      <a:r>
                        <a:rPr lang="en-US" altLang="zh-TW" sz="1600" dirty="0" smtClean="0"/>
                        <a:t>1,2</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15</a:t>
                      </a:r>
                      <a:endParaRPr lang="zh-TW" altLang="en-US" sz="1600" dirty="0"/>
                    </a:p>
                  </a:txBody>
                  <a:tcPr>
                    <a:lnL w="12700" cmpd="sng">
                      <a:noFill/>
                    </a:lnL>
                  </a:tcPr>
                </a:tc>
                <a:tc>
                  <a:txBody>
                    <a:bodyPr/>
                    <a:lstStyle/>
                    <a:p>
                      <a:pPr algn="ctr"/>
                      <a:r>
                        <a:rPr lang="en-US" altLang="zh-TW" sz="1600" dirty="0" smtClean="0"/>
                        <a:t>136</a:t>
                      </a:r>
                      <a:endParaRPr lang="zh-TW" altLang="en-US" sz="1600" dirty="0"/>
                    </a:p>
                  </a:txBody>
                  <a:tcPr/>
                </a:tc>
                <a:tc>
                  <a:txBody>
                    <a:bodyPr/>
                    <a:lstStyle/>
                    <a:p>
                      <a:pPr algn="ctr"/>
                      <a:r>
                        <a:rPr lang="en-US" altLang="zh-TW" sz="1600" dirty="0" smtClean="0"/>
                        <a:t>8</a:t>
                      </a:r>
                      <a:endParaRPr lang="zh-TW" altLang="en-US" sz="1600" dirty="0"/>
                    </a:p>
                  </a:txBody>
                  <a:tcPr/>
                </a:tc>
                <a:tc>
                  <a:txBody>
                    <a:bodyPr/>
                    <a:lstStyle/>
                    <a:p>
                      <a:pPr algn="ctr"/>
                      <a:r>
                        <a:rPr lang="en-US" altLang="zh-TW" sz="1600" dirty="0" smtClean="0"/>
                        <a:t>4,3</a:t>
                      </a:r>
                      <a:endParaRPr lang="zh-TW" altLang="en-US" sz="1600" dirty="0"/>
                    </a:p>
                  </a:txBody>
                  <a:tcPr/>
                </a:tc>
              </a:tr>
              <a:tr h="318364">
                <a:tc>
                  <a:txBody>
                    <a:bodyPr/>
                    <a:lstStyle/>
                    <a:p>
                      <a:pPr algn="ctr"/>
                      <a:r>
                        <a:rPr lang="en-US" altLang="zh-TW" sz="1600" dirty="0" smtClean="0"/>
                        <a:t>4</a:t>
                      </a:r>
                      <a:endParaRPr lang="zh-TW" altLang="en-US" sz="1600" dirty="0"/>
                    </a:p>
                  </a:txBody>
                  <a:tcPr/>
                </a:tc>
                <a:tc>
                  <a:txBody>
                    <a:bodyPr/>
                    <a:lstStyle/>
                    <a:p>
                      <a:pPr algn="ctr"/>
                      <a:r>
                        <a:rPr lang="en-US" altLang="zh-TW" sz="1600" dirty="0" smtClean="0"/>
                        <a:t>15</a:t>
                      </a:r>
                      <a:endParaRPr lang="zh-TW" altLang="en-US" sz="1600" dirty="0"/>
                    </a:p>
                  </a:txBody>
                  <a:tcPr/>
                </a:tc>
                <a:tc>
                  <a:txBody>
                    <a:bodyPr/>
                    <a:lstStyle/>
                    <a:p>
                      <a:pPr algn="ctr"/>
                      <a:r>
                        <a:rPr lang="en-US" altLang="zh-TW" sz="1600" dirty="0" smtClean="0"/>
                        <a:t>15</a:t>
                      </a:r>
                      <a:endParaRPr lang="zh-TW" altLang="en-US" sz="1600" dirty="0"/>
                    </a:p>
                  </a:txBody>
                  <a:tcPr/>
                </a:tc>
                <a:tc>
                  <a:txBody>
                    <a:bodyPr/>
                    <a:lstStyle/>
                    <a:p>
                      <a:pPr algn="ctr"/>
                      <a:r>
                        <a:rPr lang="en-US" altLang="zh-TW" sz="1600" dirty="0" smtClean="0"/>
                        <a:t>2,3</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16</a:t>
                      </a:r>
                      <a:endParaRPr lang="zh-TW" altLang="en-US" sz="1600" dirty="0"/>
                    </a:p>
                  </a:txBody>
                  <a:tcPr>
                    <a:lnL w="12700" cmpd="sng">
                      <a:noFill/>
                    </a:lnL>
                  </a:tcPr>
                </a:tc>
                <a:tc>
                  <a:txBody>
                    <a:bodyPr/>
                    <a:lstStyle/>
                    <a:p>
                      <a:pPr algn="ctr"/>
                      <a:r>
                        <a:rPr lang="en-US" altLang="zh-TW" sz="1600" dirty="0" smtClean="0"/>
                        <a:t>153</a:t>
                      </a:r>
                      <a:endParaRPr lang="zh-TW" altLang="en-US" sz="1600" dirty="0"/>
                    </a:p>
                  </a:txBody>
                  <a:tcPr/>
                </a:tc>
                <a:tc>
                  <a:txBody>
                    <a:bodyPr/>
                    <a:lstStyle/>
                    <a:p>
                      <a:pPr algn="ctr"/>
                      <a:r>
                        <a:rPr lang="en-US" altLang="zh-TW" sz="1600" dirty="0" smtClean="0"/>
                        <a:t>25</a:t>
                      </a:r>
                      <a:endParaRPr lang="zh-TW" altLang="en-US" sz="1600" dirty="0"/>
                    </a:p>
                  </a:txBody>
                  <a:tcPr/>
                </a:tc>
                <a:tc>
                  <a:txBody>
                    <a:bodyPr/>
                    <a:lstStyle/>
                    <a:p>
                      <a:pPr algn="ctr"/>
                      <a:r>
                        <a:rPr lang="en-US" altLang="zh-TW" sz="1600" dirty="0" smtClean="0"/>
                        <a:t>3,2</a:t>
                      </a:r>
                      <a:endParaRPr lang="zh-TW" altLang="en-US" sz="1600" dirty="0"/>
                    </a:p>
                  </a:txBody>
                  <a:tcPr/>
                </a:tc>
              </a:tr>
              <a:tr h="318364">
                <a:tc>
                  <a:txBody>
                    <a:bodyPr/>
                    <a:lstStyle/>
                    <a:p>
                      <a:pPr algn="ctr"/>
                      <a:r>
                        <a:rPr lang="en-US" altLang="zh-TW" sz="1600" dirty="0" smtClean="0"/>
                        <a:t>5</a:t>
                      </a:r>
                      <a:endParaRPr lang="zh-TW" altLang="en-US" sz="1600" dirty="0"/>
                    </a:p>
                  </a:txBody>
                  <a:tcPr/>
                </a:tc>
                <a:tc>
                  <a:txBody>
                    <a:bodyPr/>
                    <a:lstStyle/>
                    <a:p>
                      <a:pPr algn="ctr"/>
                      <a:r>
                        <a:rPr lang="en-US" altLang="zh-TW" sz="1600" dirty="0" smtClean="0"/>
                        <a:t>21</a:t>
                      </a:r>
                      <a:endParaRPr lang="zh-TW" altLang="en-US" sz="1600" dirty="0"/>
                    </a:p>
                  </a:txBody>
                  <a:tcPr/>
                </a:tc>
                <a:tc>
                  <a:txBody>
                    <a:bodyPr/>
                    <a:lstStyle/>
                    <a:p>
                      <a:pPr algn="ctr"/>
                      <a:r>
                        <a:rPr lang="en-US" altLang="zh-TW" sz="1600" dirty="0" smtClean="0"/>
                        <a:t>21</a:t>
                      </a:r>
                      <a:endParaRPr lang="zh-TW" altLang="en-US" sz="1600" dirty="0"/>
                    </a:p>
                  </a:txBody>
                  <a:tcPr/>
                </a:tc>
                <a:tc>
                  <a:txBody>
                    <a:bodyPr/>
                    <a:lstStyle/>
                    <a:p>
                      <a:pPr algn="ctr"/>
                      <a:r>
                        <a:rPr lang="en-US" altLang="zh-TW" sz="1600" dirty="0" smtClean="0"/>
                        <a:t>3,3</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17</a:t>
                      </a:r>
                      <a:endParaRPr lang="zh-TW" altLang="en-US" sz="1600" dirty="0"/>
                    </a:p>
                  </a:txBody>
                  <a:tcPr>
                    <a:lnL w="12700" cmpd="sng">
                      <a:noFill/>
                    </a:lnL>
                  </a:tcPr>
                </a:tc>
                <a:tc>
                  <a:txBody>
                    <a:bodyPr/>
                    <a:lstStyle/>
                    <a:p>
                      <a:pPr algn="ctr"/>
                      <a:r>
                        <a:rPr lang="en-US" altLang="zh-TW" sz="1600" dirty="0" smtClean="0"/>
                        <a:t>171</a:t>
                      </a:r>
                      <a:endParaRPr lang="zh-TW" altLang="en-US" sz="1600" dirty="0"/>
                    </a:p>
                  </a:txBody>
                  <a:tcPr/>
                </a:tc>
                <a:tc>
                  <a:txBody>
                    <a:bodyPr/>
                    <a:lstStyle/>
                    <a:p>
                      <a:pPr algn="ctr"/>
                      <a:r>
                        <a:rPr lang="en-US" altLang="zh-TW" sz="1600" dirty="0" smtClean="0"/>
                        <a:t>43</a:t>
                      </a:r>
                      <a:endParaRPr lang="zh-TW" altLang="en-US" sz="1600" dirty="0"/>
                    </a:p>
                  </a:txBody>
                  <a:tcPr/>
                </a:tc>
                <a:tc>
                  <a:txBody>
                    <a:bodyPr/>
                    <a:lstStyle/>
                    <a:p>
                      <a:pPr algn="ctr"/>
                      <a:r>
                        <a:rPr lang="en-US" altLang="zh-TW" sz="1600" dirty="0" smtClean="0"/>
                        <a:t>2,2</a:t>
                      </a:r>
                      <a:endParaRPr lang="zh-TW" altLang="en-US" sz="1600" dirty="0"/>
                    </a:p>
                  </a:txBody>
                  <a:tcPr/>
                </a:tc>
              </a:tr>
              <a:tr h="318364">
                <a:tc>
                  <a:txBody>
                    <a:bodyPr/>
                    <a:lstStyle/>
                    <a:p>
                      <a:pPr algn="ctr"/>
                      <a:r>
                        <a:rPr lang="en-US" altLang="zh-TW" sz="1600" dirty="0" smtClean="0"/>
                        <a:t>6</a:t>
                      </a:r>
                      <a:endParaRPr lang="zh-TW" altLang="en-US" sz="1600" dirty="0"/>
                    </a:p>
                  </a:txBody>
                  <a:tcPr/>
                </a:tc>
                <a:tc>
                  <a:txBody>
                    <a:bodyPr/>
                    <a:lstStyle/>
                    <a:p>
                      <a:pPr algn="ctr"/>
                      <a:r>
                        <a:rPr lang="en-US" altLang="zh-TW" sz="1600" dirty="0" smtClean="0"/>
                        <a:t>28</a:t>
                      </a:r>
                      <a:endParaRPr lang="zh-TW" altLang="en-US" sz="1600" dirty="0"/>
                    </a:p>
                  </a:txBody>
                  <a:tcPr/>
                </a:tc>
                <a:tc>
                  <a:txBody>
                    <a:bodyPr/>
                    <a:lstStyle/>
                    <a:p>
                      <a:pPr algn="ctr"/>
                      <a:r>
                        <a:rPr lang="en-US" altLang="zh-TW" sz="1600" dirty="0" smtClean="0"/>
                        <a:t>28</a:t>
                      </a:r>
                      <a:endParaRPr lang="zh-TW" altLang="en-US" sz="1600" dirty="0"/>
                    </a:p>
                  </a:txBody>
                  <a:tcPr/>
                </a:tc>
                <a:tc>
                  <a:txBody>
                    <a:bodyPr/>
                    <a:lstStyle/>
                    <a:p>
                      <a:pPr algn="ctr"/>
                      <a:r>
                        <a:rPr lang="en-US" altLang="zh-TW" sz="1600" dirty="0" smtClean="0"/>
                        <a:t>3,0</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18</a:t>
                      </a:r>
                      <a:endParaRPr lang="zh-TW" altLang="en-US" sz="1600" dirty="0"/>
                    </a:p>
                  </a:txBody>
                  <a:tcPr>
                    <a:lnL w="12700" cmpd="sng">
                      <a:noFill/>
                    </a:lnL>
                  </a:tcPr>
                </a:tc>
                <a:tc>
                  <a:txBody>
                    <a:bodyPr/>
                    <a:lstStyle/>
                    <a:p>
                      <a:pPr algn="ctr"/>
                      <a:r>
                        <a:rPr lang="en-US" altLang="zh-TW" sz="1600" dirty="0" smtClean="0"/>
                        <a:t>190</a:t>
                      </a:r>
                      <a:endParaRPr lang="zh-TW" altLang="en-US" sz="1600" dirty="0"/>
                    </a:p>
                  </a:txBody>
                  <a:tcPr/>
                </a:tc>
                <a:tc>
                  <a:txBody>
                    <a:bodyPr/>
                    <a:lstStyle/>
                    <a:p>
                      <a:pPr algn="ctr"/>
                      <a:r>
                        <a:rPr lang="en-US" altLang="zh-TW" sz="1600" dirty="0" smtClean="0"/>
                        <a:t>62</a:t>
                      </a:r>
                      <a:endParaRPr lang="zh-TW" altLang="en-US" sz="1600" dirty="0"/>
                    </a:p>
                  </a:txBody>
                  <a:tcPr/>
                </a:tc>
                <a:tc>
                  <a:txBody>
                    <a:bodyPr/>
                    <a:lstStyle/>
                    <a:p>
                      <a:pPr algn="ctr"/>
                      <a:r>
                        <a:rPr lang="en-US" altLang="zh-TW" sz="1600" dirty="0" smtClean="0"/>
                        <a:t>2,0</a:t>
                      </a:r>
                      <a:endParaRPr lang="zh-TW" altLang="en-US" sz="1600" dirty="0"/>
                    </a:p>
                  </a:txBody>
                  <a:tcPr/>
                </a:tc>
              </a:tr>
              <a:tr h="318364">
                <a:tc>
                  <a:txBody>
                    <a:bodyPr/>
                    <a:lstStyle/>
                    <a:p>
                      <a:pPr algn="ctr"/>
                      <a:r>
                        <a:rPr lang="en-US" altLang="zh-TW" sz="1600" dirty="0" smtClean="0"/>
                        <a:t>7</a:t>
                      </a:r>
                      <a:endParaRPr lang="zh-TW" altLang="en-US" sz="1600" dirty="0"/>
                    </a:p>
                  </a:txBody>
                  <a:tcPr/>
                </a:tc>
                <a:tc>
                  <a:txBody>
                    <a:bodyPr/>
                    <a:lstStyle/>
                    <a:p>
                      <a:pPr algn="ctr"/>
                      <a:r>
                        <a:rPr lang="en-US" altLang="zh-TW" sz="1600" dirty="0" smtClean="0"/>
                        <a:t>36</a:t>
                      </a:r>
                      <a:endParaRPr lang="zh-TW" altLang="en-US" sz="1600" dirty="0"/>
                    </a:p>
                  </a:txBody>
                  <a:tcPr/>
                </a:tc>
                <a:tc>
                  <a:txBody>
                    <a:bodyPr/>
                    <a:lstStyle/>
                    <a:p>
                      <a:pPr algn="ctr"/>
                      <a:r>
                        <a:rPr lang="en-US" altLang="zh-TW" sz="1600" dirty="0" smtClean="0"/>
                        <a:t>36</a:t>
                      </a:r>
                      <a:endParaRPr lang="zh-TW" altLang="en-US" sz="1600" dirty="0"/>
                    </a:p>
                  </a:txBody>
                  <a:tcPr/>
                </a:tc>
                <a:tc>
                  <a:txBody>
                    <a:bodyPr/>
                    <a:lstStyle/>
                    <a:p>
                      <a:pPr algn="ctr"/>
                      <a:r>
                        <a:rPr lang="en-US" altLang="zh-TW" sz="1600" dirty="0" smtClean="0"/>
                        <a:t>0,1</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19</a:t>
                      </a:r>
                      <a:endParaRPr lang="zh-TW" altLang="en-US" sz="1600" dirty="0"/>
                    </a:p>
                  </a:txBody>
                  <a:tcPr>
                    <a:lnL w="12700" cmpd="sng">
                      <a:noFill/>
                    </a:lnL>
                  </a:tcPr>
                </a:tc>
                <a:tc>
                  <a:txBody>
                    <a:bodyPr/>
                    <a:lstStyle/>
                    <a:p>
                      <a:pPr algn="ctr"/>
                      <a:r>
                        <a:rPr lang="en-US" altLang="zh-TW" sz="1600" dirty="0" smtClean="0"/>
                        <a:t>210</a:t>
                      </a:r>
                      <a:endParaRPr lang="zh-TW" altLang="en-US" sz="1600" dirty="0"/>
                    </a:p>
                  </a:txBody>
                  <a:tcPr/>
                </a:tc>
                <a:tc>
                  <a:txBody>
                    <a:bodyPr/>
                    <a:lstStyle/>
                    <a:p>
                      <a:pPr algn="ctr"/>
                      <a:r>
                        <a:rPr lang="en-US" altLang="zh-TW" sz="1600" dirty="0" smtClean="0"/>
                        <a:t>18</a:t>
                      </a:r>
                      <a:endParaRPr lang="zh-TW" altLang="en-US" sz="1600" dirty="0"/>
                    </a:p>
                  </a:txBody>
                  <a:tcPr/>
                </a:tc>
                <a:tc>
                  <a:txBody>
                    <a:bodyPr/>
                    <a:lstStyle/>
                    <a:p>
                      <a:pPr algn="ctr"/>
                      <a:r>
                        <a:rPr lang="en-US" altLang="zh-TW" sz="1600" dirty="0" smtClean="0"/>
                        <a:t>0,4</a:t>
                      </a:r>
                      <a:endParaRPr lang="zh-TW" altLang="en-US" sz="1600" dirty="0"/>
                    </a:p>
                  </a:txBody>
                  <a:tcPr/>
                </a:tc>
              </a:tr>
              <a:tr h="318364">
                <a:tc>
                  <a:txBody>
                    <a:bodyPr/>
                    <a:lstStyle/>
                    <a:p>
                      <a:pPr algn="ctr"/>
                      <a:r>
                        <a:rPr lang="en-US" altLang="zh-TW" sz="1600" dirty="0" smtClean="0"/>
                        <a:t>8</a:t>
                      </a:r>
                      <a:endParaRPr lang="zh-TW" altLang="en-US" sz="1600" dirty="0"/>
                    </a:p>
                  </a:txBody>
                  <a:tcPr/>
                </a:tc>
                <a:tc>
                  <a:txBody>
                    <a:bodyPr/>
                    <a:lstStyle/>
                    <a:p>
                      <a:pPr algn="ctr"/>
                      <a:r>
                        <a:rPr lang="en-US" altLang="zh-TW" sz="1600" dirty="0" smtClean="0"/>
                        <a:t>45</a:t>
                      </a:r>
                      <a:endParaRPr lang="zh-TW" altLang="en-US" sz="1600" dirty="0"/>
                    </a:p>
                  </a:txBody>
                  <a:tcPr/>
                </a:tc>
                <a:tc>
                  <a:txBody>
                    <a:bodyPr/>
                    <a:lstStyle/>
                    <a:p>
                      <a:pPr algn="ctr"/>
                      <a:r>
                        <a:rPr lang="en-US" altLang="zh-TW" sz="1600" dirty="0" smtClean="0"/>
                        <a:t>45</a:t>
                      </a:r>
                      <a:endParaRPr lang="zh-TW" altLang="en-US" sz="1600" dirty="0"/>
                    </a:p>
                  </a:txBody>
                  <a:tcPr/>
                </a:tc>
                <a:tc>
                  <a:txBody>
                    <a:bodyPr/>
                    <a:lstStyle/>
                    <a:p>
                      <a:pPr algn="ctr"/>
                      <a:r>
                        <a:rPr lang="en-US" altLang="zh-TW" sz="1600" dirty="0" smtClean="0"/>
                        <a:t>1,3</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20</a:t>
                      </a:r>
                      <a:endParaRPr lang="zh-TW" altLang="en-US" sz="1600" dirty="0"/>
                    </a:p>
                  </a:txBody>
                  <a:tcPr>
                    <a:lnL w="12700" cmpd="sng">
                      <a:noFill/>
                    </a:lnL>
                  </a:tcPr>
                </a:tc>
                <a:tc>
                  <a:txBody>
                    <a:bodyPr/>
                    <a:lstStyle/>
                    <a:p>
                      <a:pPr algn="ctr"/>
                      <a:r>
                        <a:rPr lang="en-US" altLang="zh-TW" sz="1600" dirty="0" smtClean="0"/>
                        <a:t>231</a:t>
                      </a:r>
                      <a:endParaRPr lang="zh-TW" altLang="en-US" sz="1600" dirty="0"/>
                    </a:p>
                  </a:txBody>
                  <a:tcPr/>
                </a:tc>
                <a:tc>
                  <a:txBody>
                    <a:bodyPr/>
                    <a:lstStyle/>
                    <a:p>
                      <a:pPr algn="ctr"/>
                      <a:r>
                        <a:rPr lang="en-US" altLang="zh-TW" sz="1600" dirty="0" smtClean="0"/>
                        <a:t>39</a:t>
                      </a:r>
                      <a:endParaRPr lang="zh-TW" altLang="en-US" sz="1600" dirty="0"/>
                    </a:p>
                  </a:txBody>
                  <a:tcPr/>
                </a:tc>
                <a:tc>
                  <a:txBody>
                    <a:bodyPr/>
                    <a:lstStyle/>
                    <a:p>
                      <a:pPr algn="ctr"/>
                      <a:r>
                        <a:rPr lang="en-US" altLang="zh-TW" sz="1600" dirty="0" smtClean="0"/>
                        <a:t>4,2</a:t>
                      </a:r>
                      <a:endParaRPr lang="zh-TW" altLang="en-US" sz="1600" dirty="0"/>
                    </a:p>
                  </a:txBody>
                  <a:tcPr/>
                </a:tc>
              </a:tr>
              <a:tr h="318364">
                <a:tc>
                  <a:txBody>
                    <a:bodyPr/>
                    <a:lstStyle/>
                    <a:p>
                      <a:pPr algn="ctr"/>
                      <a:r>
                        <a:rPr lang="en-US" altLang="zh-TW" sz="1600" dirty="0" smtClean="0"/>
                        <a:t>9</a:t>
                      </a:r>
                      <a:endParaRPr lang="zh-TW" altLang="en-US" sz="1600" dirty="0"/>
                    </a:p>
                  </a:txBody>
                  <a:tcPr/>
                </a:tc>
                <a:tc>
                  <a:txBody>
                    <a:bodyPr/>
                    <a:lstStyle/>
                    <a:p>
                      <a:pPr algn="ctr"/>
                      <a:r>
                        <a:rPr lang="en-US" altLang="zh-TW" sz="1600" dirty="0" smtClean="0"/>
                        <a:t>55</a:t>
                      </a:r>
                      <a:endParaRPr lang="zh-TW" altLang="en-US" sz="1600" dirty="0"/>
                    </a:p>
                  </a:txBody>
                  <a:tcPr/>
                </a:tc>
                <a:tc>
                  <a:txBody>
                    <a:bodyPr/>
                    <a:lstStyle/>
                    <a:p>
                      <a:pPr algn="ctr"/>
                      <a:r>
                        <a:rPr lang="en-US" altLang="zh-TW" sz="1600" dirty="0" smtClean="0"/>
                        <a:t>55</a:t>
                      </a:r>
                      <a:endParaRPr lang="zh-TW" altLang="en-US" sz="1600" dirty="0"/>
                    </a:p>
                  </a:txBody>
                  <a:tcPr/>
                </a:tc>
                <a:tc>
                  <a:txBody>
                    <a:bodyPr/>
                    <a:lstStyle/>
                    <a:p>
                      <a:pPr algn="ctr"/>
                      <a:r>
                        <a:rPr lang="en-US" altLang="zh-TW" sz="1600" dirty="0" smtClean="0"/>
                        <a:t>3,1</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21</a:t>
                      </a:r>
                      <a:endParaRPr lang="zh-TW" altLang="en-US" sz="1600" dirty="0"/>
                    </a:p>
                  </a:txBody>
                  <a:tcPr>
                    <a:lnL w="12700" cmpd="sng">
                      <a:noFill/>
                    </a:lnL>
                  </a:tcPr>
                </a:tc>
                <a:tc>
                  <a:txBody>
                    <a:bodyPr/>
                    <a:lstStyle/>
                    <a:p>
                      <a:pPr algn="ctr"/>
                      <a:r>
                        <a:rPr lang="en-US" altLang="zh-TW" sz="1600" dirty="0" smtClean="0"/>
                        <a:t>253</a:t>
                      </a:r>
                      <a:endParaRPr lang="zh-TW" altLang="en-US" sz="1600" dirty="0"/>
                    </a:p>
                  </a:txBody>
                  <a:tcPr/>
                </a:tc>
                <a:tc>
                  <a:txBody>
                    <a:bodyPr/>
                    <a:lstStyle/>
                    <a:p>
                      <a:pPr algn="ctr"/>
                      <a:r>
                        <a:rPr lang="en-US" altLang="zh-TW" sz="1600" dirty="0" smtClean="0"/>
                        <a:t>61</a:t>
                      </a:r>
                      <a:endParaRPr lang="zh-TW" altLang="en-US" sz="1600" dirty="0"/>
                    </a:p>
                  </a:txBody>
                  <a:tcPr/>
                </a:tc>
                <a:tc>
                  <a:txBody>
                    <a:bodyPr/>
                    <a:lstStyle/>
                    <a:p>
                      <a:pPr algn="ctr"/>
                      <a:r>
                        <a:rPr lang="en-US" altLang="zh-TW" sz="1600" dirty="0" smtClean="0"/>
                        <a:t>2,4</a:t>
                      </a:r>
                      <a:endParaRPr lang="zh-TW" altLang="en-US" sz="1600" dirty="0"/>
                    </a:p>
                  </a:txBody>
                  <a:tcPr/>
                </a:tc>
              </a:tr>
              <a:tr h="318364">
                <a:tc>
                  <a:txBody>
                    <a:bodyPr/>
                    <a:lstStyle/>
                    <a:p>
                      <a:pPr algn="ctr"/>
                      <a:r>
                        <a:rPr lang="en-US" altLang="zh-TW" sz="1600" dirty="0" smtClean="0"/>
                        <a:t>10</a:t>
                      </a:r>
                      <a:endParaRPr lang="zh-TW" altLang="en-US" sz="1600" dirty="0"/>
                    </a:p>
                  </a:txBody>
                  <a:tcPr/>
                </a:tc>
                <a:tc>
                  <a:txBody>
                    <a:bodyPr/>
                    <a:lstStyle/>
                    <a:p>
                      <a:pPr algn="ctr"/>
                      <a:r>
                        <a:rPr lang="en-US" altLang="zh-TW" sz="1600" dirty="0" smtClean="0"/>
                        <a:t>66</a:t>
                      </a:r>
                      <a:endParaRPr lang="zh-TW" altLang="en-US" sz="1600" dirty="0"/>
                    </a:p>
                  </a:txBody>
                  <a:tcPr/>
                </a:tc>
                <a:tc>
                  <a:txBody>
                    <a:bodyPr/>
                    <a:lstStyle/>
                    <a:p>
                      <a:pPr algn="ctr"/>
                      <a:r>
                        <a:rPr lang="en-US" altLang="zh-TW" sz="1600" dirty="0" smtClean="0"/>
                        <a:t>2</a:t>
                      </a:r>
                      <a:endParaRPr lang="zh-TW" altLang="en-US" sz="1600" dirty="0"/>
                    </a:p>
                  </a:txBody>
                  <a:tcPr/>
                </a:tc>
                <a:tc>
                  <a:txBody>
                    <a:bodyPr/>
                    <a:lstStyle/>
                    <a:p>
                      <a:pPr algn="ctr"/>
                      <a:r>
                        <a:rPr lang="en-US" altLang="zh-TW" sz="1600" dirty="0" smtClean="0"/>
                        <a:t>1,4</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22</a:t>
                      </a:r>
                      <a:endParaRPr lang="zh-TW" altLang="en-US" sz="1600" dirty="0"/>
                    </a:p>
                  </a:txBody>
                  <a:tcPr>
                    <a:lnL w="12700" cmpd="sng">
                      <a:noFill/>
                    </a:lnL>
                  </a:tcPr>
                </a:tc>
                <a:tc>
                  <a:txBody>
                    <a:bodyPr/>
                    <a:lstStyle/>
                    <a:p>
                      <a:pPr algn="ctr"/>
                      <a:r>
                        <a:rPr lang="en-US" altLang="zh-TW" sz="1600" dirty="0" smtClean="0"/>
                        <a:t>276</a:t>
                      </a:r>
                      <a:endParaRPr lang="zh-TW" altLang="en-US" sz="1600" dirty="0"/>
                    </a:p>
                  </a:txBody>
                  <a:tcPr/>
                </a:tc>
                <a:tc>
                  <a:txBody>
                    <a:bodyPr/>
                    <a:lstStyle/>
                    <a:p>
                      <a:pPr algn="ctr"/>
                      <a:r>
                        <a:rPr lang="en-US" altLang="zh-TW" sz="1600" dirty="0" smtClean="0"/>
                        <a:t>20</a:t>
                      </a:r>
                      <a:endParaRPr lang="zh-TW" altLang="en-US" sz="1600" dirty="0"/>
                    </a:p>
                  </a:txBody>
                  <a:tcPr/>
                </a:tc>
                <a:tc>
                  <a:txBody>
                    <a:bodyPr/>
                    <a:lstStyle/>
                    <a:p>
                      <a:pPr algn="ctr"/>
                      <a:r>
                        <a:rPr lang="en-US" altLang="zh-TW" sz="1600" dirty="0" smtClean="0"/>
                        <a:t>4,1</a:t>
                      </a:r>
                      <a:endParaRPr lang="zh-TW" altLang="en-US" sz="1600" dirty="0"/>
                    </a:p>
                  </a:txBody>
                  <a:tcPr/>
                </a:tc>
              </a:tr>
              <a:tr h="318364">
                <a:tc>
                  <a:txBody>
                    <a:bodyPr/>
                    <a:lstStyle/>
                    <a:p>
                      <a:pPr algn="ctr"/>
                      <a:r>
                        <a:rPr lang="en-US" altLang="zh-TW" sz="1600" dirty="0" smtClean="0"/>
                        <a:t>11</a:t>
                      </a:r>
                      <a:endParaRPr lang="zh-TW" altLang="en-US" sz="1600" dirty="0"/>
                    </a:p>
                  </a:txBody>
                  <a:tcPr/>
                </a:tc>
                <a:tc>
                  <a:txBody>
                    <a:bodyPr/>
                    <a:lstStyle/>
                    <a:p>
                      <a:pPr algn="ctr"/>
                      <a:r>
                        <a:rPr lang="en-US" altLang="zh-TW" sz="1600" dirty="0" smtClean="0"/>
                        <a:t>78</a:t>
                      </a:r>
                      <a:endParaRPr lang="zh-TW" altLang="en-US" sz="1600" dirty="0"/>
                    </a:p>
                  </a:txBody>
                  <a:tcPr/>
                </a:tc>
                <a:tc>
                  <a:txBody>
                    <a:bodyPr/>
                    <a:lstStyle/>
                    <a:p>
                      <a:pPr algn="ctr"/>
                      <a:r>
                        <a:rPr lang="en-US" altLang="zh-TW" sz="1600" dirty="0" smtClean="0"/>
                        <a:t>14</a:t>
                      </a:r>
                      <a:endParaRPr lang="zh-TW" altLang="en-US" sz="1600" dirty="0"/>
                    </a:p>
                  </a:txBody>
                  <a:tcPr/>
                </a:tc>
                <a:tc>
                  <a:txBody>
                    <a:bodyPr/>
                    <a:lstStyle/>
                    <a:p>
                      <a:pPr algn="ctr"/>
                      <a:r>
                        <a:rPr lang="en-US" altLang="zh-TW" sz="1600" dirty="0" smtClean="0"/>
                        <a:t>4,4</a:t>
                      </a:r>
                      <a:endParaRPr lang="zh-TW" altLang="en-US" sz="1600" dirty="0"/>
                    </a:p>
                  </a:txBody>
                  <a:tcPr>
                    <a:lnR w="12700" cmpd="sng">
                      <a:noFill/>
                    </a:lnR>
                  </a:tcPr>
                </a:tc>
                <a:tc>
                  <a:txBody>
                    <a:bodyPr/>
                    <a:lstStyle/>
                    <a:p>
                      <a:endParaRPr lang="zh-TW" alt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TW" sz="1600" dirty="0" smtClean="0"/>
                        <a:t>23</a:t>
                      </a:r>
                      <a:endParaRPr lang="zh-TW" altLang="en-US" sz="1600" dirty="0"/>
                    </a:p>
                  </a:txBody>
                  <a:tcPr>
                    <a:lnL w="12700" cmpd="sng">
                      <a:noFill/>
                    </a:lnL>
                  </a:tcPr>
                </a:tc>
                <a:tc>
                  <a:txBody>
                    <a:bodyPr/>
                    <a:lstStyle/>
                    <a:p>
                      <a:pPr algn="ctr"/>
                      <a:r>
                        <a:rPr lang="en-US" altLang="zh-TW" sz="1600" dirty="0" smtClean="0"/>
                        <a:t>300</a:t>
                      </a:r>
                      <a:endParaRPr lang="zh-TW" altLang="en-US" sz="1600" dirty="0"/>
                    </a:p>
                  </a:txBody>
                  <a:tcPr/>
                </a:tc>
                <a:tc>
                  <a:txBody>
                    <a:bodyPr/>
                    <a:lstStyle/>
                    <a:p>
                      <a:pPr algn="ctr"/>
                      <a:r>
                        <a:rPr lang="en-US" altLang="zh-TW" sz="1600" dirty="0" smtClean="0"/>
                        <a:t>44</a:t>
                      </a:r>
                      <a:endParaRPr lang="zh-TW" altLang="en-US" sz="1600" dirty="0"/>
                    </a:p>
                  </a:txBody>
                  <a:tcPr/>
                </a:tc>
                <a:tc>
                  <a:txBody>
                    <a:bodyPr/>
                    <a:lstStyle/>
                    <a:p>
                      <a:pPr algn="ctr"/>
                      <a:r>
                        <a:rPr lang="en-US" altLang="zh-TW" sz="1600" dirty="0" smtClean="0"/>
                        <a:t>1,1</a:t>
                      </a:r>
                      <a:endParaRPr lang="zh-TW" altLang="en-US" sz="1600" dirty="0"/>
                    </a:p>
                  </a:txBody>
                  <a:tcPr/>
                </a:tc>
              </a:tr>
            </a:tbl>
          </a:graphicData>
        </a:graphic>
      </p:graphicFrame>
      <p:sp>
        <p:nvSpPr>
          <p:cNvPr id="4" name="標題 1"/>
          <p:cNvSpPr txBox="1">
            <a:spLocks/>
          </p:cNvSpPr>
          <p:nvPr/>
        </p:nvSpPr>
        <p:spPr bwMode="auto">
          <a:xfrm>
            <a:off x="6416040" y="5158740"/>
            <a:ext cx="2202180" cy="58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charset="0"/>
                <a:ea typeface="新細明體" charset="-120"/>
              </a:defRPr>
            </a:lvl2pPr>
            <a:lvl3pPr algn="l" rtl="0" eaLnBrk="0" fontAlgn="base" hangingPunct="0">
              <a:spcBef>
                <a:spcPct val="0"/>
              </a:spcBef>
              <a:spcAft>
                <a:spcPct val="0"/>
              </a:spcAft>
              <a:defRPr sz="4400">
                <a:solidFill>
                  <a:schemeClr val="tx2"/>
                </a:solidFill>
                <a:latin typeface="Times New Roman" charset="0"/>
                <a:ea typeface="新細明體" charset="-120"/>
              </a:defRPr>
            </a:lvl3pPr>
            <a:lvl4pPr algn="l" rtl="0" eaLnBrk="0" fontAlgn="base" hangingPunct="0">
              <a:spcBef>
                <a:spcPct val="0"/>
              </a:spcBef>
              <a:spcAft>
                <a:spcPct val="0"/>
              </a:spcAft>
              <a:defRPr sz="4400">
                <a:solidFill>
                  <a:schemeClr val="tx2"/>
                </a:solidFill>
                <a:latin typeface="Times New Roman" charset="0"/>
                <a:ea typeface="新細明體" charset="-120"/>
              </a:defRPr>
            </a:lvl4pPr>
            <a:lvl5pPr algn="l" rtl="0" eaLnBrk="0" fontAlgn="base" hangingPunct="0">
              <a:spcBef>
                <a:spcPct val="0"/>
              </a:spcBef>
              <a:spcAft>
                <a:spcPct val="0"/>
              </a:spcAft>
              <a:defRPr sz="4400">
                <a:solidFill>
                  <a:schemeClr val="tx2"/>
                </a:solidFill>
                <a:latin typeface="Times New Roman" charset="0"/>
                <a:ea typeface="新細明體" charset="-120"/>
              </a:defRPr>
            </a:lvl5pPr>
            <a:lvl6pPr marL="457200" algn="l" rtl="0" fontAlgn="base">
              <a:spcBef>
                <a:spcPct val="0"/>
              </a:spcBef>
              <a:spcAft>
                <a:spcPct val="0"/>
              </a:spcAft>
              <a:defRPr sz="4400">
                <a:solidFill>
                  <a:schemeClr val="tx2"/>
                </a:solidFill>
                <a:latin typeface="Times New Roman" charset="0"/>
                <a:ea typeface="新細明體" charset="-120"/>
              </a:defRPr>
            </a:lvl6pPr>
            <a:lvl7pPr marL="914400" algn="l" rtl="0" fontAlgn="base">
              <a:spcBef>
                <a:spcPct val="0"/>
              </a:spcBef>
              <a:spcAft>
                <a:spcPct val="0"/>
              </a:spcAft>
              <a:defRPr sz="4400">
                <a:solidFill>
                  <a:schemeClr val="tx2"/>
                </a:solidFill>
                <a:latin typeface="Times New Roman" charset="0"/>
                <a:ea typeface="新細明體" charset="-120"/>
              </a:defRPr>
            </a:lvl7pPr>
            <a:lvl8pPr marL="1371600" algn="l" rtl="0" fontAlgn="base">
              <a:spcBef>
                <a:spcPct val="0"/>
              </a:spcBef>
              <a:spcAft>
                <a:spcPct val="0"/>
              </a:spcAft>
              <a:defRPr sz="4400">
                <a:solidFill>
                  <a:schemeClr val="tx2"/>
                </a:solidFill>
                <a:latin typeface="Times New Roman" charset="0"/>
                <a:ea typeface="新細明體" charset="-120"/>
              </a:defRPr>
            </a:lvl8pPr>
            <a:lvl9pPr marL="1828800" algn="l" rtl="0" fontAlgn="base">
              <a:spcBef>
                <a:spcPct val="0"/>
              </a:spcBef>
              <a:spcAft>
                <a:spcPct val="0"/>
              </a:spcAft>
              <a:defRPr sz="4400">
                <a:solidFill>
                  <a:schemeClr val="tx2"/>
                </a:solidFill>
                <a:latin typeface="Times New Roman" charset="0"/>
                <a:ea typeface="新細明體" charset="-120"/>
              </a:defRPr>
            </a:lvl9pPr>
          </a:lstStyle>
          <a:p>
            <a:r>
              <a:rPr lang="en-US" altLang="zh-TW" sz="2400" b="1" kern="0" dirty="0" smtClean="0"/>
              <a:t>Rotation values by word position in matrix</a:t>
            </a:r>
            <a:endParaRPr lang="zh-TW" altLang="en-US" sz="2400" b="1" kern="0" dirty="0"/>
          </a:p>
        </p:txBody>
      </p:sp>
      <p:graphicFrame>
        <p:nvGraphicFramePr>
          <p:cNvPr id="5" name="表格 4"/>
          <p:cNvGraphicFramePr>
            <a:graphicFrameLocks noGrp="1"/>
          </p:cNvGraphicFramePr>
          <p:nvPr>
            <p:extLst>
              <p:ext uri="{D42A27DB-BD31-4B8C-83A1-F6EECF244321}">
                <p14:modId xmlns:p14="http://schemas.microsoft.com/office/powerpoint/2010/main" val="3000835734"/>
              </p:ext>
            </p:extLst>
          </p:nvPr>
        </p:nvGraphicFramePr>
        <p:xfrm>
          <a:off x="929640" y="4930140"/>
          <a:ext cx="5082540" cy="1854200"/>
        </p:xfrm>
        <a:graphic>
          <a:graphicData uri="http://schemas.openxmlformats.org/drawingml/2006/table">
            <a:tbl>
              <a:tblPr firstRow="1" bandRow="1">
                <a:tableStyleId>{5C22544A-7EE6-4342-B048-85BDC9FD1C3A}</a:tableStyleId>
              </a:tblPr>
              <a:tblGrid>
                <a:gridCol w="1016508"/>
                <a:gridCol w="1016508"/>
                <a:gridCol w="1016508"/>
                <a:gridCol w="1016508"/>
                <a:gridCol w="1016508"/>
              </a:tblGrid>
              <a:tr h="370840">
                <a:tc>
                  <a:txBody>
                    <a:bodyPr/>
                    <a:lstStyle/>
                    <a:p>
                      <a:pPr marL="0" algn="ctr" defTabSz="914400" rtl="0" eaLnBrk="1" latinLnBrk="0" hangingPunct="1"/>
                      <a:r>
                        <a:rPr lang="en-US" altLang="zh-TW" sz="1600" b="0" kern="1200" dirty="0" smtClean="0">
                          <a:solidFill>
                            <a:schemeClr val="dk1"/>
                          </a:solidFill>
                          <a:latin typeface="+mn-lt"/>
                          <a:ea typeface="+mn-ea"/>
                          <a:cs typeface="+mn-cs"/>
                        </a:rPr>
                        <a:t>18</a:t>
                      </a:r>
                      <a:endParaRPr lang="zh-TW" altLang="en-US" sz="1600" b="0" kern="1200" dirty="0">
                        <a:solidFill>
                          <a:schemeClr val="dk1"/>
                        </a:solidFill>
                        <a:latin typeface="+mn-lt"/>
                        <a:ea typeface="+mn-ea"/>
                        <a:cs typeface="+mn-cs"/>
                      </a:endParaRPr>
                    </a:p>
                  </a:txBody>
                  <a:tcPr>
                    <a:solidFill>
                      <a:schemeClr val="accent3">
                        <a:lumMod val="95000"/>
                      </a:schemeClr>
                    </a:solidFill>
                  </a:tcPr>
                </a:tc>
                <a:tc>
                  <a:txBody>
                    <a:bodyPr/>
                    <a:lstStyle/>
                    <a:p>
                      <a:pPr marL="0" algn="ctr" defTabSz="914400" rtl="0" eaLnBrk="1" latinLnBrk="0" hangingPunct="1"/>
                      <a:r>
                        <a:rPr lang="en-US" altLang="zh-TW" sz="1600" b="0" kern="1200" dirty="0" smtClean="0">
                          <a:solidFill>
                            <a:schemeClr val="dk1"/>
                          </a:solidFill>
                          <a:latin typeface="+mn-lt"/>
                          <a:ea typeface="+mn-ea"/>
                          <a:cs typeface="+mn-cs"/>
                        </a:rPr>
                        <a:t>2</a:t>
                      </a:r>
                      <a:endParaRPr lang="zh-TW" altLang="en-US" sz="1600" b="0" kern="1200" dirty="0">
                        <a:solidFill>
                          <a:schemeClr val="dk1"/>
                        </a:solidFill>
                        <a:latin typeface="+mn-lt"/>
                        <a:ea typeface="+mn-ea"/>
                        <a:cs typeface="+mn-cs"/>
                      </a:endParaRPr>
                    </a:p>
                  </a:txBody>
                  <a:tcPr>
                    <a:solidFill>
                      <a:schemeClr val="accent3">
                        <a:lumMod val="95000"/>
                      </a:schemeClr>
                    </a:solidFill>
                  </a:tcPr>
                </a:tc>
                <a:tc>
                  <a:txBody>
                    <a:bodyPr/>
                    <a:lstStyle/>
                    <a:p>
                      <a:pPr marL="0" algn="ctr" defTabSz="914400" rtl="0" eaLnBrk="1" latinLnBrk="0" hangingPunct="1"/>
                      <a:r>
                        <a:rPr lang="en-US" altLang="zh-TW" sz="1600" b="0" kern="1200" dirty="0" smtClean="0">
                          <a:solidFill>
                            <a:schemeClr val="dk1"/>
                          </a:solidFill>
                          <a:latin typeface="+mn-lt"/>
                          <a:ea typeface="+mn-ea"/>
                          <a:cs typeface="+mn-cs"/>
                        </a:rPr>
                        <a:t>61</a:t>
                      </a:r>
                      <a:endParaRPr lang="zh-TW" altLang="en-US" sz="1600" b="0" kern="1200" dirty="0">
                        <a:solidFill>
                          <a:schemeClr val="dk1"/>
                        </a:solidFill>
                        <a:latin typeface="+mn-lt"/>
                        <a:ea typeface="+mn-ea"/>
                        <a:cs typeface="+mn-cs"/>
                      </a:endParaRPr>
                    </a:p>
                  </a:txBody>
                  <a:tcPr>
                    <a:solidFill>
                      <a:schemeClr val="accent3">
                        <a:lumMod val="95000"/>
                      </a:schemeClr>
                    </a:solidFill>
                  </a:tcPr>
                </a:tc>
                <a:tc>
                  <a:txBody>
                    <a:bodyPr/>
                    <a:lstStyle/>
                    <a:p>
                      <a:pPr marL="0" algn="ctr" defTabSz="914400" rtl="0" eaLnBrk="1" latinLnBrk="0" hangingPunct="1"/>
                      <a:r>
                        <a:rPr lang="en-US" altLang="zh-TW" sz="1600" b="0" kern="1200" dirty="0" smtClean="0">
                          <a:solidFill>
                            <a:schemeClr val="dk1"/>
                          </a:solidFill>
                          <a:latin typeface="+mn-lt"/>
                          <a:ea typeface="+mn-ea"/>
                          <a:cs typeface="+mn-cs"/>
                        </a:rPr>
                        <a:t>56</a:t>
                      </a:r>
                      <a:endParaRPr lang="zh-TW" altLang="en-US" sz="1600" b="0" kern="1200" dirty="0">
                        <a:solidFill>
                          <a:schemeClr val="dk1"/>
                        </a:solidFill>
                        <a:latin typeface="+mn-lt"/>
                        <a:ea typeface="+mn-ea"/>
                        <a:cs typeface="+mn-cs"/>
                      </a:endParaRPr>
                    </a:p>
                  </a:txBody>
                  <a:tcPr>
                    <a:solidFill>
                      <a:schemeClr val="accent3">
                        <a:lumMod val="95000"/>
                      </a:schemeClr>
                    </a:solidFill>
                  </a:tcPr>
                </a:tc>
                <a:tc>
                  <a:txBody>
                    <a:bodyPr/>
                    <a:lstStyle/>
                    <a:p>
                      <a:pPr marL="0" algn="ctr" defTabSz="914400" rtl="0" eaLnBrk="1" latinLnBrk="0" hangingPunct="1"/>
                      <a:r>
                        <a:rPr lang="en-US" altLang="zh-TW" sz="1600" b="0" kern="1200" dirty="0" smtClean="0">
                          <a:solidFill>
                            <a:schemeClr val="dk1"/>
                          </a:solidFill>
                          <a:latin typeface="+mn-lt"/>
                          <a:ea typeface="+mn-ea"/>
                          <a:cs typeface="+mn-cs"/>
                        </a:rPr>
                        <a:t>14</a:t>
                      </a:r>
                      <a:endParaRPr lang="zh-TW" altLang="en-US" sz="1600" b="0" kern="1200" dirty="0">
                        <a:solidFill>
                          <a:schemeClr val="dk1"/>
                        </a:solidFill>
                        <a:latin typeface="+mn-lt"/>
                        <a:ea typeface="+mn-ea"/>
                        <a:cs typeface="+mn-cs"/>
                      </a:endParaRPr>
                    </a:p>
                  </a:txBody>
                  <a:tcPr>
                    <a:solidFill>
                      <a:schemeClr val="accent3">
                        <a:lumMod val="95000"/>
                      </a:schemeClr>
                    </a:solidFill>
                  </a:tcPr>
                </a:tc>
              </a:tr>
              <a:tr h="370840">
                <a:tc>
                  <a:txBody>
                    <a:bodyPr/>
                    <a:lstStyle/>
                    <a:p>
                      <a:pPr algn="ctr"/>
                      <a:r>
                        <a:rPr lang="en-US" altLang="zh-TW" sz="1600" b="0" dirty="0" smtClean="0"/>
                        <a:t>41</a:t>
                      </a:r>
                      <a:endParaRPr lang="zh-TW" altLang="en-US" sz="1600" b="0" dirty="0"/>
                    </a:p>
                  </a:txBody>
                  <a:tcPr/>
                </a:tc>
                <a:tc>
                  <a:txBody>
                    <a:bodyPr/>
                    <a:lstStyle/>
                    <a:p>
                      <a:pPr algn="ctr"/>
                      <a:r>
                        <a:rPr lang="en-US" altLang="zh-TW" sz="1600" b="0" dirty="0" smtClean="0"/>
                        <a:t>45</a:t>
                      </a:r>
                      <a:endParaRPr lang="zh-TW" altLang="en-US" sz="1600" b="0" dirty="0"/>
                    </a:p>
                  </a:txBody>
                  <a:tcPr/>
                </a:tc>
                <a:tc>
                  <a:txBody>
                    <a:bodyPr/>
                    <a:lstStyle/>
                    <a:p>
                      <a:pPr algn="ctr"/>
                      <a:r>
                        <a:rPr lang="en-US" altLang="zh-TW" sz="1600" b="0" dirty="0" smtClean="0"/>
                        <a:t>15</a:t>
                      </a:r>
                      <a:endParaRPr lang="zh-TW" altLang="en-US" sz="1600" b="0" dirty="0"/>
                    </a:p>
                  </a:txBody>
                  <a:tcPr/>
                </a:tc>
                <a:tc>
                  <a:txBody>
                    <a:bodyPr/>
                    <a:lstStyle/>
                    <a:p>
                      <a:pPr algn="ctr"/>
                      <a:r>
                        <a:rPr lang="en-US" altLang="zh-TW" sz="1600" b="0" dirty="0" smtClean="0"/>
                        <a:t>21</a:t>
                      </a:r>
                      <a:endParaRPr lang="zh-TW" altLang="en-US" sz="1600" b="0" dirty="0"/>
                    </a:p>
                  </a:txBody>
                  <a:tcPr/>
                </a:tc>
                <a:tc>
                  <a:txBody>
                    <a:bodyPr/>
                    <a:lstStyle/>
                    <a:p>
                      <a:pPr algn="ctr"/>
                      <a:r>
                        <a:rPr lang="en-US" altLang="zh-TW" sz="1600" b="0" dirty="0" smtClean="0"/>
                        <a:t>8</a:t>
                      </a:r>
                      <a:endParaRPr lang="zh-TW" altLang="en-US" sz="1600" b="0" dirty="0"/>
                    </a:p>
                  </a:txBody>
                  <a:tcPr/>
                </a:tc>
              </a:tr>
              <a:tr h="370840">
                <a:tc>
                  <a:txBody>
                    <a:bodyPr/>
                    <a:lstStyle/>
                    <a:p>
                      <a:pPr algn="ctr"/>
                      <a:r>
                        <a:rPr lang="en-US" altLang="zh-TW" sz="1600" b="0" dirty="0" smtClean="0"/>
                        <a:t>3</a:t>
                      </a:r>
                      <a:endParaRPr lang="zh-TW" altLang="en-US" sz="1600" b="0" dirty="0"/>
                    </a:p>
                  </a:txBody>
                  <a:tcPr>
                    <a:solidFill>
                      <a:schemeClr val="accent3">
                        <a:lumMod val="95000"/>
                      </a:schemeClr>
                    </a:solidFill>
                  </a:tcPr>
                </a:tc>
                <a:tc>
                  <a:txBody>
                    <a:bodyPr/>
                    <a:lstStyle/>
                    <a:p>
                      <a:pPr algn="ctr"/>
                      <a:r>
                        <a:rPr lang="en-US" altLang="zh-TW" sz="1600" b="0" dirty="0" smtClean="0"/>
                        <a:t>10</a:t>
                      </a:r>
                      <a:endParaRPr lang="zh-TW" altLang="en-US" sz="1600" b="0" dirty="0"/>
                    </a:p>
                  </a:txBody>
                  <a:tcPr>
                    <a:solidFill>
                      <a:schemeClr val="accent3">
                        <a:lumMod val="95000"/>
                      </a:schemeClr>
                    </a:solidFill>
                  </a:tcPr>
                </a:tc>
                <a:tc>
                  <a:txBody>
                    <a:bodyPr/>
                    <a:lstStyle/>
                    <a:p>
                      <a:pPr algn="ctr"/>
                      <a:r>
                        <a:rPr lang="en-US" altLang="zh-TW" sz="1600" b="0" dirty="0" smtClean="0"/>
                        <a:t>43</a:t>
                      </a:r>
                      <a:endParaRPr lang="zh-TW" altLang="en-US" sz="1600" b="0" dirty="0"/>
                    </a:p>
                  </a:txBody>
                  <a:tcPr>
                    <a:solidFill>
                      <a:schemeClr val="accent3">
                        <a:lumMod val="95000"/>
                      </a:schemeClr>
                    </a:solidFill>
                  </a:tcPr>
                </a:tc>
                <a:tc>
                  <a:txBody>
                    <a:bodyPr/>
                    <a:lstStyle/>
                    <a:p>
                      <a:pPr algn="ctr"/>
                      <a:r>
                        <a:rPr lang="en-US" altLang="zh-TW" sz="1600" b="0" dirty="0" smtClean="0"/>
                        <a:t>25</a:t>
                      </a:r>
                      <a:endParaRPr lang="zh-TW" altLang="en-US" sz="1600" b="0" dirty="0"/>
                    </a:p>
                  </a:txBody>
                  <a:tcPr>
                    <a:solidFill>
                      <a:schemeClr val="accent3">
                        <a:lumMod val="95000"/>
                      </a:schemeClr>
                    </a:solidFill>
                  </a:tcPr>
                </a:tc>
                <a:tc>
                  <a:txBody>
                    <a:bodyPr/>
                    <a:lstStyle/>
                    <a:p>
                      <a:pPr algn="ctr"/>
                      <a:r>
                        <a:rPr lang="en-US" altLang="zh-TW" sz="1600" b="0" dirty="0" smtClean="0"/>
                        <a:t>39</a:t>
                      </a:r>
                      <a:endParaRPr lang="zh-TW" altLang="en-US" sz="1600" b="0" dirty="0"/>
                    </a:p>
                  </a:txBody>
                  <a:tcPr>
                    <a:solidFill>
                      <a:schemeClr val="accent3">
                        <a:lumMod val="95000"/>
                      </a:schemeClr>
                    </a:solidFill>
                  </a:tcPr>
                </a:tc>
              </a:tr>
              <a:tr h="370840">
                <a:tc>
                  <a:txBody>
                    <a:bodyPr/>
                    <a:lstStyle/>
                    <a:p>
                      <a:pPr algn="ctr"/>
                      <a:r>
                        <a:rPr lang="en-US" altLang="zh-TW" sz="1600" b="0" dirty="0" smtClean="0"/>
                        <a:t>36</a:t>
                      </a:r>
                      <a:endParaRPr lang="zh-TW" altLang="en-US" sz="1600" b="0" dirty="0"/>
                    </a:p>
                  </a:txBody>
                  <a:tcPr/>
                </a:tc>
                <a:tc>
                  <a:txBody>
                    <a:bodyPr/>
                    <a:lstStyle/>
                    <a:p>
                      <a:pPr algn="ctr"/>
                      <a:r>
                        <a:rPr lang="en-US" altLang="zh-TW" sz="1600" b="0" dirty="0" smtClean="0"/>
                        <a:t>44</a:t>
                      </a:r>
                      <a:endParaRPr lang="zh-TW" altLang="en-US" sz="1600" b="0" dirty="0"/>
                    </a:p>
                  </a:txBody>
                  <a:tcPr/>
                </a:tc>
                <a:tc>
                  <a:txBody>
                    <a:bodyPr/>
                    <a:lstStyle/>
                    <a:p>
                      <a:pPr algn="ctr"/>
                      <a:r>
                        <a:rPr lang="en-US" altLang="zh-TW" sz="1600" b="0" dirty="0" smtClean="0"/>
                        <a:t>6</a:t>
                      </a:r>
                      <a:endParaRPr lang="zh-TW" altLang="en-US" sz="1600" b="0" dirty="0"/>
                    </a:p>
                  </a:txBody>
                  <a:tcPr/>
                </a:tc>
                <a:tc>
                  <a:txBody>
                    <a:bodyPr/>
                    <a:lstStyle/>
                    <a:p>
                      <a:pPr algn="ctr"/>
                      <a:r>
                        <a:rPr lang="en-US" altLang="zh-TW" sz="1600" b="0" dirty="0" smtClean="0"/>
                        <a:t>55</a:t>
                      </a:r>
                      <a:endParaRPr lang="zh-TW" altLang="en-US" sz="1600" b="0" dirty="0"/>
                    </a:p>
                  </a:txBody>
                  <a:tcPr/>
                </a:tc>
                <a:tc>
                  <a:txBody>
                    <a:bodyPr/>
                    <a:lstStyle/>
                    <a:p>
                      <a:pPr algn="ctr"/>
                      <a:r>
                        <a:rPr lang="en-US" altLang="zh-TW" sz="1600" b="0" dirty="0" smtClean="0"/>
                        <a:t>20</a:t>
                      </a:r>
                      <a:endParaRPr lang="zh-TW" altLang="en-US" sz="1600" b="0" dirty="0"/>
                    </a:p>
                  </a:txBody>
                  <a:tcPr/>
                </a:tc>
              </a:tr>
              <a:tr h="370840">
                <a:tc>
                  <a:txBody>
                    <a:bodyPr/>
                    <a:lstStyle/>
                    <a:p>
                      <a:pPr algn="ctr"/>
                      <a:r>
                        <a:rPr lang="en-US" altLang="zh-TW" sz="1600" b="0" dirty="0" smtClean="0"/>
                        <a:t>0</a:t>
                      </a:r>
                      <a:endParaRPr lang="zh-TW" altLang="en-US" sz="1600" b="0" dirty="0"/>
                    </a:p>
                  </a:txBody>
                  <a:tcPr>
                    <a:solidFill>
                      <a:schemeClr val="accent3">
                        <a:lumMod val="95000"/>
                      </a:schemeClr>
                    </a:solidFill>
                  </a:tcPr>
                </a:tc>
                <a:tc>
                  <a:txBody>
                    <a:bodyPr/>
                    <a:lstStyle/>
                    <a:p>
                      <a:pPr algn="ctr"/>
                      <a:r>
                        <a:rPr lang="en-US" altLang="zh-TW" sz="1600" b="0" dirty="0" smtClean="0"/>
                        <a:t>1</a:t>
                      </a:r>
                      <a:endParaRPr lang="zh-TW" altLang="en-US" sz="1600" b="0" dirty="0"/>
                    </a:p>
                  </a:txBody>
                  <a:tcPr>
                    <a:solidFill>
                      <a:schemeClr val="accent3">
                        <a:lumMod val="95000"/>
                      </a:schemeClr>
                    </a:solidFill>
                  </a:tcPr>
                </a:tc>
                <a:tc>
                  <a:txBody>
                    <a:bodyPr/>
                    <a:lstStyle/>
                    <a:p>
                      <a:pPr algn="ctr"/>
                      <a:r>
                        <a:rPr lang="en-US" altLang="zh-TW" sz="1600" b="0" dirty="0" smtClean="0"/>
                        <a:t>62</a:t>
                      </a:r>
                      <a:endParaRPr lang="zh-TW" altLang="en-US" sz="1600" b="0" dirty="0"/>
                    </a:p>
                  </a:txBody>
                  <a:tcPr>
                    <a:solidFill>
                      <a:schemeClr val="accent3">
                        <a:lumMod val="95000"/>
                      </a:schemeClr>
                    </a:solidFill>
                  </a:tcPr>
                </a:tc>
                <a:tc>
                  <a:txBody>
                    <a:bodyPr/>
                    <a:lstStyle/>
                    <a:p>
                      <a:pPr algn="ctr"/>
                      <a:r>
                        <a:rPr lang="en-US" altLang="zh-TW" sz="1600" b="0" dirty="0" smtClean="0"/>
                        <a:t>28</a:t>
                      </a:r>
                      <a:endParaRPr lang="zh-TW" altLang="en-US" sz="1600" b="0" dirty="0"/>
                    </a:p>
                  </a:txBody>
                  <a:tcPr>
                    <a:solidFill>
                      <a:schemeClr val="accent3">
                        <a:lumMod val="95000"/>
                      </a:schemeClr>
                    </a:solidFill>
                  </a:tcPr>
                </a:tc>
                <a:tc>
                  <a:txBody>
                    <a:bodyPr/>
                    <a:lstStyle/>
                    <a:p>
                      <a:pPr algn="ctr"/>
                      <a:r>
                        <a:rPr lang="en-US" altLang="zh-TW" sz="1600" b="0" dirty="0" smtClean="0"/>
                        <a:t>27</a:t>
                      </a:r>
                      <a:endParaRPr lang="zh-TW" altLang="en-US" sz="1600" b="0" dirty="0"/>
                    </a:p>
                  </a:txBody>
                  <a:tcPr>
                    <a:solidFill>
                      <a:schemeClr val="accent3">
                        <a:lumMod val="95000"/>
                      </a:schemeClr>
                    </a:solidFill>
                  </a:tcPr>
                </a:tc>
              </a:tr>
            </a:tbl>
          </a:graphicData>
        </a:graphic>
      </p:graphicFrame>
      <p:sp>
        <p:nvSpPr>
          <p:cNvPr id="6" name="文字方塊 5"/>
          <p:cNvSpPr txBox="1"/>
          <p:nvPr/>
        </p:nvSpPr>
        <p:spPr>
          <a:xfrm>
            <a:off x="1158240" y="4602480"/>
            <a:ext cx="5189220" cy="400110"/>
          </a:xfrm>
          <a:prstGeom prst="rect">
            <a:avLst/>
          </a:prstGeom>
          <a:noFill/>
        </p:spPr>
        <p:txBody>
          <a:bodyPr wrap="square" rtlCol="0">
            <a:spAutoFit/>
          </a:bodyPr>
          <a:lstStyle/>
          <a:p>
            <a:r>
              <a:rPr lang="en-US" altLang="zh-TW" dirty="0" smtClean="0"/>
              <a:t>x=0          x=1         x=2          x=3         x=4</a:t>
            </a:r>
            <a:endParaRPr lang="zh-TW" altLang="en-US" dirty="0"/>
          </a:p>
        </p:txBody>
      </p:sp>
      <p:sp>
        <p:nvSpPr>
          <p:cNvPr id="7" name="文字方塊 6"/>
          <p:cNvSpPr txBox="1"/>
          <p:nvPr/>
        </p:nvSpPr>
        <p:spPr>
          <a:xfrm>
            <a:off x="281940" y="4930140"/>
            <a:ext cx="647700" cy="1785104"/>
          </a:xfrm>
          <a:prstGeom prst="rect">
            <a:avLst/>
          </a:prstGeom>
          <a:noFill/>
        </p:spPr>
        <p:txBody>
          <a:bodyPr wrap="square" rtlCol="0">
            <a:spAutoFit/>
          </a:bodyPr>
          <a:lstStyle/>
          <a:p>
            <a:pPr>
              <a:spcBef>
                <a:spcPts val="300"/>
              </a:spcBef>
            </a:pPr>
            <a:r>
              <a:rPr lang="en-US" altLang="zh-TW" dirty="0" smtClean="0"/>
              <a:t>y=4</a:t>
            </a:r>
          </a:p>
          <a:p>
            <a:pPr>
              <a:spcBef>
                <a:spcPts val="300"/>
              </a:spcBef>
            </a:pPr>
            <a:r>
              <a:rPr lang="en-US" altLang="zh-TW" dirty="0" smtClean="0"/>
              <a:t>y=3</a:t>
            </a:r>
          </a:p>
          <a:p>
            <a:pPr>
              <a:spcBef>
                <a:spcPts val="300"/>
              </a:spcBef>
            </a:pPr>
            <a:r>
              <a:rPr lang="en-US" altLang="zh-TW" dirty="0" smtClean="0"/>
              <a:t>y=2</a:t>
            </a:r>
          </a:p>
          <a:p>
            <a:pPr>
              <a:spcBef>
                <a:spcPts val="300"/>
              </a:spcBef>
            </a:pPr>
            <a:r>
              <a:rPr lang="en-US" altLang="zh-TW" dirty="0" smtClean="0"/>
              <a:t>y=1</a:t>
            </a:r>
          </a:p>
          <a:p>
            <a:pPr>
              <a:spcBef>
                <a:spcPts val="300"/>
              </a:spcBef>
            </a:pPr>
            <a:r>
              <a:rPr lang="en-US" altLang="zh-TW" dirty="0" smtClean="0"/>
              <a:t>y=0</a:t>
            </a:r>
            <a:endParaRPr lang="zh-TW" altLang="en-US" dirty="0"/>
          </a:p>
        </p:txBody>
      </p:sp>
    </p:spTree>
    <p:extLst>
      <p:ext uri="{BB962C8B-B14F-4D97-AF65-F5344CB8AC3E}">
        <p14:creationId xmlns:p14="http://schemas.microsoft.com/office/powerpoint/2010/main" val="52563596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bwMode="auto">
          <a:xfrm>
            <a:off x="0" y="0"/>
            <a:ext cx="9144000" cy="6858001"/>
          </a:xfrm>
          <a:prstGeom prst="rect">
            <a:avLst/>
          </a:prstGeom>
          <a:solidFill>
            <a:schemeClr val="accent3"/>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chemeClr val="tx1"/>
              </a:solidFill>
              <a:effectLst/>
              <a:latin typeface="Times New Roman" charset="0"/>
              <a:ea typeface="新細明體" charset="-120"/>
            </a:endParaRPr>
          </a:p>
        </p:txBody>
      </p:sp>
      <p:pic>
        <p:nvPicPr>
          <p:cNvPr id="4" name="Picture 3" descr="f19.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14118" t="9091" r="14118" b="17273"/>
              <a:stretch>
                <a:fillRect/>
              </a:stretch>
            </p:blipFill>
          </mc:Choice>
          <mc:Fallback>
            <p:blipFill>
              <a:blip r:embed="rId4"/>
              <a:srcRect l="14118" t="9091" r="14118" b="17273"/>
              <a:stretch>
                <a:fillRect/>
              </a:stretch>
            </p:blipFill>
          </mc:Fallback>
        </mc:AlternateContent>
        <p:spPr>
          <a:xfrm>
            <a:off x="1778414" y="0"/>
            <a:ext cx="5164586" cy="6858000"/>
          </a:xfrm>
          <a:prstGeom prst="rect">
            <a:avLst/>
          </a:prstGeom>
        </p:spPr>
      </p:pic>
      <mc:AlternateContent xmlns:mc="http://schemas.openxmlformats.org/markup-compatibility/2006" xmlns:a14="http://schemas.microsoft.com/office/drawing/2010/main">
        <mc:Choice Requires="a14">
          <p:sp>
            <p:nvSpPr>
              <p:cNvPr id="2" name="文字方塊 1"/>
              <p:cNvSpPr txBox="1"/>
              <p:nvPr/>
            </p:nvSpPr>
            <p:spPr>
              <a:xfrm>
                <a:off x="6355080" y="4053840"/>
                <a:ext cx="2987040" cy="1604927"/>
              </a:xfrm>
              <a:prstGeom prst="rect">
                <a:avLst/>
              </a:prstGeom>
              <a:noFill/>
            </p:spPr>
            <p:txBody>
              <a:bodyPr wrap="square" rtlCol="0">
                <a:spAutoFit/>
              </a:bodyPr>
              <a:lstStyle/>
              <a:p>
                <a:r>
                  <a:rPr lang="en-US" altLang="zh-TW" dirty="0" smtClean="0">
                    <a:latin typeface="Symbol" panose="05050102010706020507" pitchFamily="18" charset="2"/>
                  </a:rPr>
                  <a:t>p</a:t>
                </a:r>
                <a:r>
                  <a:rPr lang="en-US" altLang="zh-TW" dirty="0" smtClean="0"/>
                  <a:t>:a[x,y]</a:t>
                </a:r>
                <a:r>
                  <a:rPr lang="en-US" altLang="zh-TW" dirty="0" smtClean="0">
                    <a:sym typeface="Symbol"/>
                  </a:rPr>
                  <a:t></a:t>
                </a:r>
                <a:r>
                  <a:rPr lang="en-US" altLang="zh-TW" dirty="0" smtClean="0"/>
                  <a:t>a[x’,y’], where</a:t>
                </a:r>
              </a:p>
              <a:p>
                <a:r>
                  <a:rPr lang="en-US" altLang="zh-TW" dirty="0" smtClean="0"/>
                  <a:t>        </a:t>
                </a:r>
                <a14:m>
                  <m:oMath xmlns:m="http://schemas.openxmlformats.org/officeDocument/2006/math">
                    <m:d>
                      <m:dPr>
                        <m:ctrlPr>
                          <a:rPr lang="en-US" altLang="zh-TW" i="1" smtClean="0">
                            <a:latin typeface="Cambria Math"/>
                          </a:rPr>
                        </m:ctrlPr>
                      </m:dPr>
                      <m:e>
                        <m:m>
                          <m:mPr>
                            <m:mcs>
                              <m:mc>
                                <m:mcPr>
                                  <m:count m:val="1"/>
                                  <m:mcJc m:val="center"/>
                                </m:mcPr>
                              </m:mc>
                            </m:mcs>
                            <m:ctrlPr>
                              <a:rPr lang="en-US" altLang="zh-TW" i="1" smtClean="0">
                                <a:latin typeface="Cambria Math"/>
                              </a:rPr>
                            </m:ctrlPr>
                          </m:mPr>
                          <m:mr>
                            <m:e>
                              <m:r>
                                <m:rPr>
                                  <m:brk m:alnAt="7"/>
                                </m:rPr>
                                <a:rPr lang="en-US" altLang="zh-TW" b="0" i="1" smtClean="0">
                                  <a:latin typeface="Cambria Math"/>
                                </a:rPr>
                                <m:t>𝑥</m:t>
                              </m:r>
                            </m:e>
                          </m:mr>
                          <m:mr>
                            <m:e>
                              <m:r>
                                <a:rPr lang="en-US" altLang="zh-TW" b="0" i="1" smtClean="0">
                                  <a:latin typeface="Cambria Math"/>
                                </a:rPr>
                                <m:t>𝑦</m:t>
                              </m:r>
                            </m:e>
                          </m:mr>
                        </m:m>
                      </m:e>
                    </m:d>
                  </m:oMath>
                </a14:m>
                <a:r>
                  <a:rPr lang="en-US" altLang="zh-TW" dirty="0" smtClean="0"/>
                  <a:t>=</a:t>
                </a:r>
                <a14:m>
                  <m:oMath xmlns:m="http://schemas.openxmlformats.org/officeDocument/2006/math">
                    <m:d>
                      <m:dPr>
                        <m:ctrlPr>
                          <a:rPr lang="en-US" altLang="zh-TW" i="1" dirty="0" smtClean="0">
                            <a:latin typeface="Cambria Math"/>
                          </a:rPr>
                        </m:ctrlPr>
                      </m:dPr>
                      <m:e>
                        <m:m>
                          <m:mPr>
                            <m:mcs>
                              <m:mc>
                                <m:mcPr>
                                  <m:count m:val="2"/>
                                  <m:mcJc m:val="center"/>
                                </m:mcPr>
                              </m:mc>
                            </m:mcs>
                            <m:ctrlPr>
                              <a:rPr lang="en-US" altLang="zh-TW" i="1" dirty="0" smtClean="0">
                                <a:latin typeface="Cambria Math"/>
                              </a:rPr>
                            </m:ctrlPr>
                          </m:mPr>
                          <m:mr>
                            <m:e>
                              <m:r>
                                <m:rPr>
                                  <m:brk m:alnAt="7"/>
                                </m:rPr>
                                <a:rPr lang="en-US" altLang="zh-TW" b="0" i="1" dirty="0" smtClean="0">
                                  <a:latin typeface="Cambria Math"/>
                                </a:rPr>
                                <m:t>0</m:t>
                              </m:r>
                            </m:e>
                            <m:e>
                              <m:r>
                                <a:rPr lang="en-US" altLang="zh-TW" b="0" i="1" dirty="0" smtClean="0">
                                  <a:latin typeface="Cambria Math"/>
                                </a:rPr>
                                <m:t>1</m:t>
                              </m:r>
                            </m:e>
                          </m:mr>
                          <m:mr>
                            <m:e>
                              <m:r>
                                <a:rPr lang="en-US" altLang="zh-TW" b="0" i="1" dirty="0" smtClean="0">
                                  <a:latin typeface="Cambria Math"/>
                                </a:rPr>
                                <m:t>2</m:t>
                              </m:r>
                            </m:e>
                            <m:e>
                              <m:r>
                                <a:rPr lang="en-US" altLang="zh-TW" b="0" i="1" dirty="0" smtClean="0">
                                  <a:latin typeface="Cambria Math"/>
                                </a:rPr>
                                <m:t>3</m:t>
                              </m:r>
                            </m:e>
                          </m:mr>
                        </m:m>
                      </m:e>
                    </m:d>
                    <m:d>
                      <m:dPr>
                        <m:ctrlPr>
                          <a:rPr lang="en-US" altLang="zh-TW" i="1" dirty="0" smtClean="0">
                            <a:latin typeface="Cambria Math"/>
                          </a:rPr>
                        </m:ctrlPr>
                      </m:dPr>
                      <m:e>
                        <m:m>
                          <m:mPr>
                            <m:mcs>
                              <m:mc>
                                <m:mcPr>
                                  <m:count m:val="1"/>
                                  <m:mcJc m:val="center"/>
                                </m:mcPr>
                              </m:mc>
                            </m:mcs>
                            <m:ctrlPr>
                              <a:rPr lang="en-US" altLang="zh-TW" i="1" dirty="0" smtClean="0">
                                <a:latin typeface="Cambria Math"/>
                              </a:rPr>
                            </m:ctrlPr>
                          </m:mPr>
                          <m:mr>
                            <m:e>
                              <m:r>
                                <m:rPr>
                                  <m:brk m:alnAt="7"/>
                                </m:rPr>
                                <a:rPr lang="en-US" altLang="zh-TW" b="0" i="1" dirty="0" smtClean="0">
                                  <a:latin typeface="Cambria Math"/>
                                </a:rPr>
                                <m:t>𝑥</m:t>
                              </m:r>
                              <m:r>
                                <a:rPr lang="en-US" altLang="zh-TW" b="0" i="1" dirty="0" smtClean="0">
                                  <a:latin typeface="Cambria Math"/>
                                </a:rPr>
                                <m:t>′</m:t>
                              </m:r>
                            </m:e>
                          </m:mr>
                          <m:mr>
                            <m:e>
                              <m:r>
                                <a:rPr lang="en-US" altLang="zh-TW" b="0" i="1" dirty="0" smtClean="0">
                                  <a:latin typeface="Cambria Math"/>
                                </a:rPr>
                                <m:t>𝑦</m:t>
                              </m:r>
                              <m:r>
                                <a:rPr lang="en-US" altLang="zh-TW" b="0" i="1" dirty="0" smtClean="0">
                                  <a:latin typeface="Cambria Math"/>
                                </a:rPr>
                                <m:t>′</m:t>
                              </m:r>
                            </m:e>
                          </m:mr>
                        </m:m>
                      </m:e>
                    </m:d>
                  </m:oMath>
                </a14:m>
                <a:endParaRPr lang="en-US" altLang="zh-TW" dirty="0" smtClean="0"/>
              </a:p>
              <a:p>
                <a:endParaRPr lang="en-US" altLang="zh-TW" dirty="0"/>
              </a:p>
              <a:p>
                <a:r>
                  <a:rPr lang="en-US" altLang="zh-TW" dirty="0" smtClean="0">
                    <a:solidFill>
                      <a:schemeClr val="accent2"/>
                    </a:solidFill>
                  </a:rPr>
                  <a:t>x=y’, y=2x’+3y’</a:t>
                </a:r>
                <a:endParaRPr lang="zh-TW" altLang="en-US" dirty="0">
                  <a:solidFill>
                    <a:schemeClr val="accent2"/>
                  </a:solidFill>
                </a:endParaRPr>
              </a:p>
            </p:txBody>
          </p:sp>
        </mc:Choice>
        <mc:Fallback xmlns="">
          <p:sp>
            <p:nvSpPr>
              <p:cNvPr id="2" name="文字方塊 1"/>
              <p:cNvSpPr txBox="1">
                <a:spLocks noRot="1" noChangeAspect="1" noMove="1" noResize="1" noEditPoints="1" noAdjustHandles="1" noChangeArrowheads="1" noChangeShapeType="1" noTextEdit="1"/>
              </p:cNvSpPr>
              <p:nvPr/>
            </p:nvSpPr>
            <p:spPr>
              <a:xfrm>
                <a:off x="6355080" y="4053840"/>
                <a:ext cx="2987040" cy="1604927"/>
              </a:xfrm>
              <a:prstGeom prst="rect">
                <a:avLst/>
              </a:prstGeom>
              <a:blipFill rotWithShape="1">
                <a:blip r:embed="rId5"/>
                <a:stretch>
                  <a:fillRect l="-2245" t="-2281" b="-6084"/>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9272029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marL="0" indent="0"/>
            <a:r>
              <a:rPr lang="en-US" altLang="zh-TW" sz="2800" dirty="0" smtClean="0"/>
              <a:t>IOTA step function</a:t>
            </a:r>
            <a:br>
              <a:rPr lang="en-US" altLang="zh-TW" sz="2800" dirty="0" smtClean="0"/>
            </a:br>
            <a:r>
              <a:rPr lang="en-US" altLang="zh-TW" sz="2800" dirty="0">
                <a:latin typeface="Symbol" panose="05050102010706020507" pitchFamily="18" charset="2"/>
              </a:rPr>
              <a:t>i</a:t>
            </a:r>
            <a:r>
              <a:rPr lang="en-US" altLang="zh-TW" sz="2800" dirty="0"/>
              <a:t>: </a:t>
            </a:r>
            <a:r>
              <a:rPr lang="en-US" altLang="zh-TW" sz="2800" dirty="0" err="1"/>
              <a:t>a</a:t>
            </a:r>
            <a:r>
              <a:rPr lang="en-US" altLang="zh-TW" sz="2800" dirty="0" err="1">
                <a:sym typeface="Symbol"/>
              </a:rPr>
              <a:t></a:t>
            </a:r>
            <a:r>
              <a:rPr lang="en-US" altLang="zh-TW" sz="2800" dirty="0" err="1"/>
              <a:t>a</a:t>
            </a:r>
            <a:r>
              <a:rPr lang="en-US" altLang="zh-TW" sz="2800" dirty="0" err="1">
                <a:sym typeface="Symbol"/>
              </a:rPr>
              <a:t></a:t>
            </a:r>
            <a:r>
              <a:rPr lang="en-US" altLang="zh-TW" sz="2800" dirty="0" err="1"/>
              <a:t>RC</a:t>
            </a:r>
            <a:r>
              <a:rPr lang="en-US" altLang="zh-TW" sz="2800" dirty="0"/>
              <a:t>[</a:t>
            </a:r>
            <a:r>
              <a:rPr lang="en-US" altLang="zh-TW" sz="2800" dirty="0" err="1"/>
              <a:t>i</a:t>
            </a:r>
            <a:r>
              <a:rPr lang="en-US" altLang="zh-TW" sz="2800" baseline="-25000" dirty="0" err="1"/>
              <a:t>r</a:t>
            </a:r>
            <a:r>
              <a:rPr lang="en-US" altLang="zh-TW" sz="2800" dirty="0"/>
              <a:t>]</a:t>
            </a:r>
            <a:br>
              <a:rPr lang="en-US" altLang="zh-TW" sz="2800" dirty="0"/>
            </a:br>
            <a:r>
              <a:rPr lang="en-US" altLang="zh-TW" sz="2800" dirty="0">
                <a:solidFill>
                  <a:schemeClr val="accent2"/>
                </a:solidFill>
              </a:rPr>
              <a:t>L[0,0]</a:t>
            </a:r>
            <a:r>
              <a:rPr lang="en-US" altLang="zh-TW" sz="2800" dirty="0">
                <a:solidFill>
                  <a:schemeClr val="accent2"/>
                </a:solidFill>
                <a:sym typeface="Symbol"/>
              </a:rPr>
              <a:t>  </a:t>
            </a:r>
            <a:r>
              <a:rPr lang="en-US" altLang="zh-TW" sz="2800" dirty="0">
                <a:solidFill>
                  <a:schemeClr val="accent2"/>
                </a:solidFill>
              </a:rPr>
              <a:t>L[0,0]</a:t>
            </a:r>
            <a:r>
              <a:rPr lang="en-US" altLang="zh-TW" sz="2800" dirty="0">
                <a:solidFill>
                  <a:schemeClr val="accent2"/>
                </a:solidFill>
                <a:sym typeface="Symbol"/>
              </a:rPr>
              <a:t> </a:t>
            </a:r>
            <a:r>
              <a:rPr lang="en-US" altLang="zh-TW" sz="2800" dirty="0">
                <a:solidFill>
                  <a:schemeClr val="accent2"/>
                </a:solidFill>
              </a:rPr>
              <a:t>RC[</a:t>
            </a:r>
            <a:r>
              <a:rPr lang="en-US" altLang="zh-TW" sz="2800" dirty="0" err="1">
                <a:solidFill>
                  <a:schemeClr val="accent2"/>
                </a:solidFill>
              </a:rPr>
              <a:t>i</a:t>
            </a:r>
            <a:r>
              <a:rPr lang="en-US" altLang="zh-TW" sz="2800" baseline="-25000" dirty="0" err="1">
                <a:solidFill>
                  <a:schemeClr val="accent2"/>
                </a:solidFill>
              </a:rPr>
              <a:t>r</a:t>
            </a:r>
            <a:r>
              <a:rPr lang="en-US" altLang="zh-TW" sz="2800" dirty="0">
                <a:solidFill>
                  <a:schemeClr val="accent2"/>
                </a:solidFill>
              </a:rPr>
              <a:t>]   </a:t>
            </a:r>
            <a:r>
              <a:rPr lang="en-US" altLang="zh-TW" sz="2800" dirty="0"/>
              <a:t>0</a:t>
            </a:r>
            <a:r>
              <a:rPr lang="en-US" altLang="zh-TW" sz="2800" u="sng" dirty="0"/>
              <a:t>&lt;</a:t>
            </a:r>
            <a:r>
              <a:rPr lang="en-US" altLang="zh-TW" sz="2800" dirty="0" err="1"/>
              <a:t>i</a:t>
            </a:r>
            <a:r>
              <a:rPr lang="en-US" altLang="zh-TW" sz="2800" baseline="-25000" dirty="0" err="1"/>
              <a:t>r</a:t>
            </a:r>
            <a:r>
              <a:rPr lang="en-US" altLang="zh-TW" sz="2800" u="sng" dirty="0"/>
              <a:t>&lt;</a:t>
            </a:r>
            <a:r>
              <a:rPr lang="en-US" altLang="zh-TW" sz="2800" dirty="0"/>
              <a:t>24</a:t>
            </a:r>
            <a:br>
              <a:rPr lang="en-US" altLang="zh-TW" sz="2800" dirty="0"/>
            </a:br>
            <a:endParaRPr lang="zh-TW" altLang="en-US" sz="2800" dirty="0"/>
          </a:p>
        </p:txBody>
      </p:sp>
      <p:sp>
        <p:nvSpPr>
          <p:cNvPr id="3" name="內容版面配置區 2"/>
          <p:cNvSpPr>
            <a:spLocks noGrp="1"/>
          </p:cNvSpPr>
          <p:nvPr>
            <p:ph idx="1"/>
          </p:nvPr>
        </p:nvSpPr>
        <p:spPr>
          <a:xfrm>
            <a:off x="289560" y="6027420"/>
            <a:ext cx="8496300" cy="487680"/>
          </a:xfrm>
        </p:spPr>
        <p:txBody>
          <a:bodyPr/>
          <a:lstStyle/>
          <a:p>
            <a:pPr marL="0" indent="0">
              <a:buNone/>
            </a:pPr>
            <a:r>
              <a:rPr lang="en-US" altLang="zh-TW" sz="2800" dirty="0" smtClean="0"/>
              <a:t>RC[0]</a:t>
            </a:r>
            <a:r>
              <a:rPr lang="en-US" altLang="zh-TW" sz="2800" dirty="0" smtClean="0">
                <a:sym typeface="Symbol"/>
              </a:rPr>
              <a:t></a:t>
            </a:r>
            <a:r>
              <a:rPr lang="en-US" altLang="zh-TW" sz="2800" dirty="0" smtClean="0"/>
              <a:t>RC[1]</a:t>
            </a:r>
            <a:r>
              <a:rPr lang="en-US" altLang="zh-TW" sz="2800" dirty="0" smtClean="0">
                <a:sym typeface="Symbol"/>
              </a:rPr>
              <a:t></a:t>
            </a:r>
            <a:r>
              <a:rPr lang="en-US" altLang="zh-TW" sz="2800" dirty="0" smtClean="0"/>
              <a:t>…</a:t>
            </a:r>
            <a:r>
              <a:rPr lang="en-US" altLang="zh-TW" sz="2800" dirty="0" smtClean="0">
                <a:sym typeface="Symbol"/>
              </a:rPr>
              <a:t></a:t>
            </a:r>
            <a:r>
              <a:rPr lang="en-US" altLang="zh-TW" sz="2800" dirty="0" smtClean="0"/>
              <a:t>RC[23]=800000008000808B (7  1’s)</a:t>
            </a:r>
            <a:endParaRPr lang="zh-TW"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4255163"/>
              </p:ext>
            </p:extLst>
          </p:nvPr>
        </p:nvGraphicFramePr>
        <p:xfrm>
          <a:off x="861060" y="1363980"/>
          <a:ext cx="6835140" cy="4399694"/>
        </p:xfrm>
        <a:graphic>
          <a:graphicData uri="http://schemas.openxmlformats.org/drawingml/2006/table">
            <a:tbl>
              <a:tblPr firstRow="1" bandRow="1">
                <a:tableStyleId>{5C22544A-7EE6-4342-B048-85BDC9FD1C3A}</a:tableStyleId>
              </a:tblPr>
              <a:tblGrid>
                <a:gridCol w="870857"/>
                <a:gridCol w="1666603"/>
                <a:gridCol w="737688"/>
                <a:gridCol w="208280"/>
                <a:gridCol w="870857"/>
                <a:gridCol w="1688375"/>
                <a:gridCol w="792480"/>
              </a:tblGrid>
              <a:tr h="132080">
                <a:tc>
                  <a:txBody>
                    <a:bodyPr/>
                    <a:lstStyle/>
                    <a:p>
                      <a:r>
                        <a:rPr lang="en-US" altLang="zh-TW" sz="1400" dirty="0" smtClean="0"/>
                        <a:t>Round</a:t>
                      </a:r>
                      <a:endParaRPr lang="zh-TW" altLang="en-US" sz="1400" dirty="0"/>
                    </a:p>
                  </a:txBody>
                  <a:tcPr/>
                </a:tc>
                <a:tc>
                  <a:txBody>
                    <a:bodyPr/>
                    <a:lstStyle/>
                    <a:p>
                      <a:r>
                        <a:rPr lang="en-US" altLang="zh-TW" sz="1400" dirty="0" smtClean="0"/>
                        <a:t>Constant</a:t>
                      </a:r>
                      <a:endParaRPr lang="zh-TW" altLang="en-US" sz="1400" dirty="0"/>
                    </a:p>
                  </a:txBody>
                  <a:tcPr/>
                </a:tc>
                <a:tc>
                  <a:txBody>
                    <a:bodyPr/>
                    <a:lstStyle/>
                    <a:p>
                      <a:r>
                        <a:rPr lang="en-US" altLang="zh-TW" sz="1400" dirty="0" smtClean="0"/>
                        <a:t>#</a:t>
                      </a:r>
                      <a:r>
                        <a:rPr lang="en-US" altLang="zh-TW" sz="1400" baseline="0" dirty="0" smtClean="0"/>
                        <a:t> of 1’s</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Round</a:t>
                      </a:r>
                      <a:endParaRPr lang="zh-TW" altLang="en-US" sz="1400" dirty="0"/>
                    </a:p>
                  </a:txBody>
                  <a:tcPr>
                    <a:lnL w="12700" cmpd="sng">
                      <a:noFill/>
                    </a:lnL>
                  </a:tcPr>
                </a:tc>
                <a:tc>
                  <a:txBody>
                    <a:bodyPr/>
                    <a:lstStyle/>
                    <a:p>
                      <a:r>
                        <a:rPr lang="en-US" altLang="zh-TW" sz="1400" dirty="0" smtClean="0"/>
                        <a:t>Constant</a:t>
                      </a:r>
                      <a:endParaRPr lang="zh-TW" altLang="en-US" sz="1400" dirty="0"/>
                    </a:p>
                  </a:txBody>
                  <a:tcPr/>
                </a:tc>
                <a:tc>
                  <a:txBody>
                    <a:bodyPr/>
                    <a:lstStyle/>
                    <a:p>
                      <a:r>
                        <a:rPr lang="en-US" altLang="zh-TW" sz="1400" dirty="0" smtClean="0"/>
                        <a:t>#</a:t>
                      </a:r>
                      <a:r>
                        <a:rPr lang="en-US" altLang="zh-TW" sz="1400" baseline="0" dirty="0" smtClean="0"/>
                        <a:t> of 1’s</a:t>
                      </a:r>
                      <a:endParaRPr lang="zh-TW" altLang="en-US" sz="1400" dirty="0"/>
                    </a:p>
                  </a:txBody>
                  <a:tcPr/>
                </a:tc>
              </a:tr>
              <a:tr h="344554">
                <a:tc>
                  <a:txBody>
                    <a:bodyPr/>
                    <a:lstStyle/>
                    <a:p>
                      <a:r>
                        <a:rPr lang="en-US" altLang="zh-TW" sz="1400" dirty="0" smtClean="0"/>
                        <a:t>0</a:t>
                      </a:r>
                      <a:endParaRPr lang="zh-TW" altLang="en-US" sz="1400" dirty="0"/>
                    </a:p>
                  </a:txBody>
                  <a:tcPr/>
                </a:tc>
                <a:tc>
                  <a:txBody>
                    <a:bodyPr/>
                    <a:lstStyle/>
                    <a:p>
                      <a:r>
                        <a:rPr lang="en-US" altLang="zh-TW" sz="1400" dirty="0" smtClean="0"/>
                        <a:t>0000000000000001</a:t>
                      </a:r>
                      <a:endParaRPr lang="zh-TW" altLang="en-US" sz="1400" dirty="0"/>
                    </a:p>
                  </a:txBody>
                  <a:tcPr/>
                </a:tc>
                <a:tc>
                  <a:txBody>
                    <a:bodyPr/>
                    <a:lstStyle/>
                    <a:p>
                      <a:r>
                        <a:rPr lang="en-US" altLang="zh-TW" sz="1400" dirty="0" smtClean="0"/>
                        <a:t>1</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12</a:t>
                      </a:r>
                      <a:endParaRPr lang="zh-TW" altLang="en-US" sz="1400" dirty="0"/>
                    </a:p>
                  </a:txBody>
                  <a:tcPr>
                    <a:lnL w="12700" cmpd="sng">
                      <a:noFill/>
                    </a:lnL>
                  </a:tcPr>
                </a:tc>
                <a:tc>
                  <a:txBody>
                    <a:bodyPr/>
                    <a:lstStyle/>
                    <a:p>
                      <a:r>
                        <a:rPr lang="en-US" altLang="zh-TW" sz="1400" dirty="0" smtClean="0"/>
                        <a:t>000000008000808B</a:t>
                      </a:r>
                      <a:endParaRPr lang="zh-TW" altLang="en-US" sz="1400" dirty="0"/>
                    </a:p>
                  </a:txBody>
                  <a:tcPr/>
                </a:tc>
                <a:tc>
                  <a:txBody>
                    <a:bodyPr/>
                    <a:lstStyle/>
                    <a:p>
                      <a:r>
                        <a:rPr lang="en-US" altLang="zh-TW" sz="1400" dirty="0" smtClean="0"/>
                        <a:t>6</a:t>
                      </a:r>
                      <a:endParaRPr lang="zh-TW" altLang="en-US" sz="1400" dirty="0"/>
                    </a:p>
                  </a:txBody>
                  <a:tcPr/>
                </a:tc>
              </a:tr>
              <a:tr h="344554">
                <a:tc>
                  <a:txBody>
                    <a:bodyPr/>
                    <a:lstStyle/>
                    <a:p>
                      <a:r>
                        <a:rPr lang="en-US" altLang="zh-TW" sz="1400" dirty="0" smtClean="0"/>
                        <a:t>1</a:t>
                      </a:r>
                      <a:endParaRPr lang="zh-TW" altLang="en-US" sz="1400" dirty="0"/>
                    </a:p>
                  </a:txBody>
                  <a:tcPr/>
                </a:tc>
                <a:tc>
                  <a:txBody>
                    <a:bodyPr/>
                    <a:lstStyle/>
                    <a:p>
                      <a:r>
                        <a:rPr lang="en-US" altLang="zh-TW" sz="1400" dirty="0" smtClean="0"/>
                        <a:t>0000000000008082</a:t>
                      </a:r>
                      <a:endParaRPr lang="zh-TW" altLang="en-US" sz="1400" dirty="0"/>
                    </a:p>
                  </a:txBody>
                  <a:tcPr/>
                </a:tc>
                <a:tc>
                  <a:txBody>
                    <a:bodyPr/>
                    <a:lstStyle/>
                    <a:p>
                      <a:r>
                        <a:rPr lang="en-US" altLang="zh-TW" sz="1400" dirty="0" smtClean="0"/>
                        <a:t>3</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13</a:t>
                      </a:r>
                      <a:endParaRPr lang="zh-TW" altLang="en-US" sz="1400" dirty="0"/>
                    </a:p>
                  </a:txBody>
                  <a:tcPr>
                    <a:lnL w="12700" cmpd="sng">
                      <a:noFill/>
                    </a:lnL>
                  </a:tcPr>
                </a:tc>
                <a:tc>
                  <a:txBody>
                    <a:bodyPr/>
                    <a:lstStyle/>
                    <a:p>
                      <a:r>
                        <a:rPr lang="en-US" altLang="zh-TW" sz="1400" dirty="0" smtClean="0"/>
                        <a:t>800000000000008B</a:t>
                      </a:r>
                      <a:endParaRPr lang="zh-TW" altLang="en-US" sz="1400" dirty="0"/>
                    </a:p>
                  </a:txBody>
                  <a:tcPr/>
                </a:tc>
                <a:tc>
                  <a:txBody>
                    <a:bodyPr/>
                    <a:lstStyle/>
                    <a:p>
                      <a:r>
                        <a:rPr lang="en-US" altLang="zh-TW" sz="1400" dirty="0" smtClean="0"/>
                        <a:t>5</a:t>
                      </a:r>
                      <a:endParaRPr lang="zh-TW" altLang="en-US" sz="1400" dirty="0"/>
                    </a:p>
                  </a:txBody>
                  <a:tcPr/>
                </a:tc>
              </a:tr>
              <a:tr h="344554">
                <a:tc>
                  <a:txBody>
                    <a:bodyPr/>
                    <a:lstStyle/>
                    <a:p>
                      <a:r>
                        <a:rPr lang="en-US" altLang="zh-TW" sz="1400" dirty="0" smtClean="0"/>
                        <a:t>2</a:t>
                      </a:r>
                      <a:endParaRPr lang="zh-TW" altLang="en-US" sz="1400" dirty="0"/>
                    </a:p>
                  </a:txBody>
                  <a:tcPr/>
                </a:tc>
                <a:tc>
                  <a:txBody>
                    <a:bodyPr/>
                    <a:lstStyle/>
                    <a:p>
                      <a:r>
                        <a:rPr lang="en-US" altLang="zh-TW" sz="1400" dirty="0" smtClean="0"/>
                        <a:t>800000000000808A</a:t>
                      </a:r>
                      <a:endParaRPr lang="zh-TW" altLang="en-US" sz="1400" dirty="0"/>
                    </a:p>
                  </a:txBody>
                  <a:tcPr/>
                </a:tc>
                <a:tc>
                  <a:txBody>
                    <a:bodyPr/>
                    <a:lstStyle/>
                    <a:p>
                      <a:r>
                        <a:rPr lang="en-US" altLang="zh-TW" sz="1400" dirty="0" smtClean="0"/>
                        <a:t>5</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14</a:t>
                      </a:r>
                      <a:endParaRPr lang="zh-TW" altLang="en-US" sz="1400" dirty="0"/>
                    </a:p>
                  </a:txBody>
                  <a:tcPr>
                    <a:lnL w="12700" cmpd="sng">
                      <a:noFill/>
                    </a:lnL>
                  </a:tcPr>
                </a:tc>
                <a:tc>
                  <a:txBody>
                    <a:bodyPr/>
                    <a:lstStyle/>
                    <a:p>
                      <a:r>
                        <a:rPr lang="en-US" altLang="zh-TW" sz="1400" dirty="0" smtClean="0"/>
                        <a:t>8000000000008089</a:t>
                      </a:r>
                      <a:endParaRPr lang="zh-TW" altLang="en-US" sz="1400" dirty="0"/>
                    </a:p>
                  </a:txBody>
                  <a:tcPr/>
                </a:tc>
                <a:tc>
                  <a:txBody>
                    <a:bodyPr/>
                    <a:lstStyle/>
                    <a:p>
                      <a:r>
                        <a:rPr lang="en-US" altLang="zh-TW" sz="1400" dirty="0" smtClean="0"/>
                        <a:t>5</a:t>
                      </a:r>
                      <a:endParaRPr lang="zh-TW" altLang="en-US" sz="1400" dirty="0"/>
                    </a:p>
                  </a:txBody>
                  <a:tcPr/>
                </a:tc>
              </a:tr>
              <a:tr h="344554">
                <a:tc>
                  <a:txBody>
                    <a:bodyPr/>
                    <a:lstStyle/>
                    <a:p>
                      <a:r>
                        <a:rPr lang="en-US" altLang="zh-TW" sz="1400" dirty="0" smtClean="0"/>
                        <a:t>3</a:t>
                      </a:r>
                      <a:endParaRPr lang="zh-TW" altLang="en-US" sz="1400" dirty="0"/>
                    </a:p>
                  </a:txBody>
                  <a:tcPr/>
                </a:tc>
                <a:tc>
                  <a:txBody>
                    <a:bodyPr/>
                    <a:lstStyle/>
                    <a:p>
                      <a:r>
                        <a:rPr lang="en-US" altLang="zh-TW" sz="1400" dirty="0" smtClean="0"/>
                        <a:t>8000000080008000</a:t>
                      </a:r>
                      <a:endParaRPr lang="zh-TW" altLang="en-US" sz="1400" dirty="0"/>
                    </a:p>
                  </a:txBody>
                  <a:tcPr/>
                </a:tc>
                <a:tc>
                  <a:txBody>
                    <a:bodyPr/>
                    <a:lstStyle/>
                    <a:p>
                      <a:r>
                        <a:rPr lang="en-US" altLang="zh-TW" sz="1400" dirty="0" smtClean="0"/>
                        <a:t>3</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15</a:t>
                      </a:r>
                      <a:endParaRPr lang="zh-TW" altLang="en-US" sz="1400" dirty="0"/>
                    </a:p>
                  </a:txBody>
                  <a:tcPr>
                    <a:lnL w="12700" cmpd="sng">
                      <a:noFill/>
                    </a:lnL>
                  </a:tcPr>
                </a:tc>
                <a:tc>
                  <a:txBody>
                    <a:bodyPr/>
                    <a:lstStyle/>
                    <a:p>
                      <a:r>
                        <a:rPr lang="en-US" altLang="zh-TW" sz="1400" dirty="0" smtClean="0"/>
                        <a:t>8000000000008003</a:t>
                      </a:r>
                      <a:endParaRPr lang="zh-TW" altLang="en-US" sz="1400" dirty="0"/>
                    </a:p>
                  </a:txBody>
                  <a:tcPr/>
                </a:tc>
                <a:tc>
                  <a:txBody>
                    <a:bodyPr/>
                    <a:lstStyle/>
                    <a:p>
                      <a:r>
                        <a:rPr lang="en-US" altLang="zh-TW" sz="1400" dirty="0" smtClean="0"/>
                        <a:t>4</a:t>
                      </a:r>
                      <a:endParaRPr lang="zh-TW" altLang="en-US" sz="1400" dirty="0"/>
                    </a:p>
                  </a:txBody>
                  <a:tcPr/>
                </a:tc>
              </a:tr>
              <a:tr h="344554">
                <a:tc>
                  <a:txBody>
                    <a:bodyPr/>
                    <a:lstStyle/>
                    <a:p>
                      <a:r>
                        <a:rPr lang="en-US" altLang="zh-TW" sz="1400" dirty="0" smtClean="0"/>
                        <a:t>4</a:t>
                      </a:r>
                      <a:endParaRPr lang="zh-TW" altLang="en-US" sz="1400" dirty="0"/>
                    </a:p>
                  </a:txBody>
                  <a:tcPr/>
                </a:tc>
                <a:tc>
                  <a:txBody>
                    <a:bodyPr/>
                    <a:lstStyle/>
                    <a:p>
                      <a:r>
                        <a:rPr lang="en-US" altLang="zh-TW" sz="1400" dirty="0" smtClean="0"/>
                        <a:t>000000000000808B</a:t>
                      </a:r>
                      <a:endParaRPr lang="zh-TW" altLang="en-US" sz="1400" dirty="0"/>
                    </a:p>
                  </a:txBody>
                  <a:tcPr/>
                </a:tc>
                <a:tc>
                  <a:txBody>
                    <a:bodyPr/>
                    <a:lstStyle/>
                    <a:p>
                      <a:r>
                        <a:rPr lang="en-US" altLang="zh-TW" sz="1400" dirty="0" smtClean="0"/>
                        <a:t>5</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16</a:t>
                      </a:r>
                      <a:endParaRPr lang="zh-TW" altLang="en-US" sz="1400" dirty="0"/>
                    </a:p>
                  </a:txBody>
                  <a:tcPr>
                    <a:lnL w="12700" cmpd="sng">
                      <a:noFill/>
                    </a:lnL>
                  </a:tcPr>
                </a:tc>
                <a:tc>
                  <a:txBody>
                    <a:bodyPr/>
                    <a:lstStyle/>
                    <a:p>
                      <a:r>
                        <a:rPr lang="en-US" altLang="zh-TW" sz="1400" dirty="0" smtClean="0"/>
                        <a:t>8000000000008002</a:t>
                      </a:r>
                      <a:endParaRPr lang="zh-TW" altLang="en-US" sz="1400" dirty="0"/>
                    </a:p>
                  </a:txBody>
                  <a:tcPr/>
                </a:tc>
                <a:tc>
                  <a:txBody>
                    <a:bodyPr/>
                    <a:lstStyle/>
                    <a:p>
                      <a:r>
                        <a:rPr lang="en-US" altLang="zh-TW" sz="1400" dirty="0" smtClean="0"/>
                        <a:t>3</a:t>
                      </a:r>
                      <a:endParaRPr lang="zh-TW" altLang="en-US" sz="1400" dirty="0"/>
                    </a:p>
                  </a:txBody>
                  <a:tcPr/>
                </a:tc>
              </a:tr>
              <a:tr h="344554">
                <a:tc>
                  <a:txBody>
                    <a:bodyPr/>
                    <a:lstStyle/>
                    <a:p>
                      <a:r>
                        <a:rPr lang="en-US" altLang="zh-TW" sz="1400" dirty="0" smtClean="0"/>
                        <a:t>5</a:t>
                      </a:r>
                      <a:endParaRPr lang="zh-TW" altLang="en-US" sz="1400" dirty="0"/>
                    </a:p>
                  </a:txBody>
                  <a:tcPr/>
                </a:tc>
                <a:tc>
                  <a:txBody>
                    <a:bodyPr/>
                    <a:lstStyle/>
                    <a:p>
                      <a:r>
                        <a:rPr lang="en-US" altLang="zh-TW" sz="1400" dirty="0" smtClean="0"/>
                        <a:t>0000000080000001</a:t>
                      </a:r>
                      <a:endParaRPr lang="zh-TW" altLang="en-US" sz="1400" dirty="0"/>
                    </a:p>
                  </a:txBody>
                  <a:tcPr/>
                </a:tc>
                <a:tc>
                  <a:txBody>
                    <a:bodyPr/>
                    <a:lstStyle/>
                    <a:p>
                      <a:r>
                        <a:rPr lang="en-US" altLang="zh-TW" sz="1400" dirty="0" smtClean="0"/>
                        <a:t>2</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17</a:t>
                      </a:r>
                      <a:endParaRPr lang="zh-TW" altLang="en-US" sz="1400" dirty="0"/>
                    </a:p>
                  </a:txBody>
                  <a:tcPr>
                    <a:lnL w="12700" cmpd="sng">
                      <a:noFill/>
                    </a:lnL>
                  </a:tcPr>
                </a:tc>
                <a:tc>
                  <a:txBody>
                    <a:bodyPr/>
                    <a:lstStyle/>
                    <a:p>
                      <a:r>
                        <a:rPr lang="en-US" altLang="zh-TW" sz="1400" dirty="0" smtClean="0"/>
                        <a:t>8000000000000080</a:t>
                      </a:r>
                      <a:endParaRPr lang="zh-TW" altLang="en-US" sz="1400" dirty="0"/>
                    </a:p>
                  </a:txBody>
                  <a:tcPr/>
                </a:tc>
                <a:tc>
                  <a:txBody>
                    <a:bodyPr/>
                    <a:lstStyle/>
                    <a:p>
                      <a:r>
                        <a:rPr lang="en-US" altLang="zh-TW" sz="1400" dirty="0" smtClean="0"/>
                        <a:t>2</a:t>
                      </a:r>
                      <a:endParaRPr lang="zh-TW" altLang="en-US" sz="1400" dirty="0"/>
                    </a:p>
                  </a:txBody>
                  <a:tcPr/>
                </a:tc>
              </a:tr>
              <a:tr h="344554">
                <a:tc>
                  <a:txBody>
                    <a:bodyPr/>
                    <a:lstStyle/>
                    <a:p>
                      <a:r>
                        <a:rPr lang="en-US" altLang="zh-TW" sz="1400" dirty="0" smtClean="0"/>
                        <a:t>6</a:t>
                      </a:r>
                      <a:endParaRPr lang="zh-TW" altLang="en-US" sz="1400" dirty="0"/>
                    </a:p>
                  </a:txBody>
                  <a:tcPr/>
                </a:tc>
                <a:tc>
                  <a:txBody>
                    <a:bodyPr/>
                    <a:lstStyle/>
                    <a:p>
                      <a:r>
                        <a:rPr lang="en-US" altLang="zh-TW" sz="1400" dirty="0" smtClean="0"/>
                        <a:t>8000000080008081</a:t>
                      </a:r>
                      <a:endParaRPr lang="zh-TW" altLang="en-US" sz="1400" dirty="0"/>
                    </a:p>
                  </a:txBody>
                  <a:tcPr/>
                </a:tc>
                <a:tc>
                  <a:txBody>
                    <a:bodyPr/>
                    <a:lstStyle/>
                    <a:p>
                      <a:r>
                        <a:rPr lang="en-US" altLang="zh-TW" sz="1400" dirty="0" smtClean="0"/>
                        <a:t>5</a:t>
                      </a:r>
                      <a:endParaRPr lang="zh-TW" altLang="en-US" sz="1400" dirty="0"/>
                    </a:p>
                  </a:txBody>
                  <a:tcPr>
                    <a:lnR w="12700" cmpd="sng">
                      <a:noFill/>
                    </a:lnR>
                  </a:tcPr>
                </a:tc>
                <a:tc>
                  <a:txBody>
                    <a:bodyPr/>
                    <a:lstStyle/>
                    <a:p>
                      <a:endParaRPr lang="zh-TW" altLang="en-US" sz="14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18</a:t>
                      </a:r>
                      <a:endParaRPr lang="zh-TW" altLang="en-US" sz="1400" dirty="0"/>
                    </a:p>
                  </a:txBody>
                  <a:tcPr>
                    <a:lnL w="12700" cmpd="sng">
                      <a:noFill/>
                    </a:lnL>
                  </a:tcPr>
                </a:tc>
                <a:tc>
                  <a:txBody>
                    <a:bodyPr/>
                    <a:lstStyle/>
                    <a:p>
                      <a:r>
                        <a:rPr lang="en-US" altLang="zh-TW" sz="1400" dirty="0" smtClean="0"/>
                        <a:t>000000000000800A</a:t>
                      </a:r>
                      <a:endParaRPr lang="zh-TW" altLang="en-US" sz="1400" dirty="0"/>
                    </a:p>
                  </a:txBody>
                  <a:tcPr/>
                </a:tc>
                <a:tc>
                  <a:txBody>
                    <a:bodyPr/>
                    <a:lstStyle/>
                    <a:p>
                      <a:r>
                        <a:rPr lang="en-US" altLang="zh-TW" sz="1400" dirty="0" smtClean="0"/>
                        <a:t>3</a:t>
                      </a:r>
                      <a:endParaRPr lang="zh-TW" altLang="en-US" sz="1400" dirty="0"/>
                    </a:p>
                  </a:txBody>
                  <a:tcPr/>
                </a:tc>
              </a:tr>
              <a:tr h="344554">
                <a:tc>
                  <a:txBody>
                    <a:bodyPr/>
                    <a:lstStyle/>
                    <a:p>
                      <a:r>
                        <a:rPr lang="en-US" altLang="zh-TW" sz="1400" dirty="0" smtClean="0"/>
                        <a:t>7</a:t>
                      </a:r>
                      <a:endParaRPr lang="zh-TW" altLang="en-US" sz="1400" dirty="0"/>
                    </a:p>
                  </a:txBody>
                  <a:tcPr/>
                </a:tc>
                <a:tc>
                  <a:txBody>
                    <a:bodyPr/>
                    <a:lstStyle/>
                    <a:p>
                      <a:r>
                        <a:rPr lang="en-US" altLang="zh-TW" sz="1400" dirty="0" smtClean="0"/>
                        <a:t>8000000000008009</a:t>
                      </a:r>
                      <a:endParaRPr lang="zh-TW" altLang="en-US" sz="1400" dirty="0"/>
                    </a:p>
                  </a:txBody>
                  <a:tcPr/>
                </a:tc>
                <a:tc>
                  <a:txBody>
                    <a:bodyPr/>
                    <a:lstStyle/>
                    <a:p>
                      <a:r>
                        <a:rPr lang="en-US" altLang="zh-TW" sz="1400" dirty="0" smtClean="0"/>
                        <a:t>4</a:t>
                      </a:r>
                      <a:endParaRPr lang="zh-TW" altLang="en-US" sz="1400" dirty="0"/>
                    </a:p>
                  </a:txBody>
                  <a:tcPr>
                    <a:lnR w="12700" cmpd="sng">
                      <a:noFill/>
                    </a:lnR>
                  </a:tcPr>
                </a:tc>
                <a:tc>
                  <a:txBody>
                    <a:bodyPr/>
                    <a:lstStyle/>
                    <a:p>
                      <a:endParaRPr lang="zh-TW" altLang="en-US" sz="14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19</a:t>
                      </a:r>
                      <a:endParaRPr lang="zh-TW" altLang="en-US" sz="1400" dirty="0"/>
                    </a:p>
                  </a:txBody>
                  <a:tcPr>
                    <a:lnL w="12700" cmpd="sng">
                      <a:noFill/>
                    </a:lnL>
                  </a:tcPr>
                </a:tc>
                <a:tc>
                  <a:txBody>
                    <a:bodyPr/>
                    <a:lstStyle/>
                    <a:p>
                      <a:r>
                        <a:rPr lang="en-US" altLang="zh-TW" sz="1400" dirty="0" smtClean="0"/>
                        <a:t>800000008000000A</a:t>
                      </a:r>
                      <a:endParaRPr lang="zh-TW" altLang="en-US" sz="1400" dirty="0"/>
                    </a:p>
                  </a:txBody>
                  <a:tcPr/>
                </a:tc>
                <a:tc>
                  <a:txBody>
                    <a:bodyPr/>
                    <a:lstStyle/>
                    <a:p>
                      <a:r>
                        <a:rPr lang="en-US" altLang="zh-TW" sz="1400" dirty="0" smtClean="0"/>
                        <a:t>4</a:t>
                      </a:r>
                      <a:endParaRPr lang="zh-TW" altLang="en-US" sz="1400" dirty="0"/>
                    </a:p>
                  </a:txBody>
                  <a:tcPr/>
                </a:tc>
              </a:tr>
              <a:tr h="344554">
                <a:tc>
                  <a:txBody>
                    <a:bodyPr/>
                    <a:lstStyle/>
                    <a:p>
                      <a:r>
                        <a:rPr lang="en-US" altLang="zh-TW" sz="1400" dirty="0" smtClean="0"/>
                        <a:t>8</a:t>
                      </a:r>
                      <a:endParaRPr lang="zh-TW" altLang="en-US" sz="1400" dirty="0"/>
                    </a:p>
                  </a:txBody>
                  <a:tcPr/>
                </a:tc>
                <a:tc>
                  <a:txBody>
                    <a:bodyPr/>
                    <a:lstStyle/>
                    <a:p>
                      <a:r>
                        <a:rPr lang="en-US" altLang="zh-TW" sz="1400" dirty="0" smtClean="0"/>
                        <a:t>000000000000008A</a:t>
                      </a:r>
                      <a:endParaRPr lang="zh-TW" altLang="en-US" sz="1400" dirty="0"/>
                    </a:p>
                  </a:txBody>
                  <a:tcPr/>
                </a:tc>
                <a:tc>
                  <a:txBody>
                    <a:bodyPr/>
                    <a:lstStyle/>
                    <a:p>
                      <a:r>
                        <a:rPr lang="en-US" altLang="zh-TW" sz="1400" dirty="0" smtClean="0"/>
                        <a:t>3</a:t>
                      </a:r>
                      <a:endParaRPr lang="zh-TW" altLang="en-US" sz="1400" dirty="0"/>
                    </a:p>
                  </a:txBody>
                  <a:tcPr>
                    <a:lnR w="12700" cmpd="sng">
                      <a:noFill/>
                    </a:lnR>
                  </a:tcPr>
                </a:tc>
                <a:tc>
                  <a:txBody>
                    <a:bodyPr/>
                    <a:lstStyle/>
                    <a:p>
                      <a:endParaRPr lang="zh-TW" altLang="en-US" sz="14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20</a:t>
                      </a:r>
                      <a:endParaRPr lang="zh-TW" altLang="en-US" sz="1400" dirty="0"/>
                    </a:p>
                  </a:txBody>
                  <a:tcPr>
                    <a:lnL w="12700" cmpd="sng">
                      <a:noFill/>
                    </a:lnL>
                  </a:tcPr>
                </a:tc>
                <a:tc>
                  <a:txBody>
                    <a:bodyPr/>
                    <a:lstStyle/>
                    <a:p>
                      <a:r>
                        <a:rPr lang="en-US" altLang="zh-TW" sz="1400" dirty="0" smtClean="0"/>
                        <a:t>8000000080008081</a:t>
                      </a:r>
                      <a:endParaRPr lang="zh-TW" altLang="en-US" sz="1400" dirty="0"/>
                    </a:p>
                  </a:txBody>
                  <a:tcPr/>
                </a:tc>
                <a:tc>
                  <a:txBody>
                    <a:bodyPr/>
                    <a:lstStyle/>
                    <a:p>
                      <a:r>
                        <a:rPr lang="en-US" altLang="zh-TW" sz="1400" dirty="0" smtClean="0"/>
                        <a:t>5</a:t>
                      </a:r>
                      <a:endParaRPr lang="zh-TW" altLang="en-US" sz="1400" dirty="0"/>
                    </a:p>
                  </a:txBody>
                  <a:tcPr/>
                </a:tc>
              </a:tr>
              <a:tr h="344554">
                <a:tc>
                  <a:txBody>
                    <a:bodyPr/>
                    <a:lstStyle/>
                    <a:p>
                      <a:r>
                        <a:rPr lang="en-US" altLang="zh-TW" sz="1400" dirty="0" smtClean="0"/>
                        <a:t>9</a:t>
                      </a:r>
                      <a:endParaRPr lang="zh-TW" altLang="en-US" sz="1400" dirty="0"/>
                    </a:p>
                  </a:txBody>
                  <a:tcPr/>
                </a:tc>
                <a:tc>
                  <a:txBody>
                    <a:bodyPr/>
                    <a:lstStyle/>
                    <a:p>
                      <a:r>
                        <a:rPr lang="en-US" altLang="zh-TW" sz="1400" dirty="0" smtClean="0"/>
                        <a:t>0000000000000088</a:t>
                      </a:r>
                      <a:endParaRPr lang="zh-TW" altLang="en-US" sz="1400" dirty="0"/>
                    </a:p>
                  </a:txBody>
                  <a:tcPr/>
                </a:tc>
                <a:tc>
                  <a:txBody>
                    <a:bodyPr/>
                    <a:lstStyle/>
                    <a:p>
                      <a:r>
                        <a:rPr lang="en-US" altLang="zh-TW" sz="1400" dirty="0" smtClean="0"/>
                        <a:t>2</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21</a:t>
                      </a:r>
                      <a:endParaRPr lang="zh-TW" altLang="en-US" sz="1400" dirty="0"/>
                    </a:p>
                  </a:txBody>
                  <a:tcPr>
                    <a:lnL w="12700" cmpd="sng">
                      <a:noFill/>
                    </a:lnL>
                  </a:tcPr>
                </a:tc>
                <a:tc>
                  <a:txBody>
                    <a:bodyPr/>
                    <a:lstStyle/>
                    <a:p>
                      <a:r>
                        <a:rPr lang="en-US" altLang="zh-TW" sz="1400" dirty="0" smtClean="0"/>
                        <a:t>8000000000008080</a:t>
                      </a:r>
                      <a:endParaRPr lang="zh-TW" altLang="en-US" sz="1400" dirty="0"/>
                    </a:p>
                  </a:txBody>
                  <a:tcPr/>
                </a:tc>
                <a:tc>
                  <a:txBody>
                    <a:bodyPr/>
                    <a:lstStyle/>
                    <a:p>
                      <a:r>
                        <a:rPr lang="en-US" altLang="zh-TW" sz="1400" dirty="0" smtClean="0"/>
                        <a:t>3</a:t>
                      </a:r>
                      <a:endParaRPr lang="zh-TW" altLang="en-US" sz="1400" dirty="0"/>
                    </a:p>
                  </a:txBody>
                  <a:tcPr/>
                </a:tc>
              </a:tr>
              <a:tr h="344554">
                <a:tc>
                  <a:txBody>
                    <a:bodyPr/>
                    <a:lstStyle/>
                    <a:p>
                      <a:r>
                        <a:rPr lang="en-US" altLang="zh-TW" sz="1400" dirty="0" smtClean="0"/>
                        <a:t>10</a:t>
                      </a:r>
                      <a:endParaRPr lang="zh-TW" altLang="en-US" sz="1400" dirty="0"/>
                    </a:p>
                  </a:txBody>
                  <a:tcPr/>
                </a:tc>
                <a:tc>
                  <a:txBody>
                    <a:bodyPr/>
                    <a:lstStyle/>
                    <a:p>
                      <a:r>
                        <a:rPr lang="en-US" altLang="zh-TW" sz="1400" dirty="0" smtClean="0"/>
                        <a:t>0000000080008009</a:t>
                      </a:r>
                      <a:endParaRPr lang="zh-TW" altLang="en-US" sz="1400" dirty="0"/>
                    </a:p>
                  </a:txBody>
                  <a:tcPr/>
                </a:tc>
                <a:tc>
                  <a:txBody>
                    <a:bodyPr/>
                    <a:lstStyle/>
                    <a:p>
                      <a:r>
                        <a:rPr lang="en-US" altLang="zh-TW" sz="1400" dirty="0" smtClean="0"/>
                        <a:t>4</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22</a:t>
                      </a:r>
                      <a:endParaRPr lang="zh-TW" altLang="en-US" sz="1400" dirty="0"/>
                    </a:p>
                  </a:txBody>
                  <a:tcPr>
                    <a:lnL w="12700" cmpd="sng">
                      <a:noFill/>
                    </a:lnL>
                  </a:tcPr>
                </a:tc>
                <a:tc>
                  <a:txBody>
                    <a:bodyPr/>
                    <a:lstStyle/>
                    <a:p>
                      <a:r>
                        <a:rPr lang="en-US" altLang="zh-TW" sz="1400" dirty="0" smtClean="0"/>
                        <a:t>0000000080000001</a:t>
                      </a:r>
                      <a:endParaRPr lang="zh-TW" altLang="en-US" sz="1400" dirty="0"/>
                    </a:p>
                  </a:txBody>
                  <a:tcPr/>
                </a:tc>
                <a:tc>
                  <a:txBody>
                    <a:bodyPr/>
                    <a:lstStyle/>
                    <a:p>
                      <a:r>
                        <a:rPr lang="en-US" altLang="zh-TW" sz="1400" dirty="0" smtClean="0"/>
                        <a:t>2</a:t>
                      </a:r>
                      <a:endParaRPr lang="zh-TW" altLang="en-US" sz="1400" dirty="0"/>
                    </a:p>
                  </a:txBody>
                  <a:tcPr/>
                </a:tc>
              </a:tr>
              <a:tr h="0">
                <a:tc>
                  <a:txBody>
                    <a:bodyPr/>
                    <a:lstStyle/>
                    <a:p>
                      <a:r>
                        <a:rPr lang="en-US" altLang="zh-TW" sz="1400" dirty="0" smtClean="0"/>
                        <a:t>11</a:t>
                      </a:r>
                      <a:endParaRPr lang="zh-TW" altLang="en-US" sz="1400" dirty="0"/>
                    </a:p>
                  </a:txBody>
                  <a:tcPr/>
                </a:tc>
                <a:tc>
                  <a:txBody>
                    <a:bodyPr/>
                    <a:lstStyle/>
                    <a:p>
                      <a:r>
                        <a:rPr lang="en-US" altLang="zh-TW" sz="1400" dirty="0" smtClean="0"/>
                        <a:t>000000008000000A</a:t>
                      </a:r>
                      <a:endParaRPr lang="zh-TW" altLang="en-US" sz="1400" dirty="0"/>
                    </a:p>
                  </a:txBody>
                  <a:tcPr/>
                </a:tc>
                <a:tc>
                  <a:txBody>
                    <a:bodyPr/>
                    <a:lstStyle/>
                    <a:p>
                      <a:r>
                        <a:rPr lang="en-US" altLang="zh-TW" sz="1400" dirty="0" smtClean="0"/>
                        <a:t>3</a:t>
                      </a:r>
                      <a:endParaRPr lang="zh-TW" altLang="en-US" sz="1400" dirty="0"/>
                    </a:p>
                  </a:txBody>
                  <a:tcPr>
                    <a:lnR w="12700" cmpd="sng">
                      <a:noFill/>
                    </a:lnR>
                  </a:tcPr>
                </a:tc>
                <a:tc>
                  <a:txBody>
                    <a:bodyPr/>
                    <a:lstStyle/>
                    <a:p>
                      <a:endParaRPr lang="zh-TW" alt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95000"/>
                      </a:schemeClr>
                    </a:solidFill>
                  </a:tcPr>
                </a:tc>
                <a:tc>
                  <a:txBody>
                    <a:bodyPr/>
                    <a:lstStyle/>
                    <a:p>
                      <a:r>
                        <a:rPr lang="en-US" altLang="zh-TW" sz="1400" dirty="0" smtClean="0"/>
                        <a:t>23</a:t>
                      </a:r>
                      <a:endParaRPr lang="zh-TW" altLang="en-US" sz="1400" dirty="0"/>
                    </a:p>
                  </a:txBody>
                  <a:tcPr>
                    <a:lnL w="12700" cmpd="sng">
                      <a:noFill/>
                    </a:lnL>
                  </a:tcPr>
                </a:tc>
                <a:tc>
                  <a:txBody>
                    <a:bodyPr/>
                    <a:lstStyle/>
                    <a:p>
                      <a:r>
                        <a:rPr lang="en-US" altLang="zh-TW" sz="1400" dirty="0" smtClean="0"/>
                        <a:t>8000000080008008</a:t>
                      </a:r>
                      <a:endParaRPr lang="zh-TW" altLang="en-US" sz="1400" dirty="0"/>
                    </a:p>
                  </a:txBody>
                  <a:tcPr/>
                </a:tc>
                <a:tc>
                  <a:txBody>
                    <a:bodyPr/>
                    <a:lstStyle/>
                    <a:p>
                      <a:r>
                        <a:rPr lang="en-US" altLang="zh-TW" sz="1400" dirty="0" smtClean="0"/>
                        <a:t>4</a:t>
                      </a:r>
                      <a:endParaRPr lang="zh-TW" altLang="en-US" sz="1400" dirty="0"/>
                    </a:p>
                  </a:txBody>
                  <a:tcPr/>
                </a:tc>
              </a:tr>
            </a:tbl>
          </a:graphicData>
        </a:graphic>
      </p:graphicFrame>
    </p:spTree>
    <p:extLst>
      <p:ext uri="{BB962C8B-B14F-4D97-AF65-F5344CB8AC3E}">
        <p14:creationId xmlns:p14="http://schemas.microsoft.com/office/powerpoint/2010/main" val="27193912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zh-TW" smtClean="0"/>
              <a:t>Homework</a:t>
            </a:r>
          </a:p>
        </p:txBody>
      </p:sp>
      <p:sp>
        <p:nvSpPr>
          <p:cNvPr id="49155" name="Rectangle 3"/>
          <p:cNvSpPr>
            <a:spLocks noGrp="1" noChangeArrowheads="1"/>
          </p:cNvSpPr>
          <p:nvPr>
            <p:ph type="body" idx="1"/>
          </p:nvPr>
        </p:nvSpPr>
        <p:spPr/>
        <p:txBody>
          <a:bodyPr/>
          <a:lstStyle/>
          <a:p>
            <a:pPr eaLnBrk="1" hangingPunct="1"/>
            <a:r>
              <a:rPr lang="en-US" altLang="zh-TW" smtClean="0"/>
              <a:t>P378 (Chapter 11)</a:t>
            </a:r>
          </a:p>
          <a:p>
            <a:pPr eaLnBrk="1" hangingPunct="1">
              <a:buFont typeface="Wingdings" pitchFamily="-107" charset="2"/>
              <a:buNone/>
            </a:pPr>
            <a:r>
              <a:rPr lang="en-US" altLang="zh-TW" smtClean="0"/>
              <a:t>    11.3   11.8   11.12</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zh-TW" smtClean="0"/>
              <a:t>Homework</a:t>
            </a:r>
          </a:p>
        </p:txBody>
      </p:sp>
      <p:sp>
        <p:nvSpPr>
          <p:cNvPr id="49155" name="Rectangle 3"/>
          <p:cNvSpPr>
            <a:spLocks noGrp="1" noChangeArrowheads="1"/>
          </p:cNvSpPr>
          <p:nvPr>
            <p:ph type="body" idx="1"/>
          </p:nvPr>
        </p:nvSpPr>
        <p:spPr/>
        <p:txBody>
          <a:bodyPr/>
          <a:lstStyle/>
          <a:p>
            <a:pPr eaLnBrk="1" hangingPunct="1"/>
            <a:r>
              <a:rPr lang="en-US" altLang="zh-TW" dirty="0" smtClean="0"/>
              <a:t>P372 (Chapter 11)</a:t>
            </a:r>
          </a:p>
          <a:p>
            <a:pPr eaLnBrk="1" hangingPunct="1">
              <a:buFont typeface="Wingdings" pitchFamily="-107" charset="2"/>
              <a:buNone/>
            </a:pPr>
            <a:r>
              <a:rPr lang="en-US" altLang="zh-TW" dirty="0" smtClean="0"/>
              <a:t>    11.2   11.5   11.11</a:t>
            </a:r>
          </a:p>
        </p:txBody>
      </p:sp>
    </p:spTree>
    <p:extLst>
      <p:ext uri="{BB962C8B-B14F-4D97-AF65-F5344CB8AC3E}">
        <p14:creationId xmlns:p14="http://schemas.microsoft.com/office/powerpoint/2010/main" val="18003396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h11">
  <a:themeElements>
    <a:clrScheme name="Ch11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fontScheme name="Ch11">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charset="0"/>
            <a:ea typeface="新細明體" charset="-12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charset="0"/>
            <a:ea typeface="新細明體" charset="-120"/>
          </a:defRPr>
        </a:defPPr>
      </a:lstStyle>
    </a:lnDef>
  </a:objectDefaults>
  <a:extraClrSchemeLst>
    <a:extraClrScheme>
      <a:clrScheme name="Ch11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Ch11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Ch11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Ch11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E:\CLASS\DB\db\Ch11.ppt</Template>
  <TotalTime>1206</TotalTime>
  <Words>6080</Words>
  <Application>Microsoft Office PowerPoint</Application>
  <PresentationFormat>如螢幕大小 (4:3)</PresentationFormat>
  <Paragraphs>772</Paragraphs>
  <Slides>57</Slides>
  <Notes>28</Notes>
  <HiddenSlides>1</HiddenSlides>
  <MMClips>0</MMClips>
  <ScaleCrop>false</ScaleCrop>
  <HeadingPairs>
    <vt:vector size="6" baseType="variant">
      <vt:variant>
        <vt:lpstr>佈景主題</vt:lpstr>
      </vt:variant>
      <vt:variant>
        <vt:i4>1</vt:i4>
      </vt:variant>
      <vt:variant>
        <vt:lpstr>內嵌 OLE 伺服程式</vt:lpstr>
      </vt:variant>
      <vt:variant>
        <vt:i4>3</vt:i4>
      </vt:variant>
      <vt:variant>
        <vt:lpstr>投影片標題</vt:lpstr>
      </vt:variant>
      <vt:variant>
        <vt:i4>57</vt:i4>
      </vt:variant>
    </vt:vector>
  </HeadingPairs>
  <TitlesOfParts>
    <vt:vector size="61" baseType="lpstr">
      <vt:lpstr>Ch11</vt:lpstr>
      <vt:lpstr>文件</vt:lpstr>
      <vt:lpstr>Document</vt:lpstr>
      <vt:lpstr>方程式</vt:lpstr>
      <vt:lpstr>Cryptographic Hash Functions (Ch. 11)</vt:lpstr>
      <vt:lpstr>Hash functions</vt:lpstr>
      <vt:lpstr>PowerPoint 簡報</vt:lpstr>
      <vt:lpstr>PowerPoint 簡報</vt:lpstr>
      <vt:lpstr>Message authentication</vt:lpstr>
      <vt:lpstr>Hash function for message authentication</vt:lpstr>
      <vt:lpstr>Hash function for message authentication (Cont.)</vt:lpstr>
      <vt:lpstr>Hash function for message authentication (Cont.)</vt:lpstr>
      <vt:lpstr>Hash function for message authentication (Cont.)</vt:lpstr>
      <vt:lpstr>Digital signature</vt:lpstr>
      <vt:lpstr>Hash function for digital signature</vt:lpstr>
      <vt:lpstr>Hash function for digital signature (Cont.)</vt:lpstr>
      <vt:lpstr>Other Hash Function Uses</vt:lpstr>
      <vt:lpstr>Simple hash functions</vt:lpstr>
      <vt:lpstr>Simple hash functions</vt:lpstr>
      <vt:lpstr>Simple hash function (Cont.)</vt:lpstr>
      <vt:lpstr>Simple XOR or rotated XOR</vt:lpstr>
      <vt:lpstr>Requirements and Security</vt:lpstr>
      <vt:lpstr>Table 11.1 Requirements for a Cryptographic Hash Function H</vt:lpstr>
      <vt:lpstr>PowerPoint 簡報</vt:lpstr>
      <vt:lpstr>PowerPoint 簡報</vt:lpstr>
      <vt:lpstr>Attacks on Hash Functions</vt:lpstr>
      <vt:lpstr>Birthday attacks</vt:lpstr>
      <vt:lpstr>Birthday attacks (Cont.)</vt:lpstr>
      <vt:lpstr>Hash function: authentication and signature</vt:lpstr>
      <vt:lpstr>Birthday attacks (Cont.)</vt:lpstr>
      <vt:lpstr>Birthday attacks (Cont.)</vt:lpstr>
      <vt:lpstr>PowerPoint 簡報</vt:lpstr>
      <vt:lpstr>Security of hash functions</vt:lpstr>
      <vt:lpstr>PowerPoint 簡報</vt:lpstr>
      <vt:lpstr>Secure hash algorithm</vt:lpstr>
      <vt:lpstr>Revised secure hash standard</vt:lpstr>
      <vt:lpstr>Comparison of SHA parameters</vt:lpstr>
      <vt:lpstr>SHA-512 logic</vt:lpstr>
      <vt:lpstr>SHA-512 logic (Cont.)</vt:lpstr>
      <vt:lpstr>SHA-512 logic (Cont.)</vt:lpstr>
      <vt:lpstr>SHA-512 overview</vt:lpstr>
      <vt:lpstr>SHA-512 compression function</vt:lpstr>
      <vt:lpstr>A single 1024-bit block</vt:lpstr>
      <vt:lpstr>SHA-512 round function</vt:lpstr>
      <vt:lpstr>SHA-512 functions</vt:lpstr>
      <vt:lpstr>SHA-512 round function</vt:lpstr>
      <vt:lpstr>SHA-3</vt:lpstr>
      <vt:lpstr>The Sponge Construction</vt:lpstr>
      <vt:lpstr>PowerPoint 簡報</vt:lpstr>
      <vt:lpstr>PowerPoint 簡報</vt:lpstr>
      <vt:lpstr>PowerPoint 簡報</vt:lpstr>
      <vt:lpstr>PowerPoint 簡報</vt:lpstr>
      <vt:lpstr>SHA-3  Iteration Function f</vt:lpstr>
      <vt:lpstr>PowerPoint 簡報</vt:lpstr>
      <vt:lpstr>PowerPoint 簡報</vt:lpstr>
      <vt:lpstr>r step function</vt:lpstr>
      <vt:lpstr>Calculation of values and positions</vt:lpstr>
      <vt:lpstr>PowerPoint 簡報</vt:lpstr>
      <vt:lpstr>IOTA step function i: aaRC[ir] L[0,0]  L[0,0] RC[ir]   0&lt;ir&lt;24 </vt:lpstr>
      <vt:lpstr>Homework</vt:lpstr>
      <vt:lpstr>Homework</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無投影片標題</dc:title>
  <dc:creator>Anthony J.T. Lee</dc:creator>
  <cp:lastModifiedBy>adm</cp:lastModifiedBy>
  <cp:revision>103</cp:revision>
  <dcterms:created xsi:type="dcterms:W3CDTF">1999-10-21T15:28:19Z</dcterms:created>
  <dcterms:modified xsi:type="dcterms:W3CDTF">2013-11-19T02:22:03Z</dcterms:modified>
</cp:coreProperties>
</file>