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82" r:id="rId3"/>
    <p:sldId id="259" r:id="rId4"/>
    <p:sldId id="283" r:id="rId5"/>
    <p:sldId id="263" r:id="rId6"/>
    <p:sldId id="270" r:id="rId7"/>
    <p:sldId id="271" r:id="rId8"/>
    <p:sldId id="265" r:id="rId9"/>
    <p:sldId id="280" r:id="rId10"/>
    <p:sldId id="276" r:id="rId11"/>
    <p:sldId id="278" r:id="rId12"/>
    <p:sldId id="279" r:id="rId13"/>
    <p:sldId id="281" r:id="rId14"/>
    <p:sldId id="277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481" autoAdjust="0"/>
  </p:normalViewPr>
  <p:slideViewPr>
    <p:cSldViewPr snapToGrid="0">
      <p:cViewPr varScale="1">
        <p:scale>
          <a:sx n="59" d="100"/>
          <a:sy n="59" d="100"/>
        </p:scale>
        <p:origin x="158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D306-30B8-45D0-B658-4BE209073E79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91591-91D1-44EC-A072-305BF01F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51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359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A/B</a:t>
            </a:r>
            <a:r>
              <a:rPr lang="zh-TW" altLang="en-US" dirty="0" smtClean="0"/>
              <a:t>這個語言的意思是：有一個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，當它後面再接上一個屬於</a:t>
            </a:r>
            <a:r>
              <a:rPr lang="en-US" altLang="zh-TW" dirty="0" smtClean="0"/>
              <a:t>B</a:t>
            </a:r>
            <a:r>
              <a:rPr lang="zh-TW" altLang="en-US" dirty="0" smtClean="0"/>
              <a:t>的字串、</a:t>
            </a:r>
            <a:endParaRPr lang="en-US" altLang="zh-TW" dirty="0" smtClean="0"/>
          </a:p>
          <a:p>
            <a:r>
              <a:rPr lang="zh-TW" altLang="en-US" dirty="0" smtClean="0"/>
              <a:t>整個就屬於</a:t>
            </a:r>
            <a:r>
              <a:rPr lang="en-US" altLang="zh-TW" dirty="0" smtClean="0"/>
              <a:t>A</a:t>
            </a:r>
            <a:r>
              <a:rPr lang="zh-TW" altLang="en-US" dirty="0" smtClean="0"/>
              <a:t>時，該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屬於</a:t>
            </a:r>
            <a:r>
              <a:rPr lang="en-US" altLang="zh-TW" dirty="0" smtClean="0"/>
              <a:t>A/B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我們做一個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來認這件事。整個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前面先由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的部分檢查完現有的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但</a:t>
            </a:r>
            <a:r>
              <a:rPr lang="en-US" altLang="zh-TW" dirty="0" smtClean="0"/>
              <a:t>A</a:t>
            </a:r>
            <a:r>
              <a:rPr lang="zh-TW" altLang="en-US" dirty="0" smtClean="0"/>
              <a:t>還沒完成；進入第二階段，由</a:t>
            </a:r>
            <a:r>
              <a:rPr lang="en-US" altLang="zh-TW" dirty="0" smtClean="0"/>
              <a:t>B</a:t>
            </a:r>
            <a:r>
              <a:rPr lang="zh-TW" altLang="en-US" dirty="0" smtClean="0"/>
              <a:t>來提供可能接在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後面的選擇，這部分</a:t>
            </a:r>
            <a:endParaRPr lang="en-US" altLang="zh-TW" dirty="0" smtClean="0"/>
          </a:p>
          <a:p>
            <a:r>
              <a:rPr lang="zh-TW" altLang="en-US" dirty="0" smtClean="0"/>
              <a:t>將滿足</a:t>
            </a:r>
            <a:r>
              <a:rPr lang="en-US" altLang="zh-TW" dirty="0" smtClean="0"/>
              <a:t>A</a:t>
            </a:r>
            <a:r>
              <a:rPr lang="zh-TW" altLang="en-US" dirty="0" smtClean="0"/>
              <a:t>剩下沒走完的部分。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3950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成功。只是在起點的設計上要再想仔細點，多點對多點，同樣是利用</a:t>
                </a:r>
                <a:r>
                  <a:rPr lang="en-US" altLang="zh-TW" dirty="0" smtClean="0"/>
                  <a:t>Cartesian </a:t>
                </a:r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 和 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 都計算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成功。只是在起點的設計上要再想仔細點，多點對多點，同樣是利用</a:t>
                </a:r>
                <a:r>
                  <a:rPr lang="en-US" altLang="zh-TW" dirty="0" err="1" smtClean="0"/>
                  <a:t>cartesian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:r>
                  <a:rPr lang="zh-TW" altLang="en-US" i="0" smtClean="0">
                    <a:latin typeface="Cambria Math" panose="02040503050406030204" pitchFamily="18" charset="0"/>
                  </a:rPr>
                  <a:t>𝜀</a:t>
                </a:r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與剩餘的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都計算成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581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另一種作法：</a:t>
            </a:r>
            <a:r>
              <a:rPr lang="zh-TW" altLang="en-US" dirty="0" smtClean="0">
                <a:sym typeface="Wingdings" panose="05000000000000000000" pitchFamily="2" charset="2"/>
              </a:rPr>
              <a:t>（此法比投影片中的更為簡潔、下次可考慮更換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對於任意</a:t>
            </a:r>
            <a:r>
              <a:rPr lang="en-US" altLang="zh-TW" dirty="0" smtClean="0"/>
              <a:t>CFL</a:t>
            </a:r>
            <a:r>
              <a:rPr lang="zh-TW" altLang="en-US" dirty="0" smtClean="0"/>
              <a:t> </a:t>
            </a:r>
            <a:r>
              <a:rPr lang="en-US" altLang="zh-TW" dirty="0" smtClean="0"/>
              <a:t>A</a:t>
            </a:r>
            <a:r>
              <a:rPr lang="zh-TW" altLang="en-US" dirty="0" smtClean="0"/>
              <a:t>，我們都能建立一個標準化的</a:t>
            </a:r>
            <a:r>
              <a:rPr lang="en-US" altLang="zh-TW" dirty="0" smtClean="0"/>
              <a:t>PDA</a:t>
            </a:r>
            <a:r>
              <a:rPr lang="zh-TW" altLang="en-US" dirty="0" smtClean="0"/>
              <a:t>對應之；</a:t>
            </a:r>
            <a:endParaRPr lang="en-US" altLang="zh-TW" dirty="0" smtClean="0"/>
          </a:p>
          <a:p>
            <a:r>
              <a:rPr lang="zh-TW" altLang="en-US" dirty="0" smtClean="0"/>
              <a:t>在標準化的</a:t>
            </a:r>
            <a:r>
              <a:rPr lang="en-US" altLang="zh-TW" dirty="0" smtClean="0"/>
              <a:t>PDA</a:t>
            </a:r>
            <a:r>
              <a:rPr lang="zh-TW" altLang="en-US" dirty="0" smtClean="0"/>
              <a:t>中主要包含兩個</a:t>
            </a:r>
            <a:r>
              <a:rPr lang="en-US" altLang="zh-TW" dirty="0" smtClean="0"/>
              <a:t>loop state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前者用來</a:t>
            </a:r>
            <a:r>
              <a:rPr lang="en-US" altLang="zh-TW" dirty="0" smtClean="0"/>
              <a:t>non-deterministically</a:t>
            </a:r>
            <a:r>
              <a:rPr lang="zh-TW" altLang="en-US" dirty="0" smtClean="0"/>
              <a:t>地做文法生成到</a:t>
            </a:r>
            <a:r>
              <a:rPr lang="en-US" altLang="zh-TW" dirty="0" smtClean="0"/>
              <a:t>stack</a:t>
            </a:r>
            <a:r>
              <a:rPr lang="zh-TW" altLang="en-US" dirty="0" smtClean="0"/>
              <a:t>中，</a:t>
            </a:r>
            <a:endParaRPr lang="en-US" altLang="zh-TW" dirty="0" smtClean="0"/>
          </a:p>
          <a:p>
            <a:r>
              <a:rPr lang="zh-TW" altLang="en-US" dirty="0" smtClean="0"/>
              <a:t>後者則讀入實際的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、與文法生成結果比對。</a:t>
            </a:r>
            <a:endParaRPr lang="en-US" altLang="zh-TW" dirty="0" smtClean="0"/>
          </a:p>
          <a:p>
            <a:endParaRPr lang="en-US" dirty="0" smtClean="0"/>
          </a:p>
          <a:p>
            <a:r>
              <a:rPr lang="zh-TW" altLang="en-US" dirty="0" smtClean="0"/>
              <a:t>對於任意的</a:t>
            </a:r>
            <a:r>
              <a:rPr lang="en-US" altLang="zh-TW" dirty="0" smtClean="0"/>
              <a:t>RL</a:t>
            </a:r>
            <a:r>
              <a:rPr lang="zh-TW" altLang="en-US" dirty="0" smtClean="0"/>
              <a:t> </a:t>
            </a:r>
            <a:r>
              <a:rPr lang="en-US" altLang="zh-TW" dirty="0" smtClean="0"/>
              <a:t>B</a:t>
            </a:r>
            <a:r>
              <a:rPr lang="zh-TW" altLang="en-US" dirty="0" smtClean="0"/>
              <a:t>，我們都能找到一個</a:t>
            </a:r>
            <a:r>
              <a:rPr lang="en-US" altLang="zh-TW" dirty="0" smtClean="0"/>
              <a:t>DFA</a:t>
            </a:r>
            <a:r>
              <a:rPr lang="zh-TW" altLang="en-US" dirty="0" smtClean="0"/>
              <a:t>對應之。</a:t>
            </a:r>
            <a:endParaRPr lang="en-US" altLang="zh-TW" dirty="0" smtClean="0"/>
          </a:p>
          <a:p>
            <a:r>
              <a:rPr lang="zh-TW" altLang="en-US" dirty="0" smtClean="0"/>
              <a:t>同時，在前面作業的練習中，我們知道如何製作「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反轉」所對應的</a:t>
            </a:r>
            <a:r>
              <a:rPr lang="en-US" altLang="zh-TW" dirty="0" smtClean="0"/>
              <a:t>DFA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dirty="0" smtClean="0"/>
          </a:p>
          <a:p>
            <a:r>
              <a:rPr lang="zh-TW" altLang="en-US" dirty="0" smtClean="0"/>
              <a:t>利用</a:t>
            </a:r>
            <a:r>
              <a:rPr lang="en-US" altLang="zh-TW" dirty="0" smtClean="0"/>
              <a:t>A</a:t>
            </a:r>
            <a:r>
              <a:rPr lang="zh-TW" altLang="en-US" dirty="0" smtClean="0"/>
              <a:t>與</a:t>
            </a:r>
            <a:r>
              <a:rPr lang="en-US" altLang="zh-TW" dirty="0" smtClean="0"/>
              <a:t>B</a:t>
            </a:r>
            <a:r>
              <a:rPr lang="zh-TW" altLang="en-US" dirty="0" smtClean="0"/>
              <a:t>所對應的自動機，我們建構</a:t>
            </a:r>
            <a:r>
              <a:rPr lang="en-US" altLang="zh-TW" dirty="0" smtClean="0"/>
              <a:t>A/B</a:t>
            </a:r>
            <a:r>
              <a:rPr lang="zh-TW" altLang="en-US" dirty="0" smtClean="0"/>
              <a:t>如下：</a:t>
            </a:r>
            <a:endParaRPr lang="en-US" altLang="zh-TW" dirty="0" smtClean="0"/>
          </a:p>
          <a:p>
            <a:r>
              <a:rPr lang="zh-TW" altLang="en-US" dirty="0" smtClean="0"/>
              <a:t>我們在</a:t>
            </a:r>
            <a:r>
              <a:rPr lang="en-US" altLang="zh-TW" dirty="0" smtClean="0"/>
              <a:t>A</a:t>
            </a:r>
            <a:r>
              <a:rPr lang="zh-TW" altLang="en-US" dirty="0" smtClean="0"/>
              <a:t>之標準化</a:t>
            </a:r>
            <a:r>
              <a:rPr lang="en-US" altLang="zh-TW" dirty="0" smtClean="0"/>
              <a:t>PDA</a:t>
            </a:r>
            <a:r>
              <a:rPr lang="zh-TW" altLang="en-US" dirty="0" smtClean="0"/>
              <a:t>的兩個</a:t>
            </a:r>
            <a:r>
              <a:rPr lang="en-US" altLang="zh-TW" dirty="0" smtClean="0"/>
              <a:t>loop</a:t>
            </a:r>
            <a:r>
              <a:rPr lang="zh-TW" altLang="en-US" dirty="0" smtClean="0"/>
              <a:t> </a:t>
            </a:r>
            <a:r>
              <a:rPr lang="en-US" altLang="zh-TW" dirty="0" smtClean="0"/>
              <a:t>state</a:t>
            </a:r>
            <a:r>
              <a:rPr lang="zh-TW" altLang="en-US" dirty="0" smtClean="0"/>
              <a:t>之間插入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反轉的</a:t>
            </a:r>
            <a:r>
              <a:rPr lang="en-US" altLang="zh-TW" dirty="0" smtClean="0"/>
              <a:t>DFA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並修改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反轉，使他原本針對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讀入的部分變成</a:t>
            </a:r>
            <a:r>
              <a:rPr lang="en-US" altLang="zh-TW" dirty="0" smtClean="0"/>
              <a:t>non-deterministically</a:t>
            </a:r>
            <a:r>
              <a:rPr lang="zh-TW" altLang="en-US" dirty="0" smtClean="0"/>
              <a:t>地</a:t>
            </a:r>
            <a:r>
              <a:rPr lang="en-US" altLang="zh-TW" dirty="0" smtClean="0"/>
              <a:t>pop</a:t>
            </a:r>
            <a:r>
              <a:rPr lang="zh-TW" altLang="en-US" dirty="0" smtClean="0"/>
              <a:t> </a:t>
            </a:r>
            <a:r>
              <a:rPr lang="en-US" altLang="zh-TW" dirty="0" smtClean="0"/>
              <a:t>stack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026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回顧一下老師剛開始介紹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的那堂課，</a:t>
            </a:r>
            <a:endParaRPr lang="en-US" altLang="zh-TW" dirty="0" smtClean="0"/>
          </a:p>
          <a:p>
            <a:r>
              <a:rPr lang="zh-TW" altLang="en-US" dirty="0" smtClean="0"/>
              <a:t>在介紹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的時候，我們重新看了過去大家學過的幾種</a:t>
            </a:r>
            <a:r>
              <a:rPr lang="en-US" altLang="zh-TW" dirty="0" smtClean="0"/>
              <a:t>Machine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並且我們說：</a:t>
            </a:r>
            <a:endParaRPr lang="en-US" altLang="zh-TW" dirty="0" smtClean="0"/>
          </a:p>
          <a:p>
            <a:r>
              <a:rPr lang="zh-TW" altLang="en-US" dirty="0" smtClean="0"/>
              <a:t>它們能夠做的事</a:t>
            </a:r>
            <a:r>
              <a:rPr lang="en-US" altLang="zh-TW" dirty="0" smtClean="0"/>
              <a:t>TM</a:t>
            </a:r>
            <a:r>
              <a:rPr lang="zh-TW" altLang="en-US" dirty="0" smtClean="0"/>
              <a:t>都能夠做、能</a:t>
            </a:r>
            <a:r>
              <a:rPr lang="en-US" altLang="zh-TW" dirty="0" smtClean="0"/>
              <a:t>simulate</a:t>
            </a:r>
            <a:r>
              <a:rPr lang="zh-TW" altLang="en-US" dirty="0" smtClean="0"/>
              <a:t>，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的能力比他們都要強。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還記得</a:t>
            </a:r>
            <a:r>
              <a:rPr lang="en-US" altLang="zh-TW" dirty="0" smtClean="0"/>
              <a:t>TM</a:t>
            </a:r>
            <a:r>
              <a:rPr lang="zh-TW" altLang="en-US" dirty="0" smtClean="0"/>
              <a:t>怎麼模擬</a:t>
            </a:r>
            <a:r>
              <a:rPr lang="en-US" altLang="zh-TW" dirty="0" smtClean="0"/>
              <a:t>FA</a:t>
            </a:r>
            <a:r>
              <a:rPr lang="zh-TW" altLang="en-US" dirty="0" smtClean="0"/>
              <a:t>嗎？就是</a:t>
            </a:r>
            <a:r>
              <a:rPr lang="en-US" altLang="zh-TW" dirty="0" smtClean="0"/>
              <a:t>head</a:t>
            </a:r>
            <a:r>
              <a:rPr lang="zh-TW" altLang="en-US" dirty="0" smtClean="0"/>
              <a:t>只會</a:t>
            </a:r>
            <a:r>
              <a:rPr lang="en-US" altLang="zh-TW" dirty="0" smtClean="0"/>
              <a:t>moves</a:t>
            </a:r>
            <a:r>
              <a:rPr lang="en-US" altLang="zh-TW" baseline="0" dirty="0" smtClean="0"/>
              <a:t> right</a:t>
            </a:r>
            <a:r>
              <a:rPr lang="zh-TW" altLang="en-US" baseline="0" dirty="0" smtClean="0"/>
              <a:t>，只讀不寫，</a:t>
            </a:r>
            <a:endParaRPr lang="en-US" altLang="zh-TW" baseline="0" dirty="0" smtClean="0"/>
          </a:p>
          <a:p>
            <a:r>
              <a:rPr lang="zh-TW" altLang="en-US" baseline="0" dirty="0" smtClean="0"/>
              <a:t>所以當我們看到一個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head</a:t>
            </a:r>
            <a:r>
              <a:rPr lang="zh-TW" altLang="en-US" baseline="0" dirty="0" smtClean="0"/>
              <a:t>只能往右走或是停在原地時，我們自</a:t>
            </a:r>
            <a:endParaRPr lang="en-US" altLang="zh-TW" baseline="0" dirty="0" smtClean="0"/>
          </a:p>
          <a:p>
            <a:r>
              <a:rPr lang="zh-TW" altLang="en-US" baseline="0" dirty="0" smtClean="0"/>
              <a:t>然地想到他可能和一個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能力是一樣的。如果我們能證明他們確實是</a:t>
            </a:r>
            <a:endParaRPr lang="en-US" altLang="zh-TW" baseline="0" dirty="0" smtClean="0"/>
          </a:p>
          <a:p>
            <a:r>
              <a:rPr lang="zh-TW" altLang="en-US" baseline="0" dirty="0" smtClean="0"/>
              <a:t>等價的，我們也就回答了題目。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首先，一個方向：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至少和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有一樣的能力，這部分能輕易得到。</a:t>
            </a:r>
            <a:endParaRPr lang="en-US" altLang="zh-TW" baseline="0" dirty="0" smtClean="0"/>
          </a:p>
          <a:p>
            <a:r>
              <a:rPr lang="zh-TW" altLang="en-US" baseline="0" dirty="0" smtClean="0"/>
              <a:t>接著我們要來試著證明另一個方向：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有一樣能力。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568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aseline="0" dirty="0" smtClean="0"/>
              <a:t>要說明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有一樣的能力，就要說明他們看似不同之處其實</a:t>
            </a:r>
            <a:endParaRPr lang="en-US" altLang="zh-TW" baseline="0" dirty="0" smtClean="0"/>
          </a:p>
          <a:p>
            <a:r>
              <a:rPr lang="zh-TW" altLang="en-US" baseline="0" dirty="0" smtClean="0"/>
              <a:t>不造成能力的差異。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的差異之處，就是多了讀到一個輸入之後，可以停留</a:t>
            </a:r>
            <a:endParaRPr lang="en-US" altLang="zh-TW" baseline="0" dirty="0" smtClean="0"/>
          </a:p>
          <a:p>
            <a:r>
              <a:rPr lang="zh-TW" altLang="en-US" baseline="0" dirty="0" smtClean="0"/>
              <a:t>與修改的能力。這會有什麼影響呢？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讓我們仔細來想一想這個多出來的功能：</a:t>
            </a:r>
            <a:endParaRPr lang="en-US" altLang="zh-TW" baseline="0" dirty="0" smtClean="0"/>
          </a:p>
          <a:p>
            <a:r>
              <a:rPr lang="zh-TW" altLang="en-US" baseline="0" dirty="0" smtClean="0"/>
              <a:t>先回想一下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的運算接受是怎麼一回事：如果一個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的執行結果</a:t>
            </a:r>
            <a:endParaRPr lang="en-US" altLang="zh-TW" baseline="0" dirty="0" smtClean="0"/>
          </a:p>
          <a:p>
            <a:r>
              <a:rPr lang="zh-TW" altLang="en-US" baseline="0" dirty="0" smtClean="0"/>
              <a:t>是接受的話，是指接受了原本寫在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所以，</a:t>
            </a:r>
            <a:r>
              <a:rPr lang="en-US" altLang="zh-TW" baseline="0" dirty="0" smtClean="0"/>
              <a:t>base on STM</a:t>
            </a:r>
            <a:r>
              <a:rPr lang="zh-TW" altLang="en-US" baseline="0" dirty="0" smtClean="0"/>
              <a:t>在一格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上所讀到的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做停留並做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一連串修改的動作、而且沒辦法回頭去看；其真正的影響就是讓</a:t>
            </a:r>
            <a:r>
              <a:rPr lang="en-US" altLang="zh-TW" baseline="0" dirty="0" smtClean="0"/>
              <a:t>STM</a:t>
            </a:r>
          </a:p>
          <a:p>
            <a:r>
              <a:rPr lang="zh-TW" altLang="en-US" baseline="0" dirty="0" smtClean="0"/>
              <a:t>在讀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時，比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多了一個可能：可能在某些情況下讀到了一個字</a:t>
            </a:r>
            <a:endParaRPr lang="en-US" altLang="zh-TW" baseline="0" dirty="0" smtClean="0"/>
          </a:p>
          <a:p>
            <a:r>
              <a:rPr lang="zh-TW" altLang="en-US" baseline="0" dirty="0" smtClean="0"/>
              <a:t>元，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就會一直在原地打轉再也不讀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了。不然，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就算在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一格打轉再久，它還是會進入下一格，並且對於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的記憶能力僅</a:t>
            </a:r>
            <a:endParaRPr lang="en-US" altLang="zh-TW" baseline="0" dirty="0" smtClean="0"/>
          </a:p>
          <a:p>
            <a:r>
              <a:rPr lang="zh-TW" altLang="en-US" baseline="0" dirty="0" smtClean="0"/>
              <a:t>止於</a:t>
            </a:r>
            <a:r>
              <a:rPr lang="en-US" altLang="zh-TW" baseline="0" dirty="0" smtClean="0"/>
              <a:t>state</a:t>
            </a:r>
            <a:r>
              <a:rPr lang="zh-TW" altLang="en-US" baseline="0" dirty="0" smtClean="0"/>
              <a:t>的記憶。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這個較之於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多出來的行為，會讓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強嗎？顯然不會，在某</a:t>
            </a:r>
            <a:endParaRPr lang="en-US" altLang="zh-TW" baseline="0" dirty="0" smtClean="0"/>
          </a:p>
          <a:p>
            <a:r>
              <a:rPr lang="zh-TW" altLang="en-US" baseline="0" dirty="0" smtClean="0"/>
              <a:t>種情況下讀到某個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就不再往下做，其實就是沒能接受該字串的</a:t>
            </a:r>
            <a:endParaRPr lang="en-US" altLang="zh-TW" baseline="0" dirty="0" smtClean="0"/>
          </a:p>
          <a:p>
            <a:r>
              <a:rPr lang="zh-TW" altLang="en-US" baseline="0" dirty="0" smtClean="0"/>
              <a:t>意思、沒能接受該字串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也有，兩者一樣。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633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另一種</a:t>
            </a:r>
            <a:r>
              <a:rPr lang="en-US" altLang="zh-TW" dirty="0" smtClean="0"/>
              <a:t>FA</a:t>
            </a:r>
            <a:r>
              <a:rPr lang="zh-TW" altLang="en-US" dirty="0" smtClean="0"/>
              <a:t>模擬</a:t>
            </a:r>
            <a:r>
              <a:rPr lang="en-US" altLang="zh-TW" dirty="0" smtClean="0"/>
              <a:t>STM</a:t>
            </a:r>
            <a:r>
              <a:rPr lang="zh-TW" altLang="en-US" dirty="0" smtClean="0"/>
              <a:t>的方法，使用</a:t>
            </a:r>
            <a:r>
              <a:rPr lang="en-US" altLang="zh-TW" dirty="0" smtClean="0"/>
              <a:t>NFA</a:t>
            </a:r>
            <a:r>
              <a:rPr lang="zh-TW" altLang="en-US" dirty="0" smtClean="0"/>
              <a:t>：</a:t>
            </a:r>
            <a:r>
              <a:rPr lang="zh-TW" altLang="en-US" dirty="0" smtClean="0">
                <a:sym typeface="Wingdings" panose="05000000000000000000" pitchFamily="2" charset="2"/>
              </a:rPr>
              <a:t>（此法比投影片中的更為簡潔、下次可考慮更換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Q'</a:t>
            </a:r>
            <a:r>
              <a:rPr lang="zh-TW" altLang="en-US" dirty="0" smtClean="0"/>
              <a:t>：</a:t>
            </a:r>
            <a:r>
              <a:rPr lang="en-US" altLang="zh-TW" dirty="0" smtClean="0"/>
              <a:t>Q</a:t>
            </a:r>
            <a:r>
              <a:rPr lang="zh-TW" altLang="en-US" dirty="0" smtClean="0"/>
              <a:t> </a:t>
            </a:r>
            <a:r>
              <a:rPr lang="en-US" altLang="zh-TW" dirty="0" smtClean="0"/>
              <a:t>x</a:t>
            </a:r>
            <a:r>
              <a:rPr lang="zh-TW" altLang="en-US" dirty="0" smtClean="0"/>
              <a:t> </a:t>
            </a:r>
            <a:r>
              <a:rPr lang="en-US" altLang="zh-TW" dirty="0" smtClean="0"/>
              <a:t>(Sigma+</a:t>
            </a:r>
            <a:r>
              <a:rPr lang="zh-TW" altLang="en-US" dirty="0" smtClean="0"/>
              <a:t>空格</a:t>
            </a:r>
            <a:r>
              <a:rPr lang="en-US" altLang="zh-TW" dirty="0" smtClean="0"/>
              <a:t>) x Gamma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第一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</a:t>
            </a:r>
            <a:r>
              <a:rPr lang="en-US" altLang="zh-TW" dirty="0" smtClean="0"/>
              <a:t>Q</a:t>
            </a:r>
            <a:r>
              <a:rPr lang="zh-TW" altLang="en-US" dirty="0" smtClean="0"/>
              <a:t>、第二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是用來記第一次讀到紙帶格子上的字、</a:t>
            </a:r>
            <a:endParaRPr lang="en-US" altLang="zh-TW" dirty="0" smtClean="0"/>
          </a:p>
          <a:p>
            <a:r>
              <a:rPr lang="zh-TW" altLang="en-US" dirty="0" smtClean="0"/>
              <a:t>第三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是用來模擬</a:t>
            </a:r>
            <a:r>
              <a:rPr lang="en-US" altLang="zh-TW" dirty="0" smtClean="0"/>
              <a:t>TM</a:t>
            </a:r>
            <a:r>
              <a:rPr lang="zh-TW" altLang="en-US" dirty="0" smtClean="0"/>
              <a:t>對於格子中符號的修改。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這麼一來</a:t>
            </a:r>
            <a:r>
              <a:rPr lang="en-US" altLang="zh-TW" dirty="0" smtClean="0"/>
              <a:t>STM</a:t>
            </a:r>
            <a:r>
              <a:rPr lang="zh-TW" altLang="en-US" dirty="0" smtClean="0"/>
              <a:t>在紙帶上一格的各種動作，</a:t>
            </a:r>
            <a:r>
              <a:rPr lang="en-US" altLang="zh-TW" dirty="0" smtClean="0"/>
              <a:t>NFA</a:t>
            </a:r>
            <a:r>
              <a:rPr lang="zh-TW" altLang="en-US" dirty="0" smtClean="0"/>
              <a:t>都能以進入對應的</a:t>
            </a:r>
            <a:r>
              <a:rPr lang="en-US" altLang="zh-TW" dirty="0" smtClean="0"/>
              <a:t>state</a:t>
            </a:r>
            <a:r>
              <a:rPr lang="zh-TW" altLang="en-US" dirty="0" smtClean="0"/>
              <a:t>來模擬。</a:t>
            </a:r>
            <a:endParaRPr lang="en-US" altLang="zh-TW" dirty="0" smtClean="0"/>
          </a:p>
          <a:p>
            <a:r>
              <a:rPr lang="en-US" altLang="zh-TW" dirty="0" smtClean="0"/>
              <a:t>TM</a:t>
            </a:r>
            <a:r>
              <a:rPr lang="zh-TW" altLang="en-US" dirty="0" smtClean="0"/>
              <a:t>在紙帶上往右走的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實際消耗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transitions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r>
              <a:rPr lang="zh-TW" altLang="en-US" dirty="0" smtClean="0"/>
              <a:t>停留的、還有已經走到底（空格）以後的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，則對應到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的</a:t>
            </a:r>
            <a:r>
              <a:rPr lang="en-US" altLang="zh-TW" dirty="0" smtClean="0"/>
              <a:t>epsilon transitions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674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2016/5/31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smtClean="0"/>
              <a:t>2016/05/11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7674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9183"/>
          </a:xfrm>
        </p:spPr>
        <p:txBody>
          <a:bodyPr>
            <a:normAutofit/>
          </a:bodyPr>
          <a:lstStyle/>
          <a:p>
            <a:r>
              <a:rPr lang="en-US" altLang="zh-TW" sz="3600" dirty="0"/>
              <a:t>Homework #5</a:t>
            </a:r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77.9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10.9</a:t>
            </a:r>
            <a:endParaRPr lang="en-US" altLang="zh-TW" sz="3600" dirty="0" smtClean="0"/>
          </a:p>
          <a:p>
            <a:r>
              <a:rPr lang="en-US" altLang="zh-TW" sz="3600" dirty="0" smtClean="0"/>
              <a:t>Homework #6</a:t>
            </a:r>
          </a:p>
          <a:p>
            <a:pPr lvl="1"/>
            <a:r>
              <a:rPr lang="en-US" altLang="zh-TW" sz="3200" dirty="0" smtClean="0"/>
              <a:t>Average 78.8</a:t>
            </a:r>
          </a:p>
          <a:p>
            <a:pPr lvl="1"/>
            <a:r>
              <a:rPr lang="en-US" altLang="zh-TW" sz="3200" dirty="0" smtClean="0"/>
              <a:t>Std. Dev. 15.2</a:t>
            </a:r>
          </a:p>
        </p:txBody>
      </p:sp>
    </p:spTree>
    <p:extLst>
      <p:ext uri="{BB962C8B-B14F-4D97-AF65-F5344CB8AC3E}">
        <p14:creationId xmlns:p14="http://schemas.microsoft.com/office/powerpoint/2010/main" val="5647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536" y="1690688"/>
            <a:ext cx="6236264" cy="40892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2037805"/>
            <a:ext cx="41378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Take a look at the shorthand expression mentioned in our textbook one more time if you have used it in your homework.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34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PDA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 DFA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 To </a:t>
                </a:r>
                <a:r>
                  <a:rPr lang="en-US" altLang="zh-TW" dirty="0"/>
                  <a:t>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context free, we construct a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that recognizes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According to the description of the question, if an input belongs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, then it’s a string that if </a:t>
                </a:r>
                <a:r>
                  <a:rPr lang="en-US" altLang="zh-TW" dirty="0"/>
                  <a:t>being added a proper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string </a:t>
                </a:r>
                <a:r>
                  <a:rPr lang="en-US" altLang="zh-TW" dirty="0" smtClean="0"/>
                  <a:t>behind, it </a:t>
                </a:r>
                <a:r>
                  <a:rPr lang="en-US" altLang="zh-TW" dirty="0"/>
                  <a:t>would becomes an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string.</a:t>
                </a:r>
              </a:p>
              <a:p>
                <a:r>
                  <a:rPr lang="en-US" altLang="zh-TW" dirty="0" smtClean="0"/>
                  <a:t>The “non-input-part”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should be accepted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a 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corresponding to different inputs.</a:t>
                </a:r>
              </a:p>
              <a:p>
                <a:r>
                  <a:rPr lang="en-US" altLang="zh-TW" sz="2800" dirty="0" smtClean="0"/>
                  <a:t>The strategy used to </a:t>
                </a:r>
                <a:r>
                  <a:rPr lang="en-US" altLang="zh-TW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that we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on the input first, and then we </a:t>
                </a:r>
                <a:r>
                  <a:rPr lang="en-US" altLang="zh-TW" dirty="0"/>
                  <a:t>managed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to </a:t>
                </a:r>
                <a:r>
                  <a:rPr lang="en-US" altLang="zh-TW" dirty="0" smtClean="0"/>
                  <a:t>run an specialized intersection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and </a:t>
                </a:r>
                <a:r>
                  <a:rPr lang="en-US" altLang="zh-TW" dirty="0" smtClean="0"/>
                  <a:t>the “half-way-configured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’s” to check if the previous input is good.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  <a:blipFill rotWithShape="0">
                <a:blip r:embed="rId3"/>
                <a:stretch>
                  <a:fillRect l="-990" t="-2086" r="-1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2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</a:t>
            </a:r>
            <a:r>
              <a:rPr lang="en-US" altLang="zh-TW" dirty="0" smtClean="0"/>
              <a:t>Q4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Luckily,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is a DFA, so we don’t have to </a:t>
                </a:r>
                <a:r>
                  <a:rPr lang="en-US" altLang="zh-TW" dirty="0" smtClean="0"/>
                  <a:t>worry about </a:t>
                </a:r>
                <a:r>
                  <a:rPr lang="en-US" altLang="zh-TW" dirty="0"/>
                  <a:t>the stack </a:t>
                </a:r>
                <a:r>
                  <a:rPr lang="en-US" altLang="zh-TW" dirty="0" smtClean="0"/>
                  <a:t>at the time we construct the specialized intersection.</a:t>
                </a:r>
              </a:p>
              <a:p>
                <a:r>
                  <a:rPr lang="en-US" altLang="zh-TW" dirty="0" smtClean="0"/>
                  <a:t>We use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handle all the possibilities while dealing with the </a:t>
                </a:r>
                <a:r>
                  <a:rPr lang="en-US" altLang="zh-TW" dirty="0"/>
                  <a:t>“</a:t>
                </a:r>
                <a:r>
                  <a:rPr lang="en-US" altLang="zh-TW" dirty="0" smtClean="0"/>
                  <a:t>non-input-part”.</a:t>
                </a:r>
                <a:endParaRPr lang="en-US" altLang="zh-TW" dirty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Here’s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l-GR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𝛤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altLang="zh-TW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  <a:blipFill rotWithShape="0">
                <a:blip r:embed="rId3"/>
                <a:stretch>
                  <a:fillRect l="-1043" t="-2075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3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Q4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altLang="zh-TW" dirty="0" smtClean="0"/>
                  <a:t>The simulation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on the </a:t>
                </a:r>
                <a:r>
                  <a:rPr lang="en-US" altLang="zh-TW" dirty="0"/>
                  <a:t>actual </a:t>
                </a:r>
                <a:r>
                  <a:rPr lang="en-US" altLang="zh-TW" dirty="0" smtClean="0"/>
                  <a:t>input: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(It goes into </a:t>
                </a:r>
                <a:r>
                  <a:rPr lang="en-US" altLang="zh-TW" dirty="0"/>
                  <a:t>stage two </a:t>
                </a:r>
                <a:r>
                  <a:rPr lang="en-US" altLang="zh-TW" dirty="0" smtClean="0"/>
                  <a:t>through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-transitions when the input </a:t>
                </a:r>
                <a:r>
                  <a:rPr lang="en-US" altLang="zh-TW" dirty="0" smtClean="0"/>
                  <a:t>were finished.)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sub>
                                        </m:sSub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               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</m:eqAr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The simulation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the imaginary input: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zh-TW" altLang="en-US" dirty="0" smtClean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b="0" dirty="0" smtClean="0"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| </m:t>
                                  </m:r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for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some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∅,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                          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4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  <a:blipFill rotWithShape="0">
                <a:blip r:embed="rId3"/>
                <a:stretch>
                  <a:fillRect l="-818" t="-187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9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800" dirty="0" smtClean="0"/>
                  <a:t>The new unambiguous grammar.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THEN</m:t>
                            </m:r>
                          </m:e>
                        </m:d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|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sz="2800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r>
                  <a:rPr lang="en-US" altLang="zh-TW" sz="2800" dirty="0" smtClean="0"/>
                  <a:t>Note that the condition you want to avoid is that there’re more than one </a:t>
                </a:r>
                <a:r>
                  <a:rPr lang="en-US" altLang="zh-TW" dirty="0" smtClean="0"/>
                  <a:t> possible derivation of the structure </a:t>
                </a:r>
                <a:r>
                  <a:rPr lang="en-US" altLang="zh-TW" sz="2800" dirty="0" smtClean="0"/>
                  <a:t>“if-then if-then else”.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  <a:blipFill rotWithShape="0">
                <a:blip r:embed="rId2"/>
                <a:stretch>
                  <a:fillRect l="-1002" t="-2241" r="-20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7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Firstly, the instructions haven’t told </a:t>
            </a:r>
            <a:r>
              <a:rPr lang="en-US" altLang="zh-TW" dirty="0"/>
              <a:t>about </a:t>
            </a:r>
            <a:r>
              <a:rPr lang="en-US" altLang="zh-TW" dirty="0" smtClean="0"/>
              <a:t>in </a:t>
            </a:r>
            <a:r>
              <a:rPr lang="en-US" altLang="zh-TW" dirty="0"/>
              <a:t>which order </a:t>
            </a:r>
            <a:r>
              <a:rPr lang="en-US" altLang="zh-TW" dirty="0" smtClean="0"/>
              <a:t>a TM can try through all the possible settings.</a:t>
            </a:r>
          </a:p>
          <a:p>
            <a:r>
              <a:rPr lang="en-US" altLang="zh-TW" dirty="0" smtClean="0"/>
              <a:t>Secondly, since the possible settings are infinitely many, a TM would never finish them; you can’t have an instruction for TM that requires it tries all the possibilities first then do something, i.e., “otherwise, reject.” in this case.</a:t>
            </a:r>
          </a:p>
        </p:txBody>
      </p:sp>
    </p:spTree>
    <p:extLst>
      <p:ext uri="{BB962C8B-B14F-4D97-AF65-F5344CB8AC3E}">
        <p14:creationId xmlns:p14="http://schemas.microsoft.com/office/powerpoint/2010/main" val="379475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92992"/>
          </a:xfrm>
        </p:spPr>
        <p:txBody>
          <a:bodyPr>
            <a:normAutofit/>
          </a:bodyPr>
          <a:lstStyle/>
          <a:p>
            <a:r>
              <a:rPr lang="en-US" altLang="zh-TW" dirty="0"/>
              <a:t>IDEA – As </a:t>
            </a:r>
            <a:r>
              <a:rPr lang="en-US" altLang="zh-TW" dirty="0" smtClean="0"/>
              <a:t>the </a:t>
            </a:r>
            <a:r>
              <a:rPr lang="en-US" altLang="zh-TW" i="1" dirty="0" smtClean="0"/>
              <a:t>Turing machine with stay put instead of left </a:t>
            </a:r>
            <a:r>
              <a:rPr lang="en-US" altLang="zh-TW" dirty="0" smtClean="0"/>
              <a:t>has a similar operating logic with finite automata, we try to show that this type of machines recognize the same class of languages as DFAs.</a:t>
            </a:r>
          </a:p>
          <a:p>
            <a:r>
              <a:rPr lang="en-US" altLang="zh-TW" dirty="0" smtClean="0"/>
              <a:t>The easier side first</a:t>
            </a:r>
            <a:r>
              <a:rPr lang="en-US" altLang="zh-TW" dirty="0"/>
              <a:t> </a:t>
            </a:r>
            <a:r>
              <a:rPr lang="en-US" altLang="zh-TW" dirty="0" smtClean="0"/>
              <a:t>– we show that all the things a DFA can do can also be done with a </a:t>
            </a:r>
            <a:r>
              <a:rPr lang="en-US" altLang="zh-TW" i="1" dirty="0" smtClean="0"/>
              <a:t>Turing machine with stay put instead of left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Just like the way we simulate a DFA with a normal Turing machine, we can simulate a DFA with the specialized Turing machine here since the simulation of a DFA doesn’t need the head left operation.</a:t>
            </a:r>
            <a:endParaRPr lang="en-US" altLang="zh-TW" dirty="0"/>
          </a:p>
          <a:p>
            <a:r>
              <a:rPr lang="en-US" altLang="zh-TW" dirty="0" smtClean="0"/>
              <a:t>The other side</a:t>
            </a:r>
            <a:r>
              <a:rPr lang="en-US" altLang="zh-TW" dirty="0"/>
              <a:t> – </a:t>
            </a:r>
            <a:r>
              <a:rPr lang="en-US" altLang="zh-TW" dirty="0" smtClean="0"/>
              <a:t>we show that anything that can be done with a </a:t>
            </a:r>
            <a:r>
              <a:rPr lang="en-US" altLang="zh-TW" i="1" dirty="0"/>
              <a:t>Turing machine with stay put instead of </a:t>
            </a:r>
            <a:r>
              <a:rPr lang="en-US" altLang="zh-TW" i="1" dirty="0" smtClean="0"/>
              <a:t>left </a:t>
            </a:r>
            <a:r>
              <a:rPr lang="en-US" altLang="zh-TW" dirty="0" smtClean="0"/>
              <a:t>can also be done with a DFA.</a:t>
            </a:r>
          </a:p>
        </p:txBody>
      </p:sp>
    </p:spTree>
    <p:extLst>
      <p:ext uri="{BB962C8B-B14F-4D97-AF65-F5344CB8AC3E}">
        <p14:creationId xmlns:p14="http://schemas.microsoft.com/office/powerpoint/2010/main" val="215653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(</a:t>
            </a:r>
            <a:r>
              <a:rPr lang="en-US" altLang="zh-TW" dirty="0" smtClean="0"/>
              <a:t>2/4)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can always build a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that does the same job as a </a:t>
                </a:r>
                <a:r>
                  <a:rPr lang="en-US" altLang="zh-TW" i="1" dirty="0" smtClean="0"/>
                  <a:t>Turing </a:t>
                </a:r>
                <a:r>
                  <a:rPr lang="en-US" altLang="zh-TW" i="1" dirty="0"/>
                  <a:t>machine with stay put instead of </a:t>
                </a:r>
                <a:r>
                  <a:rPr lang="en-US" altLang="zh-TW" i="1" dirty="0" smtClean="0"/>
                  <a:t>left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:r>
                  <a:rPr lang="en-US" altLang="zh-TW" dirty="0" smtClean="0"/>
                  <a:t>Before we construct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we shall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two little places:</a:t>
                </a:r>
              </a:p>
              <a:p>
                <a:pPr lvl="1"/>
                <a:r>
                  <a:rPr lang="en-US" altLang="zh-TW" dirty="0" smtClean="0"/>
                  <a:t>We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use another new symbol instead of writing down a blank, and treat the new symbol just as a blank.</a:t>
                </a:r>
              </a:p>
              <a:p>
                <a:pPr lvl="1"/>
                <a:r>
                  <a:rPr lang="en-US" altLang="zh-TW" dirty="0" smtClean="0"/>
                  <a:t>Also, make the head moves right every time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reaches an accept state.</a:t>
                </a:r>
              </a:p>
              <a:p>
                <a:r>
                  <a:rPr lang="en-US" altLang="zh-TW" dirty="0" smtClean="0"/>
                  <a:t>Note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these changes won’t </a:t>
                </a:r>
                <a:r>
                  <a:rPr lang="en-US" altLang="zh-TW" dirty="0"/>
                  <a:t>aﬀect the language it recognizes</a:t>
                </a:r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3"/>
                <a:stretch>
                  <a:fillRect l="-1043" t="-2000" r="-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2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Then, 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we build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as such:</a:t>
                </a:r>
                <a:endParaRPr lang="en-US" altLang="zh-TW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new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symbol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blank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TW" sz="2800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TW" sz="2800" dirty="0" smtClean="0"/>
                  <a:t>, for every</a:t>
                </a:r>
                <a:r>
                  <a:rPr lang="en-US" altLang="zh-TW" sz="2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800" dirty="0" smtClean="0"/>
                  <a:t>, check the state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 smtClean="0"/>
                  <a:t> for </a:t>
                </a:r>
                <a:r>
                  <a:rPr lang="en-US" altLang="zh-TW" sz="2800" dirty="0"/>
                  <a:t>the </a:t>
                </a:r>
                <a:r>
                  <a:rPr lang="en-US" altLang="zh-TW" sz="2800" dirty="0" smtClean="0"/>
                  <a:t>transition that reads a character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800" dirty="0" smtClean="0"/>
                  <a:t>, </a:t>
                </a:r>
                <a:r>
                  <a:rPr lang="en-US" altLang="zh-TW" sz="2800" dirty="0"/>
                  <a:t>see if it will lead to a transition that </a:t>
                </a:r>
                <a:r>
                  <a:rPr lang="en-US" altLang="zh-TW" sz="2800" dirty="0" smtClean="0"/>
                  <a:t>has the </a:t>
                </a:r>
                <a:r>
                  <a:rPr lang="en-US" altLang="zh-TW" sz="2800" dirty="0"/>
                  <a:t>head right </a:t>
                </a:r>
                <a:r>
                  <a:rPr lang="en-US" altLang="zh-TW" sz="2800" dirty="0" smtClean="0"/>
                  <a:t>movement.</a:t>
                </a:r>
              </a:p>
              <a:p>
                <a:pPr lvl="2"/>
                <a:r>
                  <a:rPr lang="en-US" altLang="zh-TW" sz="2400" dirty="0" smtClean="0"/>
                  <a:t>If so,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 is the state reached by </a:t>
                </a:r>
                <a:r>
                  <a:rPr lang="en-US" altLang="zh-TW" sz="2400" dirty="0" smtClean="0"/>
                  <a:t>the head </a:t>
                </a:r>
                <a:r>
                  <a:rPr lang="en-US" altLang="zh-TW" sz="2400" dirty="0"/>
                  <a:t>right </a:t>
                </a:r>
                <a:r>
                  <a:rPr lang="en-US" altLang="zh-TW" sz="2400" dirty="0" smtClean="0"/>
                  <a:t>transition.</a:t>
                </a:r>
                <a:endParaRPr lang="en-US" altLang="zh-TW" sz="2400" dirty="0"/>
              </a:p>
              <a:p>
                <a:pPr lvl="2"/>
                <a:r>
                  <a:rPr lang="en-US" altLang="zh-TW" sz="2400" dirty="0" smtClean="0">
                    <a:ea typeface="Cambria Math" panose="02040503050406030204" pitchFamily="18" charset="0"/>
                  </a:rPr>
                  <a:t>Otherwise,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400" dirty="0" smtClean="0"/>
                  <a:t> </a:t>
                </a:r>
                <a:r>
                  <a:rPr lang="en-US" altLang="zh-TW" sz="2400" dirty="0" smtClean="0"/>
                  <a:t> This handles the cases that make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/>
                  <a:t>loop forever after reading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400" dirty="0" smtClean="0"/>
                  <a:t>.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  <a:blipFill rotWithShape="0">
                <a:blip r:embed="rId3"/>
                <a:stretch>
                  <a:fillRect l="-1043" t="-193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9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</a:t>
            </a:r>
            <a:r>
              <a:rPr lang="en-US" altLang="zh-TW" dirty="0"/>
              <a:t>4</a:t>
            </a:r>
            <a:r>
              <a:rPr lang="en-US" altLang="zh-TW" dirty="0" smtClean="0"/>
              <a:t>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.</a:t>
                </a:r>
                <a:endParaRPr lang="en-US" altLang="zh-TW" sz="2800" dirty="0" smtClean="0">
                  <a:ea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sz="2800" dirty="0"/>
                  <a:t>, for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sz="28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/>
                  <a:t> doesn’t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</m:oMath>
                </a14:m>
                <a:r>
                  <a:rPr lang="zh-TW" altLang="en-US" sz="2800" dirty="0"/>
                  <a:t> </a:t>
                </a:r>
                <a:r>
                  <a:rPr lang="en-US" altLang="zh-TW" sz="2800" dirty="0"/>
                  <a:t>but </a:t>
                </a:r>
                <a:r>
                  <a:rPr lang="en-US" altLang="zh-TW" sz="2800" dirty="0" smtClean="0"/>
                  <a:t>reads </a:t>
                </a:r>
                <a:r>
                  <a:rPr lang="en-US" altLang="zh-TW" sz="2800" dirty="0"/>
                  <a:t>a </a:t>
                </a:r>
                <a:r>
                  <a:rPr lang="en-US" altLang="zh-TW" sz="2800" i="1" dirty="0"/>
                  <a:t>real </a:t>
                </a:r>
                <a:r>
                  <a:rPr lang="en-US" altLang="zh-TW" sz="2800" i="1" dirty="0" smtClean="0"/>
                  <a:t>blank </a:t>
                </a:r>
                <a:r>
                  <a:rPr lang="en-US" altLang="zh-TW" sz="2800" dirty="0" smtClean="0"/>
                  <a:t>and causes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800" dirty="0"/>
                  <a:t> to eventually enter an accept </a:t>
                </a:r>
                <a:r>
                  <a:rPr lang="en-US" altLang="zh-TW" sz="2800" dirty="0" smtClean="0"/>
                  <a:t>state.</a:t>
                </a:r>
                <a:endParaRPr lang="zh-TW" altLang="en-US" sz="2800" dirty="0"/>
              </a:p>
              <a:p>
                <a:r>
                  <a:rPr lang="en-US" altLang="zh-TW" dirty="0" smtClean="0"/>
                  <a:t>Note that, as we made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all the previous definitions, we’ve skipped all the transitions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that after </a:t>
                </a:r>
                <a:r>
                  <a:rPr lang="en-US" altLang="zh-TW" dirty="0"/>
                  <a:t>reading a real </a:t>
                </a:r>
                <a:r>
                  <a:rPr lang="en-US" altLang="zh-TW" dirty="0" smtClean="0"/>
                  <a:t>blank, would cause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loop forever, or lead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a reject state.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4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00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HW#7 – </a:t>
            </a:r>
            <a:r>
              <a:rPr lang="en-US" altLang="zh-TW" smtClean="0"/>
              <a:t>Q7</a:t>
            </a:r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 smtClean="0"/>
                  <a:t>You need to show that there’s something 2-PDAs can do that 1-PDAs can’t. </a:t>
                </a:r>
                <a:r>
                  <a:rPr lang="en-US" altLang="zh-TW" dirty="0" smtClean="0"/>
                  <a:t> E.g</a:t>
                </a:r>
                <a:r>
                  <a:rPr lang="en-US" altLang="zh-TW" dirty="0" smtClean="0"/>
                  <a:t>., recognizing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/>
                  <a:t>. Justify your claim.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To show that 3-PDAs (k-PDAs, actually) are not more powerful than 2-PDAs, you can first show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2-PDAs have same power as TM</a:t>
                </a:r>
                <a:r>
                  <a:rPr lang="en-US" altLang="zh-TW" dirty="0"/>
                  <a:t>. </a:t>
                </a:r>
                <a:r>
                  <a:rPr lang="en-US" altLang="zh-TW" dirty="0" smtClean="0"/>
                  <a:t> (</a:t>
                </a:r>
                <a:r>
                  <a:rPr lang="en-US" altLang="zh-TW" dirty="0"/>
                  <a:t>Hint. With two stacks placed head-to-head, you can simulate all the </a:t>
                </a:r>
                <a:r>
                  <a:rPr lang="en-US" altLang="zh-TW" dirty="0" smtClean="0"/>
                  <a:t>tape </a:t>
                </a:r>
                <a:r>
                  <a:rPr lang="en-US" altLang="zh-TW" dirty="0"/>
                  <a:t>operations in TM</a:t>
                </a:r>
                <a:r>
                  <a:rPr lang="en-US" altLang="zh-TW" dirty="0" smtClean="0"/>
                  <a:t>.)</a:t>
                </a:r>
              </a:p>
              <a:p>
                <a:r>
                  <a:rPr lang="en-US" altLang="zh-TW" dirty="0" smtClean="0"/>
                  <a:t>Then show that for any 3-PDA, we can find a </a:t>
                </a:r>
                <a:r>
                  <a:rPr lang="en-US" altLang="zh-TW" dirty="0"/>
                  <a:t>multi-tape TM</a:t>
                </a:r>
                <a:r>
                  <a:rPr lang="en-US" altLang="zh-TW" dirty="0" smtClean="0"/>
                  <a:t> to simulate it. </a:t>
                </a:r>
              </a:p>
              <a:p>
                <a:r>
                  <a:rPr lang="en-US" altLang="zh-TW" dirty="0" smtClean="0"/>
                  <a:t>By thus, you’ve showed that 2-PDAs are equivalent to 3-PDAs in power.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  <a:blipFill rotWithShape="0">
                <a:blip r:embed="rId2"/>
                <a:stretch>
                  <a:fillRect l="-1217" t="-2968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6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1449</Words>
  <Application>Microsoft Office PowerPoint</Application>
  <PresentationFormat>Widescreen</PresentationFormat>
  <Paragraphs>156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Theory of Computing TA times #3</vt:lpstr>
      <vt:lpstr>CAUTION</vt:lpstr>
      <vt:lpstr>Stats.</vt:lpstr>
      <vt:lpstr>HW#6 – Q3</vt:lpstr>
      <vt:lpstr>HW#6 – Q4 (1/3)</vt:lpstr>
      <vt:lpstr>HW#6 – Q4 (2/3)</vt:lpstr>
      <vt:lpstr>HW#6 – Q4 (3/3)</vt:lpstr>
      <vt:lpstr>HW#6 – Q5</vt:lpstr>
      <vt:lpstr>HW#7 – Q3</vt:lpstr>
      <vt:lpstr>HW#7 – Q6 (1/4)</vt:lpstr>
      <vt:lpstr>HW#7 – Q6 (2/4)</vt:lpstr>
      <vt:lpstr>HW#7 – Q6 (3/4)</vt:lpstr>
      <vt:lpstr>HW#7 – Q6 (4/4)</vt:lpstr>
      <vt:lpstr>HW#7 – Q7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natex</cp:lastModifiedBy>
  <cp:revision>481</cp:revision>
  <dcterms:created xsi:type="dcterms:W3CDTF">2014-05-15T02:09:34Z</dcterms:created>
  <dcterms:modified xsi:type="dcterms:W3CDTF">2016-05-31T15:15:37Z</dcterms:modified>
</cp:coreProperties>
</file>